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7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1002" y="-1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04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#_Toc353026018"/><Relationship Id="rId3" Type="http://schemas.openxmlformats.org/officeDocument/2006/relationships/hyperlink" Target="#_Toc353026013"/><Relationship Id="rId7" Type="http://schemas.openxmlformats.org/officeDocument/2006/relationships/hyperlink" Target="#_Toc353026017"/><Relationship Id="rId2" Type="http://schemas.openxmlformats.org/officeDocument/2006/relationships/hyperlink" Target="#_Toc353026012"/><Relationship Id="rId1" Type="http://schemas.openxmlformats.org/officeDocument/2006/relationships/slideLayout" Target="../slideLayouts/slideLayout2.xml"/><Relationship Id="rId6" Type="http://schemas.openxmlformats.org/officeDocument/2006/relationships/hyperlink" Target="#_Toc353026016"/><Relationship Id="rId5" Type="http://schemas.openxmlformats.org/officeDocument/2006/relationships/hyperlink" Target="#_Toc353026015"/><Relationship Id="rId10" Type="http://schemas.openxmlformats.org/officeDocument/2006/relationships/hyperlink" Target="#_Toc353026021"/><Relationship Id="rId4" Type="http://schemas.openxmlformats.org/officeDocument/2006/relationships/hyperlink" Target="#_Toc353026014"/><Relationship Id="rId9" Type="http://schemas.openxmlformats.org/officeDocument/2006/relationships/hyperlink" Target="#_Toc353026019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Username@Mailprovider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hotmail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الانترنت والاتصالات </a:t>
            </a:r>
          </a:p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Internet &amp; Communication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FF0000"/>
                </a:solidFill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العاشرة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962400"/>
            <a:ext cx="7429500" cy="1752600"/>
          </a:xfrm>
        </p:spPr>
        <p:txBody>
          <a:bodyPr/>
          <a:lstStyle/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البريد الالكتروني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عناصر المحاضرة</a:t>
            </a:r>
            <a:endParaRPr lang="en-US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2895600"/>
            <a:ext cx="8915400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742950" lvl="0" indent="-742950" eaLnBrk="0" hangingPunct="0">
              <a:defRPr/>
            </a:pPr>
            <a:r>
              <a:rPr lang="ar-SA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2. </a:t>
            </a:r>
            <a:endParaRPr lang="en-US" sz="28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1447800"/>
            <a:ext cx="8915400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2"/>
              </a:rPr>
              <a:t>ما هو البريد الالكتروني </a:t>
            </a:r>
            <a:r>
              <a:rPr lang="en-US" sz="2400" b="1" dirty="0">
                <a:solidFill>
                  <a:srgbClr val="002060"/>
                </a:solidFill>
                <a:hlinkClick r:id="rId2"/>
              </a:rPr>
              <a:t>E-mail </a:t>
            </a:r>
            <a:r>
              <a:rPr lang="ar-SA" sz="2400" b="1" dirty="0">
                <a:solidFill>
                  <a:srgbClr val="002060"/>
                </a:solidFill>
                <a:cs typeface="Times New Roman"/>
                <a:hlinkClick r:id="rId2"/>
              </a:rPr>
              <a:t> ؟</a:t>
            </a:r>
            <a:endParaRPr lang="en-US" sz="2400" b="1" dirty="0">
              <a:solidFill>
                <a:srgbClr val="002060"/>
              </a:solidFill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3"/>
              </a:rPr>
              <a:t>الصيغة العامة لعنوان البريد الالكتروني </a:t>
            </a:r>
            <a:endParaRPr lang="en-US" sz="2400" b="1" dirty="0">
              <a:solidFill>
                <a:srgbClr val="002060"/>
              </a:solidFill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4"/>
              </a:rPr>
              <a:t>أنشاء حساب بريد إلكتروني جديد على مزود </a:t>
            </a:r>
            <a:r>
              <a:rPr lang="en-US" sz="2400" b="1" dirty="0">
                <a:solidFill>
                  <a:srgbClr val="002060"/>
                </a:solidFill>
                <a:hlinkClick r:id="rId4"/>
              </a:rPr>
              <a:t>Hotmail </a:t>
            </a:r>
            <a:r>
              <a:rPr lang="ar-SA" sz="2400" b="1" dirty="0">
                <a:solidFill>
                  <a:srgbClr val="002060"/>
                </a:solidFill>
                <a:cs typeface="Times New Roman"/>
                <a:hlinkClick r:id="rId4"/>
              </a:rPr>
              <a:t> .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5"/>
              </a:rPr>
              <a:t>كتابة رسالة جديدة </a:t>
            </a:r>
            <a:r>
              <a:rPr lang="en-US" sz="2400" b="1" dirty="0">
                <a:solidFill>
                  <a:srgbClr val="002060"/>
                </a:solidFill>
                <a:hlinkClick r:id="rId5"/>
              </a:rPr>
              <a:t>New</a:t>
            </a:r>
            <a:r>
              <a:rPr lang="ar-SA" sz="2400" b="1" dirty="0">
                <a:solidFill>
                  <a:srgbClr val="002060"/>
                </a:solidFill>
                <a:cs typeface="Times New Roman"/>
                <a:hlinkClick r:id="rId5"/>
              </a:rPr>
              <a:t>.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6"/>
              </a:rPr>
              <a:t>إرفاق بعض الملفات والصور مع الرسائل </a:t>
            </a:r>
            <a:r>
              <a:rPr lang="en-US" sz="2400" b="1" dirty="0">
                <a:solidFill>
                  <a:srgbClr val="002060"/>
                </a:solidFill>
                <a:hlinkClick r:id="rId6"/>
              </a:rPr>
              <a:t>Attachment </a:t>
            </a:r>
            <a:r>
              <a:rPr lang="ar-SA" sz="2400" b="1" dirty="0">
                <a:solidFill>
                  <a:srgbClr val="002060"/>
                </a:solidFill>
                <a:cs typeface="Times New Roman"/>
                <a:hlinkClick r:id="rId6"/>
              </a:rPr>
              <a:t>.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7"/>
              </a:rPr>
              <a:t>قراءة الرسالة الواردة إلى صندوق </a:t>
            </a:r>
            <a:r>
              <a:rPr lang="en-US" sz="2400" b="1" dirty="0">
                <a:solidFill>
                  <a:srgbClr val="002060"/>
                </a:solidFill>
                <a:hlinkClick r:id="rId7"/>
              </a:rPr>
              <a:t>Inbox</a:t>
            </a:r>
            <a:r>
              <a:rPr lang="ar-SA" sz="2400" b="1" dirty="0">
                <a:solidFill>
                  <a:srgbClr val="002060"/>
                </a:solidFill>
                <a:cs typeface="Times New Roman"/>
                <a:hlinkClick r:id="rId7"/>
              </a:rPr>
              <a:t>.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8"/>
              </a:rPr>
              <a:t>الرد على الرسائل الواردة للصندوق </a:t>
            </a:r>
            <a:r>
              <a:rPr lang="en-US" sz="2400" b="1" dirty="0">
                <a:solidFill>
                  <a:srgbClr val="002060"/>
                </a:solidFill>
                <a:hlinkClick r:id="rId8"/>
              </a:rPr>
              <a:t>Inbox </a:t>
            </a:r>
            <a:r>
              <a:rPr lang="ar-SA" sz="2400" b="1" dirty="0">
                <a:solidFill>
                  <a:srgbClr val="002060"/>
                </a:solidFill>
                <a:cs typeface="Times New Roman"/>
                <a:hlinkClick r:id="rId8"/>
              </a:rPr>
              <a:t>.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9"/>
              </a:rPr>
              <a:t>لتمرير الرسالة إلى بعض الجهات </a:t>
            </a:r>
            <a:r>
              <a:rPr lang="en-US" sz="2400" b="1" dirty="0">
                <a:solidFill>
                  <a:srgbClr val="002060"/>
                </a:solidFill>
                <a:hlinkClick r:id="rId9"/>
              </a:rPr>
              <a:t>Forward</a:t>
            </a:r>
            <a:endParaRPr lang="en-US" sz="2400" b="1" dirty="0">
              <a:solidFill>
                <a:srgbClr val="002060"/>
              </a:solidFill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</a:rPr>
              <a:t>تحميل المرفقات الموجودة في الرسائل الواردة لمجلد </a:t>
            </a:r>
            <a:r>
              <a:rPr lang="en-US" sz="2400" b="1" dirty="0">
                <a:solidFill>
                  <a:srgbClr val="002060"/>
                </a:solidFill>
              </a:rPr>
              <a:t>Inbox</a:t>
            </a:r>
            <a:r>
              <a:rPr lang="ar-SA" sz="2400" b="1" dirty="0">
                <a:solidFill>
                  <a:srgbClr val="002060"/>
                </a:solidFill>
                <a:cs typeface="Times New Roman"/>
              </a:rPr>
              <a:t> . </a:t>
            </a:r>
            <a:endParaRPr lang="en-US" sz="2400" b="1" dirty="0">
              <a:solidFill>
                <a:srgbClr val="002060"/>
              </a:solidFill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2060"/>
                </a:solidFill>
                <a:cs typeface="Times New Roman"/>
                <a:hlinkClick r:id="rId10"/>
              </a:rPr>
              <a:t>حذف الرسائل الواردة للصندوق </a:t>
            </a:r>
            <a:r>
              <a:rPr lang="en-US" sz="2400" b="1" dirty="0">
                <a:solidFill>
                  <a:srgbClr val="002060"/>
                </a:solidFill>
                <a:hlinkClick r:id="rId10"/>
              </a:rPr>
              <a:t>Inbox</a:t>
            </a:r>
            <a:r>
              <a:rPr lang="ar-SA" sz="2400" b="1" dirty="0">
                <a:solidFill>
                  <a:srgbClr val="002060"/>
                </a:solidFill>
                <a:cs typeface="Times New Roman"/>
                <a:hlinkClick r:id="rId10"/>
              </a:rPr>
              <a:t>.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endParaRPr lang="en-US" sz="240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ما هو البريد الالكتروني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E-mail  ؟</a:t>
            </a:r>
          </a:p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endParaRPr lang="en-US" sz="36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066800" y="1640681"/>
            <a:ext cx="8001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>
                <a:solidFill>
                  <a:srgbClr val="0070C0"/>
                </a:solidFill>
              </a:rPr>
              <a:t>هو نظام يتيح لنا إرسال </a:t>
            </a:r>
            <a:r>
              <a:rPr lang="en-US" b="1" dirty="0">
                <a:solidFill>
                  <a:srgbClr val="0070C0"/>
                </a:solidFill>
              </a:rPr>
              <a:t>Send </a:t>
            </a:r>
            <a:r>
              <a:rPr lang="ar-SA" b="1" dirty="0">
                <a:solidFill>
                  <a:srgbClr val="0070C0"/>
                </a:solidFill>
              </a:rPr>
              <a:t> واستقبال </a:t>
            </a:r>
            <a:r>
              <a:rPr lang="en-US" b="1" dirty="0">
                <a:solidFill>
                  <a:srgbClr val="0070C0"/>
                </a:solidFill>
              </a:rPr>
              <a:t>Receive </a:t>
            </a:r>
            <a:r>
              <a:rPr lang="ar-SA" b="1" dirty="0">
                <a:solidFill>
                  <a:srgbClr val="0070C0"/>
                </a:solidFill>
              </a:rPr>
              <a:t> الرسائل الالكترونية عبر الانترنت في وقت لا يتعدى بضع ثوان ، ويمكن لرسائل البريد الالكتروني أن تحتوي على صور ونصوص منسقة ووسائط متعددة ، إضافة إلى إمكانية إرفاق </a:t>
            </a:r>
            <a:r>
              <a:rPr lang="en-US" b="1" dirty="0">
                <a:solidFill>
                  <a:srgbClr val="0070C0"/>
                </a:solidFill>
              </a:rPr>
              <a:t>Attach</a:t>
            </a:r>
            <a:r>
              <a:rPr lang="ar-SA" b="1" dirty="0">
                <a:solidFill>
                  <a:srgbClr val="0070C0"/>
                </a:solidFill>
              </a:rPr>
              <a:t> بعض الملفات والصور بهذه الرسائل وإرسالها للغير .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ar-SA" b="1" dirty="0">
                <a:solidFill>
                  <a:srgbClr val="0070C0"/>
                </a:solidFill>
              </a:rPr>
              <a:t>خدمة البريد الالكتروني هي خدمة قديمة ارتبطت بنشأة الانترنت ، ولكنها تطورت بشدة مع ظهور الويب ، وزيادة عدد مستخدمي شبكة الانترنت بشكل كبير في السنوات الأخيرة .والجدير بالذكر أن خدمة البريد الالكتروني </a:t>
            </a:r>
            <a:r>
              <a:rPr lang="en-US" b="1" dirty="0">
                <a:solidFill>
                  <a:srgbClr val="0070C0"/>
                </a:solidFill>
              </a:rPr>
              <a:t>E-mail </a:t>
            </a:r>
            <a:r>
              <a:rPr lang="ar-SA" b="1" dirty="0">
                <a:solidFill>
                  <a:srgbClr val="0070C0"/>
                </a:solidFill>
              </a:rPr>
              <a:t> قد تكون مجانية أو قد تكون مدفوعة الثمن ، حيث أن بعض مواقع مزودي خدمة البريد الالكتروني التي تكون مدفوعة الثمن تقدم خيارات أشمل ومساحة تخزنيه أكبر للمستخدم بالإضافة الى ما تحتويه من برامج حماية متطورة . عما تقدمه مواقع مزودي خدمة البريد الالكتروني المجاني . 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ar-SA" b="1" dirty="0">
                <a:solidFill>
                  <a:srgbClr val="0070C0"/>
                </a:solidFill>
              </a:rPr>
              <a:t>ويعد البريد الالكتروني من أهم الأدوات التي يجب على مستخدم شبكة الانترنت أن يمتلكه ، حيث يتطلب وجود البريد الالكتروني للتسجيل في المواقع الاجتماعية او المنتديات او القوائم البريدية او لتنفيذ بعض العمليات الحكومية او البنكية او التجارية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ar-SA" sz="3600" b="1" dirty="0">
                <a:solidFill>
                  <a:srgbClr val="FF0000"/>
                </a:solidFill>
              </a:rPr>
              <a:t>الصيغة العامة لعنوان البريد الالكتروني :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609600" y="1447086"/>
            <a:ext cx="8458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>
                <a:solidFill>
                  <a:srgbClr val="0070C0"/>
                </a:solidFill>
              </a:rPr>
              <a:t>دائماً يأخذ عنوان البريد الالكتروني </a:t>
            </a:r>
            <a:r>
              <a:rPr lang="en-US" b="1" dirty="0">
                <a:solidFill>
                  <a:srgbClr val="0070C0"/>
                </a:solidFill>
              </a:rPr>
              <a:t>E-mail </a:t>
            </a:r>
            <a:r>
              <a:rPr lang="ar-SA" b="1" dirty="0">
                <a:solidFill>
                  <a:srgbClr val="0070C0"/>
                </a:solidFill>
              </a:rPr>
              <a:t>لأي شخص الصيغة التالية </a:t>
            </a:r>
            <a:r>
              <a:rPr lang="ar-SA" dirty="0">
                <a:solidFill>
                  <a:srgbClr val="0070C0"/>
                </a:solidFill>
              </a:rPr>
              <a:t>: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ar-SA" b="1" dirty="0">
                <a:solidFill>
                  <a:srgbClr val="0070C0"/>
                </a:solidFill>
              </a:rPr>
              <a:t>حيث أن :</a:t>
            </a:r>
          </a:p>
          <a:p>
            <a:endParaRPr lang="ar-SA" b="1" dirty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Username</a:t>
            </a:r>
            <a:r>
              <a:rPr lang="ar-SA" dirty="0">
                <a:solidFill>
                  <a:srgbClr val="0070C0"/>
                </a:solidFill>
              </a:rPr>
              <a:t> : تعبر عن اسم المستخدم صاحب هذا العنوان البريدي الالكتروني ، ويمكن اختيار أي حروف </a:t>
            </a:r>
            <a:r>
              <a:rPr lang="en-US" dirty="0">
                <a:solidFill>
                  <a:srgbClr val="0070C0"/>
                </a:solidFill>
              </a:rPr>
              <a:t>Letters  </a:t>
            </a:r>
            <a:r>
              <a:rPr lang="ar-SA" dirty="0">
                <a:solidFill>
                  <a:srgbClr val="0070C0"/>
                </a:solidFill>
              </a:rPr>
              <a:t> أو أرقام </a:t>
            </a:r>
            <a:r>
              <a:rPr lang="en-US" dirty="0">
                <a:solidFill>
                  <a:srgbClr val="0070C0"/>
                </a:solidFill>
              </a:rPr>
              <a:t>Numbers </a:t>
            </a:r>
            <a:r>
              <a:rPr lang="ar-SA" dirty="0">
                <a:solidFill>
                  <a:srgbClr val="0070C0"/>
                </a:solidFill>
              </a:rPr>
              <a:t> بشرط أن لا يتخلل ذلك مسافات أو رموز غير مسموح بها .</a:t>
            </a:r>
          </a:p>
          <a:p>
            <a:endParaRPr lang="ar-SA" dirty="0">
              <a:solidFill>
                <a:srgbClr val="0070C0"/>
              </a:solidFill>
            </a:endParaRPr>
          </a:p>
          <a:p>
            <a:r>
              <a:rPr lang="ar-SA" dirty="0">
                <a:solidFill>
                  <a:srgbClr val="0070C0"/>
                </a:solidFill>
              </a:rPr>
              <a:t>2. </a:t>
            </a:r>
            <a:r>
              <a:rPr lang="ar-SA" b="1" dirty="0">
                <a:solidFill>
                  <a:srgbClr val="0070C0"/>
                </a:solidFill>
              </a:rPr>
              <a:t>@ </a:t>
            </a:r>
            <a:r>
              <a:rPr lang="ar-SA" dirty="0">
                <a:solidFill>
                  <a:srgbClr val="0070C0"/>
                </a:solidFill>
              </a:rPr>
              <a:t>: تنطق بالإنجليزية </a:t>
            </a:r>
            <a:r>
              <a:rPr lang="en-US" dirty="0">
                <a:solidFill>
                  <a:srgbClr val="0070C0"/>
                </a:solidFill>
              </a:rPr>
              <a:t>At </a:t>
            </a:r>
            <a:r>
              <a:rPr lang="ar-SA" dirty="0">
                <a:solidFill>
                  <a:srgbClr val="0070C0"/>
                </a:solidFill>
              </a:rPr>
              <a:t> ومعناها بالعربية "عند" وهي علامة خاصة ترمز إلى البريد الالكتروني ، والمقصود بها أن اسم المستخدم هذا مسجل عند مزود خدمة البريد الالكتروني ذاك ، فهي تفصل بين مقطعين هما اسم المستخدم ومزود خدمة البريد .</a:t>
            </a:r>
          </a:p>
          <a:p>
            <a:endParaRPr lang="ar-SA" dirty="0">
              <a:solidFill>
                <a:srgbClr val="0070C0"/>
              </a:solidFill>
            </a:endParaRPr>
          </a:p>
          <a:p>
            <a:r>
              <a:rPr lang="ar-SA" dirty="0">
                <a:solidFill>
                  <a:srgbClr val="0070C0"/>
                </a:solidFill>
              </a:rPr>
              <a:t>3. </a:t>
            </a:r>
            <a:r>
              <a:rPr lang="en-US" b="1" dirty="0" err="1">
                <a:solidFill>
                  <a:srgbClr val="0070C0"/>
                </a:solidFill>
              </a:rPr>
              <a:t>Mailprovider</a:t>
            </a:r>
            <a:r>
              <a:rPr lang="en-US" b="1" dirty="0">
                <a:solidFill>
                  <a:srgbClr val="0070C0"/>
                </a:solidFill>
              </a:rPr>
              <a:t>  </a:t>
            </a:r>
            <a:r>
              <a:rPr lang="ar-SA" b="1" dirty="0">
                <a:solidFill>
                  <a:srgbClr val="0070C0"/>
                </a:solidFill>
              </a:rPr>
              <a:t> : </a:t>
            </a:r>
            <a:r>
              <a:rPr lang="ar-SA" dirty="0">
                <a:solidFill>
                  <a:srgbClr val="0070C0"/>
                </a:solidFill>
              </a:rPr>
              <a:t>تمثل اسم مزود خدمة البريد الالكتروني (مثال : </a:t>
            </a:r>
            <a:r>
              <a:rPr lang="en-US" dirty="0">
                <a:solidFill>
                  <a:srgbClr val="0070C0"/>
                </a:solidFill>
              </a:rPr>
              <a:t>Hotmail – Yahoo- Gmail)</a:t>
            </a:r>
            <a:r>
              <a:rPr lang="ar-SA" dirty="0">
                <a:solidFill>
                  <a:srgbClr val="0070C0"/>
                </a:solidFill>
              </a:rPr>
              <a:t>)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ar-SA" dirty="0">
                <a:solidFill>
                  <a:srgbClr val="0070C0"/>
                </a:solidFill>
              </a:rPr>
              <a:t>4 </a:t>
            </a:r>
            <a:r>
              <a:rPr lang="en-US" dirty="0">
                <a:solidFill>
                  <a:srgbClr val="0070C0"/>
                </a:solidFill>
              </a:rPr>
              <a:t> : </a:t>
            </a:r>
            <a:r>
              <a:rPr lang="en-US" b="1" dirty="0">
                <a:solidFill>
                  <a:srgbClr val="0070C0"/>
                </a:solidFill>
              </a:rPr>
              <a:t>com </a:t>
            </a:r>
            <a:r>
              <a:rPr lang="en-US" dirty="0">
                <a:solidFill>
                  <a:srgbClr val="0070C0"/>
                </a:solidFill>
              </a:rPr>
              <a:t>:</a:t>
            </a:r>
            <a:r>
              <a:rPr lang="ar-SA" dirty="0">
                <a:solidFill>
                  <a:srgbClr val="0070C0"/>
                </a:solidFill>
              </a:rPr>
              <a:t>مثل الامتداد لعنوان الموقع الخاص بمزود خدمة البريد الالكتروني ، ويوجد أنواع كثيرة لهذه الامتدادات 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3352800" y="2006352"/>
            <a:ext cx="3096344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  <a:hlinkClick r:id="rId2"/>
              </a:rPr>
              <a:t>Username@Mailprovider.com</a:t>
            </a:r>
            <a:endParaRPr lang="ar-SA" dirty="0"/>
          </a:p>
        </p:txBody>
      </p:sp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42" y="2362200"/>
            <a:ext cx="4000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0"/>
            <a:ext cx="412328" cy="45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2362200"/>
            <a:ext cx="4000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362200"/>
            <a:ext cx="4000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buFontTx/>
              <a:buChar char="•"/>
            </a:pPr>
            <a:r>
              <a:rPr lang="ar-SA" sz="3600" b="1" dirty="0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أ</a:t>
            </a:r>
            <a:r>
              <a:rPr lang="ar-SA" sz="3600" b="1" dirty="0" bmk="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نشاء حساب بريد إلكتروني جديد على مزود </a:t>
            </a:r>
            <a:r>
              <a:rPr lang="en-US" sz="3600" b="1" dirty="0" bmk="_Toc353026014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Hotmail </a:t>
            </a:r>
            <a:r>
              <a:rPr lang="ar-SA" sz="3600" b="1" dirty="0" bmk="_Toc353026014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 .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49606" y="15240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برنامج متصفح الانترنت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Internet Explorer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واكتب في شريط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URL 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العنوان التالي </a:t>
            </a:r>
            <a:r>
              <a:rPr kumimoji="0" lang="en-US" sz="1800" b="1" i="1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Times New Roman" pitchFamily="18" charset="0"/>
                <a:cs typeface="Calibri" pitchFamily="34" charset="0"/>
              </a:rPr>
              <a:t>http://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  <a:hlinkClick r:id="rId2"/>
              </a:rPr>
              <a:t>www.hotmail.com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6" name="Picture 1" descr="الوصف: بدون عنوان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t="3764" r="2779" b="80644"/>
          <a:stretch>
            <a:fillRect/>
          </a:stretch>
        </p:blipFill>
        <p:spPr bwMode="auto">
          <a:xfrm>
            <a:off x="1394425" y="2133600"/>
            <a:ext cx="7825775" cy="127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1394425" y="3429000"/>
            <a:ext cx="78018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•"/>
              <a:tabLst>
                <a:tab pos="1328738" algn="l"/>
              </a:tabLst>
            </a:pP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سيتوجه بك المتصفح إلى الصفحة الرئيسية لبريد الـ</a:t>
            </a:r>
            <a:r>
              <a:rPr lang="en-US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Hotmail</a:t>
            </a: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كما في الشكل التالي . </a:t>
            </a:r>
            <a:endParaRPr lang="en-US" b="1" dirty="0"/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7689" b="15852"/>
          <a:stretch>
            <a:fillRect/>
          </a:stretch>
        </p:blipFill>
        <p:spPr bwMode="auto">
          <a:xfrm>
            <a:off x="3124199" y="3733800"/>
            <a:ext cx="5356023" cy="204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754306" y="5715000"/>
            <a:ext cx="6856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عند فتح الصفحة الرئيسية ال</a:t>
            </a:r>
            <a:r>
              <a:rPr lang="en-US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Hotmail</a:t>
            </a: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اختيار زر "تسجيل الاشتراك " وسوف تظهر لك الصفحة التالية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endParaRPr lang="en-US" sz="36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22"/>
          <p:cNvPicPr/>
          <p:nvPr/>
        </p:nvPicPr>
        <p:blipFill>
          <a:blip r:embed="rId2" cstate="print"/>
          <a:srcRect l="22463" t="22531" r="38776" b="7843"/>
          <a:stretch>
            <a:fillRect/>
          </a:stretch>
        </p:blipFill>
        <p:spPr bwMode="auto">
          <a:xfrm>
            <a:off x="2214600" y="55712"/>
            <a:ext cx="54006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95536" y="-27384"/>
            <a:ext cx="3024336" cy="1535211"/>
          </a:xfrm>
          <a:prstGeom prst="rightArrow">
            <a:avLst>
              <a:gd name="adj1" fmla="val 73389"/>
              <a:gd name="adj2" fmla="val 39889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اكتب هنا الاسم الذي تريده لعنوان بريدك ، وهناك احتمال ان يكون الاسم مستخدم من قبل اشخاص اخرين ، تأكد من ذلك من خلال ، زر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Check availability</a:t>
            </a: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واعد كتابه الاسم مرة اخرى</a:t>
            </a:r>
            <a:endParaRPr kumimoji="0" lang="ar-S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30264" y="1219200"/>
            <a:ext cx="2998736" cy="1386245"/>
          </a:xfrm>
          <a:prstGeom prst="rightArrow">
            <a:avLst>
              <a:gd name="adj1" fmla="val 65648"/>
              <a:gd name="adj2" fmla="val 4036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اختر السؤال السري ، حيث يستخدم هذا السؤال لكي يتم تغير كلمة السر او في حالة فقدان كلة السر وأردت تغيير كلمة السر ومن خلال هذا السؤال يتم تغيير كلمة السر </a:t>
            </a: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430264" y="3962400"/>
            <a:ext cx="3227336" cy="1679575"/>
          </a:xfrm>
          <a:prstGeom prst="rightArrow">
            <a:avLst>
              <a:gd name="adj1" fmla="val 62231"/>
              <a:gd name="adj2" fmla="val 3820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الاحرف المعروضة ، وإذا لم تكن واضحة بشكل جيد ، اختر جديد او استماع. تستخدم هذه الحروف للتأكد من ان الذي يقوم بتسجيل حساب الكتروني إنسان وليس برنامج معد لذلك  . </a:t>
            </a:r>
            <a:endParaRPr kumimoji="0" 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382941" y="609600"/>
            <a:ext cx="2684859" cy="962025"/>
          </a:xfrm>
          <a:prstGeom prst="leftArrow">
            <a:avLst>
              <a:gd name="adj1" fmla="val 83093"/>
              <a:gd name="adj2" fmla="val 63120"/>
            </a:avLst>
          </a:prstGeom>
          <a:solidFill>
            <a:schemeClr val="bg1"/>
          </a:solidFill>
          <a:ln w="12700">
            <a:solidFill>
              <a:srgbClr val="970700"/>
            </a:solidFill>
            <a:miter lim="800000"/>
            <a:headEnd/>
            <a:tailEnd/>
          </a:ln>
          <a:effectLst>
            <a:outerShdw dist="28398" dir="3806097" algn="ctr" rotWithShape="0">
              <a:srgbClr val="47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كلمة المرور ويجب ان لا تقل عن 6 حروف او ارقام  وهي حساسة لحالة الحرف أي يجب ادخالها بنفس الصيغة</a:t>
            </a:r>
            <a:endParaRPr kumimoji="0" 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flipH="1">
            <a:off x="6549579" y="2209800"/>
            <a:ext cx="2518221" cy="1066329"/>
          </a:xfrm>
          <a:prstGeom prst="rightArrow">
            <a:avLst>
              <a:gd name="adj1" fmla="val 62231"/>
              <a:gd name="adj2" fmla="val 47576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الاسم الاول ،اكتب الاسم الاخير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، اختر الدولة ، والمدينة ، اكتب الرمز البريدي </a:t>
            </a:r>
            <a:endParaRPr kumimoji="0" 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 flipH="1">
            <a:off x="6549579" y="3657600"/>
            <a:ext cx="2518221" cy="708471"/>
          </a:xfrm>
          <a:prstGeom prst="rightArrow">
            <a:avLst>
              <a:gd name="adj1" fmla="val 62231"/>
              <a:gd name="adj2" fmla="val 75217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اختر الجنس (ذكر او انثى )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سنة الميلاد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 flipH="1">
            <a:off x="5105400" y="5624080"/>
            <a:ext cx="2485305" cy="852920"/>
          </a:xfrm>
          <a:prstGeom prst="rightArrow">
            <a:avLst>
              <a:gd name="adj1" fmla="val 62231"/>
              <a:gd name="adj2" fmla="val 75217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ar-SA" sz="1200" dirty="0">
                <a:solidFill>
                  <a:prstClr val="black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بعد الانتهاء من تعبئة النموذج اختر رز موافق لتتم عملية تسجيل الحساب</a:t>
            </a:r>
            <a:endParaRPr lang="ar-SA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endParaRPr lang="en-US" sz="36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914400" y="15240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dirty="0"/>
              <a:t>3- </a:t>
            </a: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بعدما تتم عملية التسجيل بنجاح يقوم المتصفح بالانتقال بك إلى حسابك الخاص وذلك وفقا للشكل التالي .وسوف تلاحظ وجود رسالة ترحيب  في صندوق الوارد </a:t>
            </a:r>
            <a:r>
              <a:rPr lang="en-US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من مزود الخدمة بها بعض النصائح والتلميحات الخاصة التي سوف </a:t>
            </a:r>
            <a:r>
              <a:rPr lang="ar-SA" b="1" dirty="0" err="1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تفيدك</a:t>
            </a: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في بداية استخدامك لهذه الخدمة . </a:t>
            </a:r>
            <a:endParaRPr lang="en-US" b="1" dirty="0"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</p:txBody>
      </p:sp>
      <p:pic>
        <p:nvPicPr>
          <p:cNvPr id="8" name="Picture 25"/>
          <p:cNvPicPr/>
          <p:nvPr/>
        </p:nvPicPr>
        <p:blipFill>
          <a:blip r:embed="rId2" cstate="print"/>
          <a:srcRect t="22043" b="20154"/>
          <a:stretch>
            <a:fillRect/>
          </a:stretch>
        </p:blipFill>
        <p:spPr bwMode="auto">
          <a:xfrm>
            <a:off x="1524001" y="2597697"/>
            <a:ext cx="7086600" cy="31173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810000" y="304800"/>
            <a:ext cx="5242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•"/>
              <a:tabLst>
                <a:tab pos="1712913" algn="l"/>
              </a:tabLst>
            </a:pPr>
            <a:r>
              <a:rPr lang="ar-SA" sz="3600" b="1" dirty="0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ك</a:t>
            </a:r>
            <a:r>
              <a:rPr lang="ar-SA" sz="3600" b="1" dirty="0" bmk="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تابة رسالة جديدة </a:t>
            </a:r>
            <a:r>
              <a:rPr lang="en-US" sz="3600" b="1" dirty="0" bmk="_Toc353026015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New</a:t>
            </a:r>
            <a:r>
              <a:rPr lang="ar-SA" sz="3600" b="1" dirty="0" bmk="_Toc353026015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838200" y="16002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913" algn="l"/>
              </a:tabLst>
              <a:defRPr/>
            </a:pP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بعد أن قمت بإنشاء حساب بريد الكتروني ، يمكنك الآن البدء في كتابة رسالة جديدة ، حيث تمر هذه العملية بعدة خطوات وهي :</a:t>
            </a:r>
            <a:endParaRPr kumimoji="0" lang="ar-SA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449037" y="2133600"/>
            <a:ext cx="4634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1- اختيار </a:t>
            </a: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زر جديد (</a:t>
            </a:r>
            <a:r>
              <a:rPr lang="en-US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New</a:t>
            </a:r>
            <a:r>
              <a:rPr lang="ar-SA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) ليتم فتح صفحة إنشاء الرسالة الجديدة </a:t>
            </a:r>
          </a:p>
        </p:txBody>
      </p:sp>
      <p:pic>
        <p:nvPicPr>
          <p:cNvPr id="12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3" b="46501"/>
          <a:stretch>
            <a:fillRect/>
          </a:stretch>
        </p:blipFill>
        <p:spPr bwMode="auto">
          <a:xfrm>
            <a:off x="1066801" y="2720752"/>
            <a:ext cx="7924800" cy="276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/>
          <p:nvPr/>
        </p:nvCxnSpPr>
        <p:spPr>
          <a:xfrm>
            <a:off x="2362200" y="2376046"/>
            <a:ext cx="0" cy="97675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2090936" y="3441576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600200" y="468868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b="1" dirty="0" smtClean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2- بعد </a:t>
            </a:r>
            <a:r>
              <a:rPr lang="ar-SA" b="1" dirty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اختيار رز جديد سيتم فتح الصفحة الخاصة بكتابة الرسالة وإرسالها ، كما في الشكل التالي :</a:t>
            </a:r>
            <a:endParaRPr lang="ar-SA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11" name="Picture 28"/>
          <p:cNvPicPr/>
          <p:nvPr/>
        </p:nvPicPr>
        <p:blipFill>
          <a:blip r:embed="rId2" cstate="print"/>
          <a:srcRect t="21774" b="3754"/>
          <a:stretch>
            <a:fillRect/>
          </a:stretch>
        </p:blipFill>
        <p:spPr bwMode="auto">
          <a:xfrm>
            <a:off x="1650282" y="1055440"/>
            <a:ext cx="665551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شكل بيضاوي 12"/>
          <p:cNvSpPr/>
          <p:nvPr/>
        </p:nvSpPr>
        <p:spPr>
          <a:xfrm>
            <a:off x="2471936" y="1612776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2743200" y="781854"/>
            <a:ext cx="0" cy="74214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2"/>
          <p:cNvSpPr>
            <a:spLocks noChangeArrowheads="1"/>
          </p:cNvSpPr>
          <p:nvPr/>
        </p:nvSpPr>
        <p:spPr bwMode="auto">
          <a:xfrm>
            <a:off x="685801" y="2133600"/>
            <a:ext cx="2057400" cy="327025"/>
          </a:xfrm>
          <a:prstGeom prst="rightArrow">
            <a:avLst>
              <a:gd name="adj1" fmla="val 67722"/>
              <a:gd name="adj2" fmla="val 128404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الجهة المستقبلة للرسالة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3"/>
          <p:cNvSpPr>
            <a:spLocks noChangeArrowheads="1"/>
          </p:cNvSpPr>
          <p:nvPr/>
        </p:nvSpPr>
        <p:spPr bwMode="auto">
          <a:xfrm>
            <a:off x="685800" y="2468815"/>
            <a:ext cx="2057399" cy="845885"/>
          </a:xfrm>
          <a:prstGeom prst="rightArrow">
            <a:avLst>
              <a:gd name="adj1" fmla="val 46333"/>
              <a:gd name="adj2" fmla="val 82126"/>
            </a:avLst>
          </a:prstGeom>
          <a:gradFill rotWithShape="0">
            <a:gsLst>
              <a:gs pos="0">
                <a:srgbClr val="FFFFFF"/>
              </a:gs>
              <a:gs pos="100000">
                <a:srgbClr val="89DEFF"/>
              </a:gs>
            </a:gsLst>
            <a:lin ang="5400000" scaled="1"/>
          </a:gradFill>
          <a:ln w="12700">
            <a:solidFill>
              <a:srgbClr val="4FCDFF"/>
            </a:solidFill>
            <a:miter lim="800000"/>
            <a:headEnd/>
            <a:tailEnd/>
          </a:ln>
          <a:effectLst>
            <a:outerShdw dist="28398" dir="3806097" algn="ctr" rotWithShape="0">
              <a:srgbClr val="004D6C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اذا تريد ارسال الرسالة لأشخاص لا تريد ان يظهر بريدهم للجهة المستقبلة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2082973" y="4147443"/>
            <a:ext cx="1650827" cy="729357"/>
          </a:xfrm>
          <a:prstGeom prst="rightArrow">
            <a:avLst>
              <a:gd name="adj1" fmla="val 62981"/>
              <a:gd name="adj2" fmla="val 83236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منطقة كتابة الرسالة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3314700"/>
            <a:ext cx="146685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162" y="2819400"/>
            <a:ext cx="1780238" cy="46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2362200"/>
            <a:ext cx="2619375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676400" y="4572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Traditional Arabic"/>
              </a:rPr>
              <a:t>3- بعد الانتهاء من كتابة الرسالة وإدخال عنوان الجهة المستقبلة ، يتم اختيار زر إرسال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/>
                <a:ea typeface="Times New Roman"/>
                <a:cs typeface="+mn-cs"/>
              </a:rPr>
              <a:t>Send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Traditional Arabic"/>
              </a:rPr>
              <a:t> لتظهر لك الشاشة بالشكل التالي :</a:t>
            </a:r>
            <a:endParaRPr kumimoji="0" lang="ar-SA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Picture 5"/>
          <p:cNvPicPr/>
          <p:nvPr/>
        </p:nvPicPr>
        <p:blipFill>
          <a:blip r:embed="rId2" cstate="print"/>
          <a:srcRect t="21705" b="28941"/>
          <a:stretch>
            <a:fillRect/>
          </a:stretch>
        </p:blipFill>
        <p:spPr bwMode="auto">
          <a:xfrm>
            <a:off x="1828800" y="1095401"/>
            <a:ext cx="6553200" cy="38486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762000" y="494407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4- سوف </a:t>
            </a:r>
            <a:r>
              <a:rPr lang="ar-SA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تظهر هذه الشاشة عندما تقوم بإرسال رسالة إلى جهة جديدة حيث يتم إدراج هذه الجهة في  قائمة الأشخاص الذين تتواصل معهم من خلال الايميل . فبعد أن تتم عملية تعريف الشخص المستقبل يتم اختيار زر </a:t>
            </a:r>
            <a:r>
              <a:rPr lang="en-US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Add to contacts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38200" y="228600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5- إذا </a:t>
            </a:r>
            <a:r>
              <a:rPr lang="ar-SA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تريد إرسال رسالة جديدة لعدة أشخاص ، تتبع نفس الخطوات السابقة ، ولكن يتم اختيار الجهات المستقبلة من خلال رز </a:t>
            </a:r>
            <a:r>
              <a:rPr lang="en-US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To</a:t>
            </a:r>
            <a:r>
              <a:rPr lang="ar-SA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وعند ظهور القائمة المنسدلة يتم اختيار الجهات المستقبلة . وكما في الشكل التالي: .</a:t>
            </a:r>
            <a:endParaRPr lang="en-US" b="1" dirty="0">
              <a:solidFill>
                <a:prstClr val="black"/>
              </a:solidFill>
              <a:latin typeface="Times New Roman"/>
              <a:ea typeface="Times New Roman"/>
              <a:cs typeface="Traditional Arabic"/>
            </a:endParaRPr>
          </a:p>
        </p:txBody>
      </p:sp>
      <p:pic>
        <p:nvPicPr>
          <p:cNvPr id="5" name="Picture 31"/>
          <p:cNvPicPr/>
          <p:nvPr/>
        </p:nvPicPr>
        <p:blipFill>
          <a:blip r:embed="rId2" cstate="print"/>
          <a:srcRect t="28495" b="32249"/>
          <a:stretch>
            <a:fillRect/>
          </a:stretch>
        </p:blipFill>
        <p:spPr bwMode="auto">
          <a:xfrm>
            <a:off x="1734820" y="1628800"/>
            <a:ext cx="6875780" cy="30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2929136" y="2450976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3200400" y="1696254"/>
            <a:ext cx="0" cy="74214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85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إ</a:t>
            </a:r>
            <a:r>
              <a:rPr lang="ar-SA" b="1" dirty="0" bmk="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رفاق بعض الملفات والصور مع الرسائل </a:t>
            </a:r>
            <a:r>
              <a:rPr lang="en-US" b="1" dirty="0" bmk="_Toc353026016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Attachment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990600" y="143887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تستطيع عزيز القارئ أن ترفق كافة أنواع الملفات في الرسالة التي تريد إرسالها للغير ، ولكن احرص أن لا يتعدى حجم المرفقات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25MB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، ولإرفاق هذه الملفات نتبع الخطوات التالية :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371600" y="22860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    1- اتبع الخطوات السابقة لإرسال رسالة جديدة .</a:t>
            </a:r>
          </a:p>
          <a:p>
            <a:pPr lvl="0">
              <a:tabLst>
                <a:tab pos="1285875" algn="l"/>
              </a:tabLst>
            </a:pPr>
            <a:r>
              <a:rPr lang="ar-SA" b="1" kern="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b="1" kern="0" dirty="0" smtClean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    2- </a:t>
            </a:r>
            <a:r>
              <a:rPr lang="ar-SA" b="1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</a:t>
            </a:r>
            <a:r>
              <a:rPr lang="ar-SA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زر </a:t>
            </a:r>
            <a:r>
              <a:rPr lang="en-US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Attachment </a:t>
            </a:r>
            <a:r>
              <a:rPr lang="ar-SA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لتحميل الملفات كما في الشكل التالي </a:t>
            </a:r>
            <a:r>
              <a:rPr lang="ar-SA" sz="16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lang="ar-SA" b="1" dirty="0">
              <a:solidFill>
                <a:prstClr val="black"/>
              </a:solidFill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lang="ar-SA" b="1" kern="0" dirty="0" smtClean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Picture 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6" b="11549"/>
          <a:stretch>
            <a:fillRect/>
          </a:stretch>
        </p:blipFill>
        <p:spPr bwMode="auto">
          <a:xfrm>
            <a:off x="1027067" y="2997280"/>
            <a:ext cx="7888333" cy="287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شكل بيضاوي 7"/>
          <p:cNvSpPr/>
          <p:nvPr/>
        </p:nvSpPr>
        <p:spPr>
          <a:xfrm>
            <a:off x="2438400" y="3657600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2743200" y="2830870"/>
            <a:ext cx="0" cy="74214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42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323671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3- بعد اختيار الملف المراد تحميله (على سبيل المثال ملف ورد ) يتم اختيار رز فتح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Open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4- بعد انتهاء عملية إرفاق الملف يتم اختيار زر إرسال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" name="Picture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1" r="2548" b="9938"/>
          <a:stretch>
            <a:fillRect/>
          </a:stretch>
        </p:blipFill>
        <p:spPr bwMode="auto">
          <a:xfrm>
            <a:off x="736113" y="1511490"/>
            <a:ext cx="7996077" cy="374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1996030" y="5257800"/>
            <a:ext cx="6514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1285875" algn="l"/>
              </a:tabLst>
            </a:pPr>
            <a:r>
              <a:rPr lang="ar-SA" sz="2400" b="1" dirty="0"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ملاحظة :- لإرفاق الصور أو أفلام أو صوتيات نتبع نفس الخطوات السابقة </a:t>
            </a:r>
            <a:endParaRPr lang="ar-SA" sz="2400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1828800" y="1524000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2133600" y="1196936"/>
            <a:ext cx="0" cy="31455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9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276" y="152400"/>
            <a:ext cx="7027949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838200" y="1295400"/>
            <a:ext cx="85344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في اغلب الأحيان قد يقوم بعض الأشخاص بإرسال رسالة لك ، وهذه الرسالة سوف تصلك على مجلد الوارد </a:t>
            </a:r>
            <a:r>
              <a:rPr lang="en-US" sz="2000" b="1" dirty="0">
                <a:solidFill>
                  <a:prstClr val="black"/>
                </a:solidFill>
                <a:latin typeface="Traditional Arabic"/>
                <a:ea typeface="Times New Roman"/>
                <a:cs typeface="+mn-cs"/>
              </a:rPr>
              <a:t>Inbox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وهناك عداد على هذا المجلد للتذكير بعدد الرسائل الواردة ، وسوف تظهر الرسائل الجديدة بلون اصفر . وكما في الشكل التالي :</a:t>
            </a:r>
            <a:endParaRPr lang="en-US" sz="2000" b="1" dirty="0">
              <a:solidFill>
                <a:prstClr val="black"/>
              </a:solidFill>
              <a:latin typeface="Times New Roman"/>
              <a:ea typeface="Times New Roman"/>
              <a:cs typeface="+mn-cs"/>
            </a:endParaRPr>
          </a:p>
        </p:txBody>
      </p:sp>
      <p:pic>
        <p:nvPicPr>
          <p:cNvPr id="6" name="Picture 34"/>
          <p:cNvPicPr/>
          <p:nvPr/>
        </p:nvPicPr>
        <p:blipFill>
          <a:blip r:embed="rId3" cstate="print"/>
          <a:srcRect t="22043" b="39776"/>
          <a:stretch>
            <a:fillRect/>
          </a:stretch>
        </p:blipFill>
        <p:spPr bwMode="auto">
          <a:xfrm>
            <a:off x="1403648" y="2085436"/>
            <a:ext cx="7056784" cy="332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شكل بيضاوي 6"/>
          <p:cNvSpPr/>
          <p:nvPr/>
        </p:nvSpPr>
        <p:spPr>
          <a:xfrm>
            <a:off x="3456856" y="4406280"/>
            <a:ext cx="3096344" cy="108012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1259632" y="3048000"/>
            <a:ext cx="86409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282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38200" y="1524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بعد فتح مجلد الصندوق ، يتم اختيار الرسالة المراد قراءتها ، وذلك بالنقر عليها ، وسوف تلاحظ أن عداد الرسائل الواردة نقص ، وتغير لون الرسالة المقروءة </a:t>
            </a:r>
            <a:r>
              <a:rPr lang="ar-SA" sz="2400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. </a:t>
            </a:r>
            <a:endParaRPr lang="en-US" sz="2400" dirty="0">
              <a:solidFill>
                <a:prstClr val="black"/>
              </a:solidFill>
              <a:latin typeface="Times New Roman"/>
              <a:ea typeface="Times New Roman"/>
              <a:cs typeface="+mn-cs"/>
            </a:endParaRPr>
          </a:p>
        </p:txBody>
      </p:sp>
      <p:pic>
        <p:nvPicPr>
          <p:cNvPr id="5" name="Picture 37"/>
          <p:cNvPicPr/>
          <p:nvPr/>
        </p:nvPicPr>
        <p:blipFill>
          <a:blip r:embed="rId2" cstate="print"/>
          <a:srcRect t="22312" b="12356"/>
          <a:stretch>
            <a:fillRect/>
          </a:stretch>
        </p:blipFill>
        <p:spPr bwMode="auto">
          <a:xfrm>
            <a:off x="1676400" y="1581200"/>
            <a:ext cx="6840760" cy="36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1642120" y="2078360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358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600" y="533400"/>
            <a:ext cx="92202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913" algn="l"/>
              </a:tabLst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بعد تلقي الرسائل من قبل بعض جهات الاتصال ، قد ترغب في الرد على الرسالة أو تمريرها لبعض الأشخاص وللقيام بذلك اتبع الخطوات التالي :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4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للرد على الرسالة </a:t>
            </a:r>
            <a:r>
              <a:rPr kumimoji="0" lang="en-US" sz="24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</a:t>
            </a:r>
            <a:r>
              <a:rPr kumimoji="0" lang="ar-SA" sz="24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: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الرسالة الوارد إلى الصندوق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رد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</a:t>
            </a: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(لإرسال رسالة لنفس الشخص الذي بعث لك الرسالة ) 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اكتب الرسالة التي تريد إرسالها في منطقة كتابة الرسالة .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إرسال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. </a:t>
            </a:r>
            <a:endParaRPr kumimoji="0" lang="ar-SA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1" b="39583"/>
          <a:stretch>
            <a:fillRect/>
          </a:stretch>
        </p:blipFill>
        <p:spPr bwMode="auto">
          <a:xfrm>
            <a:off x="928210" y="2915072"/>
            <a:ext cx="813959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2327920" y="3449960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065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685800" y="76200"/>
            <a:ext cx="8686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400" b="1" dirty="0">
                <a:solidFill>
                  <a:srgbClr val="FF33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للرد على جميع الرسالة </a:t>
            </a:r>
            <a:r>
              <a:rPr lang="en-US" sz="2400" b="1" dirty="0">
                <a:solidFill>
                  <a:srgbClr val="FF33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 All</a:t>
            </a: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في بعض الاحيان قد تصل اليك رسالة تحتوى على مجموعة من العناوين البريدية ، و أنت تريد ان ترد على جميع الاشخاص الموجودين بالقائمة ، لذلك يتم استخدام امر 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 All 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، اما اذا اردت ان ترد على الشخص الذي ارسال الرسالة لك فقط فإنه يتم استخدام 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 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فقط 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الرسالة الوارد إلى الصندوق 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رد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All  Reply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(لإرسال الرسالة لجميع الاشخاص الموجودين بنفس الرسالة) 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اكتب الرسالة التي تريد إرسالها في منطقة كتابة الرسالة 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إرسال 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</a:t>
            </a:r>
            <a:r>
              <a:rPr lang="ar-SA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400" b="1" dirty="0" smtClean="0">
                <a:solidFill>
                  <a:srgbClr val="FF33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لتمرير </a:t>
            </a:r>
            <a:r>
              <a:rPr lang="ar-SA" sz="2400" b="1" dirty="0">
                <a:solidFill>
                  <a:srgbClr val="FF33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الرسالة إلى بعض الجهات </a:t>
            </a:r>
            <a:r>
              <a:rPr lang="en-US" sz="2400" b="1" dirty="0">
                <a:solidFill>
                  <a:srgbClr val="FF33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Forward</a:t>
            </a: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الرسالة الوارد إلى الصندوق 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تمرير  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Forward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(لإرسال رسالة لجهة أو عدة جهات اتصال).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اكتب الرسالة التي تريد إرسالها في منطقة كتابة الرسالة أو دون إضافة معلومات على الرسالة 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إرسال </a:t>
            </a:r>
            <a:r>
              <a:rPr lang="en-US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lang="ar-SA" sz="20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.</a:t>
            </a:r>
            <a:endParaRPr lang="en-US" sz="20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</p:txBody>
      </p:sp>
      <p:pic>
        <p:nvPicPr>
          <p:cNvPr id="6" name="Picture 11"/>
          <p:cNvPicPr/>
          <p:nvPr/>
        </p:nvPicPr>
        <p:blipFill>
          <a:blip r:embed="rId2" cstate="print"/>
          <a:srcRect t="21991" b="39583"/>
          <a:stretch>
            <a:fillRect/>
          </a:stretch>
        </p:blipFill>
        <p:spPr bwMode="auto">
          <a:xfrm>
            <a:off x="1340024" y="4114800"/>
            <a:ext cx="696577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شكل بيضاوي 6"/>
          <p:cNvSpPr/>
          <p:nvPr/>
        </p:nvSpPr>
        <p:spPr>
          <a:xfrm>
            <a:off x="3310136" y="4495800"/>
            <a:ext cx="57606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70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914400" y="381000"/>
            <a:ext cx="81915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913" algn="l"/>
              </a:tabLst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ملاحظة :- لاحظ في مجلد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Inbox 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 ظهور بعض الإشارات للرسائل التي قمت بتمريرها أو الرد عليها وكما في الشكل التالي :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91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8" b="39999"/>
          <a:stretch>
            <a:fillRect/>
          </a:stretch>
        </p:blipFill>
        <p:spPr bwMode="auto">
          <a:xfrm>
            <a:off x="1406860" y="1594066"/>
            <a:ext cx="7203740" cy="373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3536950" y="4267200"/>
            <a:ext cx="577850" cy="384175"/>
          </a:xfrm>
          <a:prstGeom prst="rightArrow">
            <a:avLst>
              <a:gd name="adj1" fmla="val 50000"/>
              <a:gd name="adj2" fmla="val 3760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التمرير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rot="10800000" flipV="1">
            <a:off x="4982344" y="4549278"/>
            <a:ext cx="504056" cy="479921"/>
          </a:xfrm>
          <a:prstGeom prst="rightArrow">
            <a:avLst>
              <a:gd name="adj1" fmla="val 50000"/>
              <a:gd name="adj2" fmla="val 3760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الرد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34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ت</a:t>
            </a:r>
            <a:r>
              <a:rPr lang="ar-SA" b="1" dirty="0" bmk="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حميل المرفقات الموجودة في الرسائل الواردة لمجلد </a:t>
            </a:r>
            <a:r>
              <a:rPr lang="en-US" b="1" dirty="0" bmk="_Toc353026020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Inbox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326409" y="1219200"/>
            <a:ext cx="9372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في بعض الأحيان قد تصلك رسائل يوجد بها بعض المرفقات سواء أكانت ملفات نصية أو صور أو أفلام ....الخ ، وترغب في تحميل </a:t>
            </a:r>
            <a:r>
              <a:rPr lang="en-US" sz="2000" b="1" dirty="0">
                <a:solidFill>
                  <a:prstClr val="black"/>
                </a:solidFill>
                <a:latin typeface="Traditional Arabic"/>
                <a:ea typeface="Times New Roman"/>
                <a:cs typeface="+mn-cs"/>
              </a:rPr>
              <a:t>Download 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إلى جهاز ، وللقيام بذلك اتبع ما يلي .</a:t>
            </a:r>
            <a:endParaRPr lang="ar-SA" sz="2000" b="1" dirty="0">
              <a:solidFill>
                <a:prstClr val="black"/>
              </a:solidFill>
              <a:latin typeface="Times New Roman"/>
              <a:ea typeface="Times New Roman"/>
              <a:cs typeface="Arial"/>
            </a:endParaRPr>
          </a:p>
          <a:p>
            <a:pPr marL="45720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>
                <a:solidFill>
                  <a:prstClr val="black"/>
                </a:solidFill>
                <a:latin typeface="Times New Roman"/>
                <a:ea typeface="Calibri"/>
                <a:cs typeface="Traditional Arabic"/>
              </a:rPr>
              <a:t>    1-  </a:t>
            </a:r>
            <a:r>
              <a:rPr lang="ar-SA" sz="20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فتح الرسالة التي تحتوي على مرفقات ولاحظ وجود علامة خاصة بالرسائل التي تحمل مرفقات .</a:t>
            </a:r>
          </a:p>
          <a:p>
            <a:pPr marL="45720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     2-  اختر أمر التحميل للمرفقات .</a:t>
            </a:r>
            <a:endParaRPr lang="en-US" sz="2000" b="1" dirty="0">
              <a:solidFill>
                <a:prstClr val="black"/>
              </a:solidFill>
              <a:latin typeface="Traditional Arabic"/>
              <a:ea typeface="Calibri"/>
              <a:cs typeface="Traditional Arabic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             3- لاحظ ظهور مربع حوار لحفظ أو فتح الملفات المرفقة </a:t>
            </a:r>
            <a:endParaRPr lang="ar-SA" sz="20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6" name="Picture 61"/>
          <p:cNvPicPr/>
          <p:nvPr/>
        </p:nvPicPr>
        <p:blipFill>
          <a:blip r:embed="rId2" cstate="print"/>
          <a:srcRect t="32680" b="41176"/>
          <a:stretch>
            <a:fillRect/>
          </a:stretch>
        </p:blipFill>
        <p:spPr bwMode="auto">
          <a:xfrm>
            <a:off x="1828800" y="3581400"/>
            <a:ext cx="6324600" cy="23263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7" name="AutoShape 2"/>
          <p:cNvCxnSpPr>
            <a:cxnSpLocks noChangeShapeType="1"/>
          </p:cNvCxnSpPr>
          <p:nvPr/>
        </p:nvCxnSpPr>
        <p:spPr bwMode="auto">
          <a:xfrm>
            <a:off x="2323728" y="5181600"/>
            <a:ext cx="648072" cy="1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7792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4"/>
          <p:cNvPicPr/>
          <p:nvPr/>
        </p:nvPicPr>
        <p:blipFill>
          <a:blip r:embed="rId2" cstate="print"/>
          <a:srcRect t="39434" b="12200"/>
          <a:stretch>
            <a:fillRect/>
          </a:stretch>
        </p:blipFill>
        <p:spPr bwMode="auto">
          <a:xfrm>
            <a:off x="2100536" y="1981200"/>
            <a:ext cx="6510064" cy="327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ت</a:t>
            </a:r>
            <a:r>
              <a:rPr lang="ar-SA" b="1" dirty="0" bmk="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حميل المرفقات الموجودة في الرسائل الواردة لمجلد </a:t>
            </a:r>
            <a:r>
              <a:rPr lang="en-US" b="1" dirty="0" bmk="_Toc353026020">
                <a:solidFill>
                  <a:srgbClr val="FF0000"/>
                </a:solidFill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Inbox</a:t>
            </a:r>
            <a:endParaRPr lang="ar-SA" dirty="0"/>
          </a:p>
        </p:txBody>
      </p:sp>
      <p:sp>
        <p:nvSpPr>
          <p:cNvPr id="6" name="شكل بيضاوي 5"/>
          <p:cNvSpPr/>
          <p:nvPr/>
        </p:nvSpPr>
        <p:spPr>
          <a:xfrm>
            <a:off x="5600896" y="3276600"/>
            <a:ext cx="1714304" cy="4680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/>
          <p:cNvSpPr/>
          <p:nvPr/>
        </p:nvSpPr>
        <p:spPr>
          <a:xfrm>
            <a:off x="3124200" y="3581400"/>
            <a:ext cx="1485704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379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410700" cy="1554162"/>
          </a:xfrm>
        </p:spPr>
        <p:txBody>
          <a:bodyPr/>
          <a:lstStyle/>
          <a:p>
            <a:pPr marL="342900" marR="0" lvl="0" indent="-342900" defTabSz="914400" rtl="1" eaLnBrk="1" fontAlgn="auto" latinLnBrk="0" hangingPunct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tabLst/>
              <a:defRPr/>
            </a:pPr>
            <a:r>
              <a:rPr lang="ar-SA" sz="3600" b="1" dirty="0">
                <a:solidFill>
                  <a:srgbClr val="FF0000"/>
                </a:solidFill>
                <a:latin typeface="Traditional Arabic"/>
                <a:ea typeface="Calibri"/>
                <a:cs typeface="Arial"/>
              </a:rPr>
              <a:t>حذف الرسائل الواردة للصندوق </a:t>
            </a:r>
            <a:r>
              <a:rPr lang="en-US" sz="3600" b="1" dirty="0">
                <a:solidFill>
                  <a:srgbClr val="FF0000"/>
                </a:solidFill>
                <a:latin typeface="Traditional Arabic"/>
                <a:ea typeface="Calibri"/>
                <a:cs typeface="+mn-cs"/>
              </a:rPr>
              <a:t>Inbox</a:t>
            </a:r>
            <a:r>
              <a:rPr lang="ar-SA" sz="3600" b="1" dirty="0">
                <a:solidFill>
                  <a:srgbClr val="FF0000"/>
                </a:solidFill>
                <a:latin typeface="Traditional Arabic"/>
                <a:ea typeface="Calibri"/>
                <a:cs typeface="Arial"/>
              </a:rPr>
              <a:t>.</a:t>
            </a:r>
            <a:r>
              <a:rPr lang="en-US" sz="1800" b="1" dirty="0">
                <a:solidFill>
                  <a:srgbClr val="FF0000"/>
                </a:solidFill>
                <a:latin typeface="Traditional Arabic"/>
                <a:ea typeface="Calibri"/>
                <a:cs typeface="+mn-cs"/>
              </a:rPr>
              <a:t/>
            </a:r>
            <a:br>
              <a:rPr lang="en-US" sz="1800" b="1" dirty="0">
                <a:solidFill>
                  <a:srgbClr val="FF0000"/>
                </a:solidFill>
                <a:latin typeface="Traditional Arabic"/>
                <a:ea typeface="Calibri"/>
                <a:cs typeface="+mn-cs"/>
              </a:rPr>
            </a:b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990600" y="1295400"/>
            <a:ext cx="86106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في بعض الأحيان تصل إليك بعض الرسائل التي لا ترغب بوجودها في بريدك الالكتروني أو تريد تنظيف مجلد الصندوق من بعض الرسائل غير المفيدة ، وللقيام بذلك اتبع الخطوات التالية .</a:t>
            </a:r>
            <a:endParaRPr lang="en-US" b="1" dirty="0">
              <a:solidFill>
                <a:prstClr val="black"/>
              </a:solidFill>
              <a:latin typeface="Times New Roman"/>
              <a:ea typeface="Times New Roman"/>
              <a:cs typeface="+mn-cs"/>
            </a:endParaRPr>
          </a:p>
          <a:p>
            <a:pPr marL="342900" lvl="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حدد الرسالة المراد حذفها ومن ثم اختار رز </a:t>
            </a:r>
            <a:r>
              <a:rPr lang="en-US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Delete</a:t>
            </a:r>
            <a:r>
              <a:rPr lang="ar-SA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.</a:t>
            </a:r>
            <a:endParaRPr lang="en-US" b="1" dirty="0">
              <a:solidFill>
                <a:prstClr val="black"/>
              </a:solidFill>
              <a:latin typeface="Traditional Arabic"/>
              <a:ea typeface="Calibri"/>
              <a:cs typeface="Traditional Arabic"/>
            </a:endParaRPr>
          </a:p>
          <a:p>
            <a:pPr marL="342900" lvl="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حدد مجموعة الرسائل التي ترغب بحذفها ومن ثم اختر رز </a:t>
            </a:r>
            <a:r>
              <a:rPr lang="en-US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Delete</a:t>
            </a:r>
            <a:r>
              <a:rPr lang="ar-SA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.</a:t>
            </a:r>
            <a:endParaRPr lang="en-US" b="1" dirty="0">
              <a:solidFill>
                <a:prstClr val="black"/>
              </a:solidFill>
              <a:latin typeface="Traditional Arabic"/>
              <a:ea typeface="Calibri"/>
              <a:cs typeface="Traditional Arabic"/>
            </a:endParaRPr>
          </a:p>
          <a:p>
            <a:pPr marL="342900" lvl="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لاحظ انتقال الرسالة إلى مجلد المحذوفات </a:t>
            </a:r>
            <a:r>
              <a:rPr lang="en-US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Deleted </a:t>
            </a:r>
          </a:p>
        </p:txBody>
      </p:sp>
      <p:pic>
        <p:nvPicPr>
          <p:cNvPr id="5" name="صورة 4"/>
          <p:cNvPicPr/>
          <p:nvPr/>
        </p:nvPicPr>
        <p:blipFill>
          <a:blip r:embed="rId2" cstate="print"/>
          <a:srcRect t="20907" b="47085"/>
          <a:stretch>
            <a:fillRect/>
          </a:stretch>
        </p:blipFill>
        <p:spPr bwMode="auto">
          <a:xfrm>
            <a:off x="1447800" y="3429000"/>
            <a:ext cx="701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2459360" y="3943164"/>
            <a:ext cx="360040" cy="324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/>
          <p:cNvSpPr/>
          <p:nvPr/>
        </p:nvSpPr>
        <p:spPr>
          <a:xfrm>
            <a:off x="2195736" y="4857564"/>
            <a:ext cx="2300064" cy="324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509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5800" y="457200"/>
            <a:ext cx="8420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ea typeface="Calibri"/>
                <a:cs typeface="Traditional Arabic"/>
              </a:rPr>
              <a:t>4- </a:t>
            </a:r>
            <a:r>
              <a:rPr lang="ar-SA" sz="2000" b="1" dirty="0" smtClean="0">
                <a:ea typeface="Calibri"/>
                <a:cs typeface="Traditional Arabic"/>
              </a:rPr>
              <a:t>طريقة </a:t>
            </a:r>
            <a:r>
              <a:rPr lang="ar-SA" sz="2000" b="1" dirty="0">
                <a:ea typeface="Calibri"/>
                <a:cs typeface="Traditional Arabic"/>
              </a:rPr>
              <a:t>أخرى ، حدد الرسالة التي ترغب في حذفها ثم اختر رز نقل إلى </a:t>
            </a:r>
            <a:r>
              <a:rPr lang="en-US" sz="2000" b="1" dirty="0">
                <a:latin typeface="Traditional Arabic"/>
                <a:ea typeface="Calibri"/>
              </a:rPr>
              <a:t>Move to</a:t>
            </a:r>
            <a:r>
              <a:rPr lang="ar-SA" sz="2000" b="1" dirty="0">
                <a:latin typeface="Traditional Arabic"/>
                <a:ea typeface="Calibri"/>
              </a:rPr>
              <a:t> </a:t>
            </a:r>
            <a:r>
              <a:rPr lang="ar-SA" sz="2000" b="1" dirty="0">
                <a:ea typeface="Calibri"/>
                <a:cs typeface="Traditional Arabic"/>
              </a:rPr>
              <a:t>وبعدها اختر مجلد المحذوفات </a:t>
            </a:r>
          </a:p>
        </p:txBody>
      </p:sp>
      <p:pic>
        <p:nvPicPr>
          <p:cNvPr id="5" name="صورة 4"/>
          <p:cNvPicPr/>
          <p:nvPr/>
        </p:nvPicPr>
        <p:blipFill>
          <a:blip r:embed="rId2" cstate="print"/>
          <a:srcRect t="20907" b="45825"/>
          <a:stretch>
            <a:fillRect/>
          </a:stretch>
        </p:blipFill>
        <p:spPr bwMode="auto">
          <a:xfrm>
            <a:off x="1600200" y="1981200"/>
            <a:ext cx="724154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3641322" y="3962400"/>
            <a:ext cx="702078" cy="324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/>
          <p:cNvSpPr/>
          <p:nvPr/>
        </p:nvSpPr>
        <p:spPr>
          <a:xfrm>
            <a:off x="3641322" y="2647764"/>
            <a:ext cx="702078" cy="324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4074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3091</TotalTime>
  <Words>1423</Words>
  <Application>Microsoft Office PowerPoint</Application>
  <PresentationFormat>A4 Paper (210x297 mm)</PresentationFormat>
  <Paragraphs>122</Paragraphs>
  <Slides>24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عرض تقديمي في PowerPoint</vt:lpstr>
      <vt:lpstr>المحاضرة العاشرة</vt:lpstr>
      <vt:lpstr>عناصر المحاضرة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إرفاق بعض الملفات والصور مع الرسائل Attachment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تحميل المرفقات الموجودة في الرسائل الواردة لمجلد Inbox</vt:lpstr>
      <vt:lpstr>تحميل المرفقات الموجودة في الرسائل الواردة لمجلد Inbox</vt:lpstr>
      <vt:lpstr>حذف الرسائل الواردة للصندوق Inbox. 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1312</cp:revision>
  <dcterms:created xsi:type="dcterms:W3CDTF">2009-10-14T19:14:34Z</dcterms:created>
  <dcterms:modified xsi:type="dcterms:W3CDTF">2013-04-30T23:02:11Z</dcterms:modified>
</cp:coreProperties>
</file>