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7" r:id="rId4"/>
    <p:sldId id="272" r:id="rId5"/>
    <p:sldId id="273" r:id="rId6"/>
    <p:sldId id="274" r:id="rId7"/>
    <p:sldId id="292" r:id="rId8"/>
    <p:sldId id="275" r:id="rId9"/>
    <p:sldId id="276" r:id="rId10"/>
    <p:sldId id="277" r:id="rId11"/>
    <p:sldId id="293" r:id="rId12"/>
    <p:sldId id="294" r:id="rId13"/>
    <p:sldId id="278" r:id="rId14"/>
    <p:sldId id="279" r:id="rId15"/>
    <p:sldId id="280" r:id="rId16"/>
    <p:sldId id="281" r:id="rId17"/>
    <p:sldId id="282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9900"/>
    <a:srgbClr val="709256"/>
    <a:srgbClr val="AD9968"/>
    <a:srgbClr val="3B84AF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70" d="100"/>
          <a:sy n="70" d="100"/>
        </p:scale>
        <p:origin x="-1002" y="-18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5/1/2013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969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#_Toc353026023"/><Relationship Id="rId2" Type="http://schemas.openxmlformats.org/officeDocument/2006/relationships/hyperlink" Target="#_Toc353026022"/><Relationship Id="rId1" Type="http://schemas.openxmlformats.org/officeDocument/2006/relationships/slideLayout" Target="../slideLayouts/slideLayout2.xml"/><Relationship Id="rId5" Type="http://schemas.openxmlformats.org/officeDocument/2006/relationships/hyperlink" Target="#_Toc353026025"/><Relationship Id="rId4" Type="http://schemas.openxmlformats.org/officeDocument/2006/relationships/hyperlink" Target="#_Toc353026024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://www.hotmail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الانترنت والاتصالات </a:t>
            </a:r>
          </a:p>
          <a:p>
            <a:pPr algn="ctr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Internet &amp; Communication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FF0000"/>
                </a:solidFill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الحادية عشر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990600" y="3962400"/>
            <a:ext cx="7429500" cy="1752600"/>
          </a:xfrm>
        </p:spPr>
        <p:txBody>
          <a:bodyPr/>
          <a:lstStyle/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البريد الالكتروني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Email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عناصر المحاضرة</a:t>
            </a:r>
            <a:endParaRPr lang="en-US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" y="1447800"/>
            <a:ext cx="8915400" cy="15696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/>
            <a:r>
              <a:rPr lang="ar-SA" sz="2400" b="1" dirty="0" smtClean="0">
                <a:hlinkClick r:id="rId2" action="ppaction://hlinkfile"/>
              </a:rPr>
              <a:t>- التعامل </a:t>
            </a:r>
            <a:r>
              <a:rPr lang="ar-SA" sz="2400" b="1" dirty="0">
                <a:hlinkClick r:id="rId2" action="ppaction://hlinkfile"/>
              </a:rPr>
              <a:t>مع البريد الغير مرغوب فيه </a:t>
            </a:r>
            <a:r>
              <a:rPr lang="en-US" sz="2400" b="1" dirty="0">
                <a:hlinkClick r:id="rId2" action="ppaction://hlinkfile"/>
              </a:rPr>
              <a:t>Junk</a:t>
            </a:r>
            <a:r>
              <a:rPr lang="ar-SA" sz="2400" b="1" dirty="0">
                <a:hlinkClick r:id="rId2" action="ppaction://hlinkfile"/>
              </a:rPr>
              <a:t>.</a:t>
            </a:r>
            <a:r>
              <a:rPr lang="en-US" sz="2400" dirty="0"/>
              <a:t> </a:t>
            </a:r>
          </a:p>
          <a:p>
            <a:pPr lvl="0"/>
            <a:r>
              <a:rPr lang="ar-SA" sz="2400" b="1" dirty="0" smtClean="0">
                <a:hlinkClick r:id="rId3" action="ppaction://hlinkfile"/>
              </a:rPr>
              <a:t>- تغيير </a:t>
            </a:r>
            <a:r>
              <a:rPr lang="ar-SA" sz="2400" b="1" dirty="0">
                <a:hlinkClick r:id="rId3" action="ppaction://hlinkfile"/>
              </a:rPr>
              <a:t>إعدادات (خيارات)البريد الالكتروني </a:t>
            </a:r>
            <a:r>
              <a:rPr lang="en-US" sz="2400" b="1" dirty="0">
                <a:hlinkClick r:id="rId3" action="ppaction://hlinkfile"/>
              </a:rPr>
              <a:t>Options</a:t>
            </a:r>
            <a:r>
              <a:rPr lang="ar-SA" sz="2400" b="1" dirty="0">
                <a:hlinkClick r:id="rId3" action="ppaction://hlinkfile"/>
              </a:rPr>
              <a:t>.</a:t>
            </a:r>
            <a:r>
              <a:rPr lang="en-US" sz="2400" dirty="0"/>
              <a:t> </a:t>
            </a:r>
          </a:p>
          <a:p>
            <a:pPr lvl="0"/>
            <a:r>
              <a:rPr lang="ar-SA" sz="2400" b="1" dirty="0" smtClean="0">
                <a:hlinkClick r:id="rId4" action="ppaction://hlinkfile"/>
              </a:rPr>
              <a:t>- تسجيل </a:t>
            </a:r>
            <a:r>
              <a:rPr lang="ar-SA" sz="2400" b="1" dirty="0">
                <a:hlinkClick r:id="rId4" action="ppaction://hlinkfile"/>
              </a:rPr>
              <a:t>الخروج من البريد الالكتروني </a:t>
            </a:r>
            <a:r>
              <a:rPr lang="en-US" sz="2400" b="1" dirty="0">
                <a:hlinkClick r:id="rId4" action="ppaction://hlinkfile"/>
              </a:rPr>
              <a:t>Sign out</a:t>
            </a:r>
            <a:r>
              <a:rPr lang="ar-SA" sz="2400" b="1" dirty="0">
                <a:hlinkClick r:id="rId4" action="ppaction://hlinkfile"/>
              </a:rPr>
              <a:t>.</a:t>
            </a:r>
            <a:r>
              <a:rPr lang="en-US" sz="2400" dirty="0"/>
              <a:t> </a:t>
            </a:r>
          </a:p>
          <a:p>
            <a:pPr lvl="0"/>
            <a:r>
              <a:rPr lang="ar-SA" sz="2400" b="1" dirty="0" smtClean="0">
                <a:hlinkClick r:id="rId5" action="ppaction://hlinkfile"/>
              </a:rPr>
              <a:t>- الإجراءات </a:t>
            </a:r>
            <a:r>
              <a:rPr lang="ar-SA" sz="2400" b="1" dirty="0">
                <a:hlinkClick r:id="rId5" action="ppaction://hlinkfile"/>
              </a:rPr>
              <a:t>المتبعة في حالة نسيان كلمة المرور الخاصة بالبريد الالكتروني.</a:t>
            </a:r>
            <a:r>
              <a:rPr lang="en-US" sz="2400" b="1" dirty="0">
                <a:hlinkClick r:id="rId5" action="ppaction://hlinkfile"/>
              </a:rPr>
              <a:t>	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just" eaLnBrk="0" hangingPunct="0">
              <a:defRPr/>
            </a:pPr>
            <a:r>
              <a:rPr lang="ar-SA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•	التعامل مع البريد الغير مرغوب فيه </a:t>
            </a:r>
            <a:r>
              <a:rPr lang="en-US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Junk.</a:t>
            </a:r>
            <a:endParaRPr lang="en-US" sz="3600" b="1" spc="50" dirty="0" smtClean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838200" y="1490006"/>
            <a:ext cx="838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b="1" dirty="0">
                <a:latin typeface="Times New Roman"/>
                <a:ea typeface="Times New Roman"/>
                <a:cs typeface="Traditional Arabic"/>
              </a:rPr>
              <a:t>يقدم لك مزود البريد الالكتروني </a:t>
            </a:r>
            <a:r>
              <a:rPr lang="en-US" b="1" dirty="0">
                <a:latin typeface="Times New Roman"/>
                <a:ea typeface="Times New Roman"/>
                <a:cs typeface="Traditional Arabic"/>
              </a:rPr>
              <a:t>Hotmail</a:t>
            </a:r>
            <a:r>
              <a:rPr lang="ar-SA" b="1" dirty="0">
                <a:latin typeface="Times New Roman"/>
                <a:ea typeface="Times New Roman"/>
                <a:cs typeface="Traditional Arabic"/>
              </a:rPr>
              <a:t> خدمة فحص الرسائل التي تصلك من بعض الجهات للتأكد من خلوها من الأخطار ، وفي حالة تم اكتشاف رسالة قد تحتوي على بعض المخاطر فإن نظام فحص الرسائل في البريد الالكتروني يقوم بوضعها في مجلد البريد غير المرغوب </a:t>
            </a:r>
            <a:r>
              <a:rPr lang="en-US" b="1" dirty="0">
                <a:latin typeface="Times New Roman"/>
                <a:ea typeface="Times New Roman"/>
                <a:cs typeface="Traditional Arabic"/>
              </a:rPr>
              <a:t>Junk </a:t>
            </a:r>
            <a:r>
              <a:rPr lang="ar-SA" b="1" dirty="0">
                <a:latin typeface="Times New Roman"/>
                <a:ea typeface="Times New Roman"/>
                <a:cs typeface="Traditional Arabic"/>
              </a:rPr>
              <a:t>، لذلك فأن أفضل طريقة للتعامل مع هذه الرسائل هي حذفها وعدم فتحها . وفي حالة أردت أن تفتح الرسالة فأن النظام ينبهك بعدم فتح الرسالة ، وإذا فتحت الرسالة تكون المسئول عن أي مخاطر ممكن أن تلحق بك </a:t>
            </a:r>
            <a:r>
              <a:rPr lang="ar-SA" dirty="0">
                <a:latin typeface="Traditional Arabic"/>
                <a:ea typeface="Calibri"/>
                <a:cs typeface="+mj-cs"/>
              </a:rPr>
              <a:t>.</a:t>
            </a:r>
            <a:endParaRPr lang="ar-SA" dirty="0">
              <a:cs typeface="+mj-cs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2286000" y="2667000"/>
            <a:ext cx="69723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/>
              <a:buChar char=""/>
              <a:tabLst>
                <a:tab pos="1712595" algn="l"/>
              </a:tabLst>
            </a:pPr>
            <a:r>
              <a:rPr lang="ar-SA" b="1" dirty="0">
                <a:latin typeface="Times New Roman"/>
                <a:ea typeface="Times New Roman"/>
                <a:cs typeface="Traditional Arabic"/>
              </a:rPr>
              <a:t>ولحذف البريد غير المرغوب اتبع نفس الخطوات في طريقة حذف الرسائل او امر الكنس </a:t>
            </a:r>
            <a:r>
              <a:rPr lang="en-US" b="1" dirty="0">
                <a:latin typeface="Calibri"/>
                <a:ea typeface="Times New Roman"/>
                <a:cs typeface="Traditional Arabic"/>
              </a:rPr>
              <a:t>Sweep</a:t>
            </a:r>
            <a:r>
              <a:rPr lang="ar-SA" b="1" dirty="0">
                <a:latin typeface="Times New Roman"/>
                <a:ea typeface="Times New Roman"/>
                <a:cs typeface="Traditional Arabic"/>
              </a:rPr>
              <a:t>.   </a:t>
            </a:r>
            <a:endParaRPr lang="en-US" sz="14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7" name="Picture 70"/>
          <p:cNvPicPr/>
          <p:nvPr/>
        </p:nvPicPr>
        <p:blipFill>
          <a:blip r:embed="rId3" cstate="print"/>
          <a:srcRect t="21351" b="43355"/>
          <a:stretch>
            <a:fillRect/>
          </a:stretch>
        </p:blipFill>
        <p:spPr bwMode="auto">
          <a:xfrm>
            <a:off x="1676401" y="3124200"/>
            <a:ext cx="6781800" cy="297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6" name="Group 2"/>
          <p:cNvGrpSpPr>
            <a:grpSpLocks/>
          </p:cNvGrpSpPr>
          <p:nvPr/>
        </p:nvGrpSpPr>
        <p:grpSpPr bwMode="auto">
          <a:xfrm>
            <a:off x="2836862" y="3784600"/>
            <a:ext cx="439738" cy="330200"/>
            <a:chOff x="3801" y="1842"/>
            <a:chExt cx="5643" cy="1691"/>
          </a:xfrm>
        </p:grpSpPr>
        <p:cxnSp>
          <p:nvCxnSpPr>
            <p:cNvPr id="1027" name="AutoShape 3"/>
            <p:cNvCxnSpPr>
              <a:cxnSpLocks noChangeShapeType="1"/>
            </p:cNvCxnSpPr>
            <p:nvPr/>
          </p:nvCxnSpPr>
          <p:spPr bwMode="auto">
            <a:xfrm flipV="1">
              <a:off x="3801" y="1842"/>
              <a:ext cx="5643" cy="17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8" name="AutoShape 4"/>
            <p:cNvCxnSpPr>
              <a:cxnSpLocks noChangeShapeType="1"/>
            </p:cNvCxnSpPr>
            <p:nvPr/>
          </p:nvCxnSpPr>
          <p:spPr bwMode="auto">
            <a:xfrm flipV="1">
              <a:off x="3801" y="3516"/>
              <a:ext cx="5643" cy="17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" name="AutoShape 5"/>
            <p:cNvCxnSpPr>
              <a:cxnSpLocks noChangeShapeType="1"/>
            </p:cNvCxnSpPr>
            <p:nvPr/>
          </p:nvCxnSpPr>
          <p:spPr bwMode="auto">
            <a:xfrm>
              <a:off x="3801" y="1859"/>
              <a:ext cx="0" cy="1674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0" name="AutoShape 6"/>
            <p:cNvCxnSpPr>
              <a:cxnSpLocks noChangeShapeType="1"/>
            </p:cNvCxnSpPr>
            <p:nvPr/>
          </p:nvCxnSpPr>
          <p:spPr bwMode="auto">
            <a:xfrm>
              <a:off x="9444" y="1859"/>
              <a:ext cx="0" cy="1674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3" name="Group 2"/>
          <p:cNvGrpSpPr>
            <a:grpSpLocks/>
          </p:cNvGrpSpPr>
          <p:nvPr/>
        </p:nvGrpSpPr>
        <p:grpSpPr bwMode="auto">
          <a:xfrm>
            <a:off x="2671216" y="5410200"/>
            <a:ext cx="4415384" cy="330200"/>
            <a:chOff x="3801" y="1842"/>
            <a:chExt cx="5643" cy="1691"/>
          </a:xfrm>
        </p:grpSpPr>
        <p:cxnSp>
          <p:nvCxnSpPr>
            <p:cNvPr id="15" name="AutoShape 3"/>
            <p:cNvCxnSpPr>
              <a:cxnSpLocks noChangeShapeType="1"/>
            </p:cNvCxnSpPr>
            <p:nvPr/>
          </p:nvCxnSpPr>
          <p:spPr bwMode="auto">
            <a:xfrm flipV="1">
              <a:off x="3801" y="1842"/>
              <a:ext cx="5643" cy="17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4"/>
            <p:cNvCxnSpPr>
              <a:cxnSpLocks noChangeShapeType="1"/>
            </p:cNvCxnSpPr>
            <p:nvPr/>
          </p:nvCxnSpPr>
          <p:spPr bwMode="auto">
            <a:xfrm flipV="1">
              <a:off x="3801" y="3516"/>
              <a:ext cx="5643" cy="17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AutoShape 5"/>
            <p:cNvCxnSpPr>
              <a:cxnSpLocks noChangeShapeType="1"/>
            </p:cNvCxnSpPr>
            <p:nvPr/>
          </p:nvCxnSpPr>
          <p:spPr bwMode="auto">
            <a:xfrm>
              <a:off x="3801" y="1859"/>
              <a:ext cx="0" cy="1674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AutoShape 6"/>
            <p:cNvCxnSpPr>
              <a:cxnSpLocks noChangeShapeType="1"/>
            </p:cNvCxnSpPr>
            <p:nvPr/>
          </p:nvCxnSpPr>
          <p:spPr bwMode="auto">
            <a:xfrm>
              <a:off x="9444" y="1859"/>
              <a:ext cx="0" cy="1674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pic>
        <p:nvPicPr>
          <p:cNvPr id="10" name="Picture 73"/>
          <p:cNvPicPr/>
          <p:nvPr/>
        </p:nvPicPr>
        <p:blipFill>
          <a:blip r:embed="rId2" cstate="print"/>
          <a:srcRect t="21786" b="32680"/>
          <a:stretch>
            <a:fillRect/>
          </a:stretch>
        </p:blipFill>
        <p:spPr bwMode="auto">
          <a:xfrm>
            <a:off x="1295400" y="1600201"/>
            <a:ext cx="7543800" cy="396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3438525" y="2286000"/>
            <a:ext cx="447675" cy="381000"/>
            <a:chOff x="3801" y="1842"/>
            <a:chExt cx="5643" cy="1691"/>
          </a:xfrm>
        </p:grpSpPr>
        <p:cxnSp>
          <p:nvCxnSpPr>
            <p:cNvPr id="2051" name="AutoShape 3"/>
            <p:cNvCxnSpPr>
              <a:cxnSpLocks noChangeShapeType="1"/>
            </p:cNvCxnSpPr>
            <p:nvPr/>
          </p:nvCxnSpPr>
          <p:spPr bwMode="auto">
            <a:xfrm flipV="1">
              <a:off x="3801" y="1842"/>
              <a:ext cx="5643" cy="17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2" name="AutoShape 4"/>
            <p:cNvCxnSpPr>
              <a:cxnSpLocks noChangeShapeType="1"/>
            </p:cNvCxnSpPr>
            <p:nvPr/>
          </p:nvCxnSpPr>
          <p:spPr bwMode="auto">
            <a:xfrm flipV="1">
              <a:off x="3801" y="3516"/>
              <a:ext cx="5643" cy="17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3" name="AutoShape 5"/>
            <p:cNvCxnSpPr>
              <a:cxnSpLocks noChangeShapeType="1"/>
            </p:cNvCxnSpPr>
            <p:nvPr/>
          </p:nvCxnSpPr>
          <p:spPr bwMode="auto">
            <a:xfrm>
              <a:off x="3801" y="1859"/>
              <a:ext cx="0" cy="1674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4" name="AutoShape 6"/>
            <p:cNvCxnSpPr>
              <a:cxnSpLocks noChangeShapeType="1"/>
            </p:cNvCxnSpPr>
            <p:nvPr/>
          </p:nvCxnSpPr>
          <p:spPr bwMode="auto">
            <a:xfrm>
              <a:off x="9444" y="1859"/>
              <a:ext cx="0" cy="1674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219200" y="457200"/>
            <a:ext cx="7539243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Font typeface="Symbol"/>
              <a:buChar char=""/>
            </a:pPr>
            <a:r>
              <a:rPr lang="ar-SA" sz="3200" b="1" dirty="0">
                <a:solidFill>
                  <a:srgbClr val="FF3300"/>
                </a:solidFill>
                <a:latin typeface="Traditional Arabic"/>
                <a:ea typeface="Calibri"/>
              </a:rPr>
              <a:t>تغيير إعدادات (خيارات)البريد الالكتروني </a:t>
            </a:r>
            <a:r>
              <a:rPr lang="en-US" sz="3200" b="1" dirty="0">
                <a:solidFill>
                  <a:srgbClr val="FF3300"/>
                </a:solidFill>
                <a:latin typeface="Traditional Arabic"/>
                <a:ea typeface="Calibri"/>
              </a:rPr>
              <a:t>Options</a:t>
            </a:r>
            <a:r>
              <a:rPr lang="ar-SA" b="1" dirty="0">
                <a:latin typeface="Traditional Arabic"/>
                <a:ea typeface="Calibri"/>
              </a:rPr>
              <a:t>.</a:t>
            </a:r>
            <a:endParaRPr lang="en-US" b="1" dirty="0">
              <a:effectLst/>
              <a:latin typeface="Traditional Arabic"/>
              <a:ea typeface="Calibri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1447800" y="1295400"/>
            <a:ext cx="76962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50000"/>
              </a:lnSpc>
              <a:spcAft>
                <a:spcPts val="0"/>
              </a:spcAft>
              <a:tabLst>
                <a:tab pos="1712595" algn="l"/>
              </a:tabLst>
            </a:pPr>
            <a:r>
              <a:rPr lang="ar-SA" b="1" dirty="0">
                <a:latin typeface="Times New Roman"/>
                <a:ea typeface="Times New Roman"/>
                <a:cs typeface="Traditional Arabic"/>
              </a:rPr>
              <a:t>قد يرغب مستخدم البريد الالكتروني بتغيير بعض الخيارات الموجودة في البريد كتغيير كلمة المرور أو لغة البريد أو إيقاف الرسائل التي تصل إليه من بعض الجهات وغيرها من الإعدادات ، وللقيام بذلك اتبع ما يلي . </a:t>
            </a:r>
            <a:endParaRPr lang="en-US" b="1" dirty="0"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1712595" algn="l"/>
              </a:tabLst>
            </a:pPr>
            <a:r>
              <a:rPr lang="ar-SA" b="1" dirty="0">
                <a:latin typeface="Traditional Arabic"/>
                <a:ea typeface="Calibri"/>
                <a:cs typeface="Traditional Arabic"/>
              </a:rPr>
              <a:t>اختر زر خيارات </a:t>
            </a:r>
            <a:r>
              <a:rPr lang="en-US" b="1" dirty="0">
                <a:latin typeface="Traditional Arabic"/>
                <a:ea typeface="Calibri"/>
                <a:cs typeface="Traditional Arabic"/>
              </a:rPr>
              <a:t>Options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1712595" algn="l"/>
              </a:tabLst>
            </a:pPr>
            <a:r>
              <a:rPr lang="ar-SA" b="1" dirty="0">
                <a:latin typeface="Traditional Arabic"/>
                <a:ea typeface="Calibri"/>
                <a:cs typeface="Traditional Arabic"/>
              </a:rPr>
              <a:t>اختر خيارات متعددة </a:t>
            </a:r>
            <a:r>
              <a:rPr lang="en-US" b="1" dirty="0">
                <a:latin typeface="Traditional Arabic"/>
                <a:ea typeface="Calibri"/>
                <a:cs typeface="Traditional Arabic"/>
              </a:rPr>
              <a:t>More Option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1712595" algn="l"/>
              </a:tabLst>
            </a:pPr>
            <a:r>
              <a:rPr lang="ar-SA" b="1" dirty="0">
                <a:latin typeface="Traditional Arabic"/>
                <a:ea typeface="Calibri"/>
                <a:cs typeface="Traditional Arabic"/>
              </a:rPr>
              <a:t>سوف تظهر لديك الشاشة الخاصة بتغيير الإعدادات .</a:t>
            </a:r>
            <a:endParaRPr lang="en-US" b="1" dirty="0">
              <a:effectLst/>
              <a:latin typeface="Traditional Arabic"/>
              <a:ea typeface="Calibri"/>
              <a:cs typeface="Traditional Arabic"/>
            </a:endParaRPr>
          </a:p>
        </p:txBody>
      </p:sp>
      <p:pic>
        <p:nvPicPr>
          <p:cNvPr id="11" name="Picture 76"/>
          <p:cNvPicPr/>
          <p:nvPr/>
        </p:nvPicPr>
        <p:blipFill>
          <a:blip r:embed="rId2" cstate="print"/>
          <a:srcRect t="22004" b="51416"/>
          <a:stretch>
            <a:fillRect/>
          </a:stretch>
        </p:blipFill>
        <p:spPr bwMode="auto">
          <a:xfrm>
            <a:off x="2507615" y="3470910"/>
            <a:ext cx="5798185" cy="14058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9"/>
          <p:cNvPicPr/>
          <p:nvPr/>
        </p:nvPicPr>
        <p:blipFill>
          <a:blip r:embed="rId2" cstate="print"/>
          <a:srcRect t="36819" b="8932"/>
          <a:stretch>
            <a:fillRect/>
          </a:stretch>
        </p:blipFill>
        <p:spPr bwMode="auto">
          <a:xfrm>
            <a:off x="2066290" y="228600"/>
            <a:ext cx="6087110" cy="25466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مستطيل 4"/>
          <p:cNvSpPr/>
          <p:nvPr/>
        </p:nvSpPr>
        <p:spPr>
          <a:xfrm>
            <a:off x="3200400" y="2875002"/>
            <a:ext cx="495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/>
              <a:t>لتغيير كلمة المرور </a:t>
            </a:r>
            <a:r>
              <a:rPr lang="en-US" b="1" dirty="0"/>
              <a:t>Password</a:t>
            </a:r>
            <a:r>
              <a:rPr lang="ar-SA" b="1" dirty="0"/>
              <a:t> اتبع الشكل التالي : </a:t>
            </a:r>
            <a:endParaRPr lang="ar-SA" dirty="0"/>
          </a:p>
        </p:txBody>
      </p:sp>
      <p:pic>
        <p:nvPicPr>
          <p:cNvPr id="6" name="Picture 79"/>
          <p:cNvPicPr/>
          <p:nvPr/>
        </p:nvPicPr>
        <p:blipFill>
          <a:blip r:embed="rId2" cstate="print"/>
          <a:srcRect t="38562" b="43355"/>
          <a:stretch>
            <a:fillRect/>
          </a:stretch>
        </p:blipFill>
        <p:spPr bwMode="auto">
          <a:xfrm>
            <a:off x="1996440" y="3573145"/>
            <a:ext cx="6233160" cy="13798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7" name="Group 2"/>
          <p:cNvGrpSpPr>
            <a:grpSpLocks/>
          </p:cNvGrpSpPr>
          <p:nvPr/>
        </p:nvGrpSpPr>
        <p:grpSpPr bwMode="auto">
          <a:xfrm>
            <a:off x="3009900" y="3902075"/>
            <a:ext cx="1638300" cy="212725"/>
            <a:chOff x="3801" y="1842"/>
            <a:chExt cx="5643" cy="1691"/>
          </a:xfrm>
        </p:grpSpPr>
        <p:cxnSp>
          <p:nvCxnSpPr>
            <p:cNvPr id="3075" name="AutoShape 3"/>
            <p:cNvCxnSpPr>
              <a:cxnSpLocks noChangeShapeType="1"/>
            </p:cNvCxnSpPr>
            <p:nvPr/>
          </p:nvCxnSpPr>
          <p:spPr bwMode="auto">
            <a:xfrm flipV="1">
              <a:off x="3801" y="1842"/>
              <a:ext cx="5643" cy="17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6" name="AutoShape 4"/>
            <p:cNvCxnSpPr>
              <a:cxnSpLocks noChangeShapeType="1"/>
            </p:cNvCxnSpPr>
            <p:nvPr/>
          </p:nvCxnSpPr>
          <p:spPr bwMode="auto">
            <a:xfrm flipV="1">
              <a:off x="3801" y="3516"/>
              <a:ext cx="5643" cy="17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7" name="AutoShape 5"/>
            <p:cNvCxnSpPr>
              <a:cxnSpLocks noChangeShapeType="1"/>
            </p:cNvCxnSpPr>
            <p:nvPr/>
          </p:nvCxnSpPr>
          <p:spPr bwMode="auto">
            <a:xfrm>
              <a:off x="3801" y="1859"/>
              <a:ext cx="0" cy="1674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8" name="AutoShape 6"/>
            <p:cNvCxnSpPr>
              <a:cxnSpLocks noChangeShapeType="1"/>
            </p:cNvCxnSpPr>
            <p:nvPr/>
          </p:nvCxnSpPr>
          <p:spPr bwMode="auto">
            <a:xfrm>
              <a:off x="9444" y="1859"/>
              <a:ext cx="0" cy="1674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857625"/>
            <a:ext cx="247650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41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pic>
        <p:nvPicPr>
          <p:cNvPr id="15" name="صورة 14"/>
          <p:cNvPicPr/>
          <p:nvPr/>
        </p:nvPicPr>
        <p:blipFill>
          <a:blip r:embed="rId2" cstate="print"/>
          <a:srcRect t="3275" b="28945"/>
          <a:stretch>
            <a:fillRect/>
          </a:stretch>
        </p:blipFill>
        <p:spPr bwMode="auto">
          <a:xfrm>
            <a:off x="1524000" y="76200"/>
            <a:ext cx="6934200" cy="3752215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040" y="2743200"/>
            <a:ext cx="25717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048000" y="2743200"/>
            <a:ext cx="2209800" cy="225425"/>
            <a:chOff x="3801" y="1842"/>
            <a:chExt cx="5643" cy="1691"/>
          </a:xfrm>
        </p:grpSpPr>
        <p:cxnSp>
          <p:nvCxnSpPr>
            <p:cNvPr id="4100" name="AutoShape 4"/>
            <p:cNvCxnSpPr>
              <a:cxnSpLocks noChangeShapeType="1"/>
            </p:cNvCxnSpPr>
            <p:nvPr/>
          </p:nvCxnSpPr>
          <p:spPr bwMode="auto">
            <a:xfrm flipV="1">
              <a:off x="3801" y="1842"/>
              <a:ext cx="5643" cy="17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1" name="AutoShape 5"/>
            <p:cNvCxnSpPr>
              <a:cxnSpLocks noChangeShapeType="1"/>
            </p:cNvCxnSpPr>
            <p:nvPr/>
          </p:nvCxnSpPr>
          <p:spPr bwMode="auto">
            <a:xfrm flipV="1">
              <a:off x="3801" y="3516"/>
              <a:ext cx="5643" cy="17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2" name="AutoShape 6"/>
            <p:cNvCxnSpPr>
              <a:cxnSpLocks noChangeShapeType="1"/>
            </p:cNvCxnSpPr>
            <p:nvPr/>
          </p:nvCxnSpPr>
          <p:spPr bwMode="auto">
            <a:xfrm>
              <a:off x="3801" y="1859"/>
              <a:ext cx="0" cy="1674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3" name="AutoShape 7"/>
            <p:cNvCxnSpPr>
              <a:cxnSpLocks noChangeShapeType="1"/>
            </p:cNvCxnSpPr>
            <p:nvPr/>
          </p:nvCxnSpPr>
          <p:spPr bwMode="auto">
            <a:xfrm>
              <a:off x="9444" y="1859"/>
              <a:ext cx="0" cy="1674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981200"/>
            <a:ext cx="25717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286000"/>
            <a:ext cx="25717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048000"/>
            <a:ext cx="257175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3429000"/>
            <a:ext cx="266700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مستطيل 2"/>
          <p:cNvSpPr/>
          <p:nvPr/>
        </p:nvSpPr>
        <p:spPr>
          <a:xfrm>
            <a:off x="1371600" y="3733800"/>
            <a:ext cx="71628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/>
              <a:buChar char=""/>
              <a:tabLst>
                <a:tab pos="1712595" algn="l"/>
              </a:tabLst>
            </a:pPr>
            <a:r>
              <a:rPr lang="ar-SA" b="1" dirty="0">
                <a:latin typeface="Times New Roman"/>
                <a:ea typeface="Times New Roman"/>
                <a:cs typeface="Traditional Arabic"/>
              </a:rPr>
              <a:t>لإيقاف بعض الجهات الغير مرغوبة  و التي ترسل إليك الرسائل . اتبع الخطوات التالية .</a:t>
            </a:r>
            <a:endParaRPr lang="en-US" sz="14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24" name="Picture 79"/>
          <p:cNvPicPr/>
          <p:nvPr/>
        </p:nvPicPr>
        <p:blipFill>
          <a:blip r:embed="rId8" cstate="print"/>
          <a:srcRect t="38780" b="42483"/>
          <a:stretch>
            <a:fillRect/>
          </a:stretch>
        </p:blipFill>
        <p:spPr bwMode="auto">
          <a:xfrm>
            <a:off x="1524001" y="4220845"/>
            <a:ext cx="6934200" cy="13417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5072062" y="4724400"/>
            <a:ext cx="1023938" cy="227012"/>
            <a:chOff x="3801" y="1842"/>
            <a:chExt cx="5643" cy="1691"/>
          </a:xfrm>
        </p:grpSpPr>
        <p:cxnSp>
          <p:nvCxnSpPr>
            <p:cNvPr id="4109" name="AutoShape 13"/>
            <p:cNvCxnSpPr>
              <a:cxnSpLocks noChangeShapeType="1"/>
            </p:cNvCxnSpPr>
            <p:nvPr/>
          </p:nvCxnSpPr>
          <p:spPr bwMode="auto">
            <a:xfrm flipV="1">
              <a:off x="3801" y="1842"/>
              <a:ext cx="5643" cy="17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10" name="AutoShape 14"/>
            <p:cNvCxnSpPr>
              <a:cxnSpLocks noChangeShapeType="1"/>
            </p:cNvCxnSpPr>
            <p:nvPr/>
          </p:nvCxnSpPr>
          <p:spPr bwMode="auto">
            <a:xfrm flipV="1">
              <a:off x="3801" y="3516"/>
              <a:ext cx="5643" cy="17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11" name="AutoShape 15"/>
            <p:cNvCxnSpPr>
              <a:cxnSpLocks noChangeShapeType="1"/>
            </p:cNvCxnSpPr>
            <p:nvPr/>
          </p:nvCxnSpPr>
          <p:spPr bwMode="auto">
            <a:xfrm>
              <a:off x="3801" y="1859"/>
              <a:ext cx="0" cy="1674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12" name="AutoShape 16"/>
            <p:cNvCxnSpPr>
              <a:cxnSpLocks noChangeShapeType="1"/>
            </p:cNvCxnSpPr>
            <p:nvPr/>
          </p:nvCxnSpPr>
          <p:spPr bwMode="auto">
            <a:xfrm>
              <a:off x="9444" y="1859"/>
              <a:ext cx="0" cy="1674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endParaRPr lang="en-US" sz="3600" b="1" spc="50" dirty="0" smtClean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" name="Picture 85"/>
          <p:cNvPicPr/>
          <p:nvPr/>
        </p:nvPicPr>
        <p:blipFill>
          <a:blip r:embed="rId2" cstate="print"/>
          <a:srcRect t="16558" b="29412"/>
          <a:stretch>
            <a:fillRect/>
          </a:stretch>
        </p:blipFill>
        <p:spPr bwMode="auto">
          <a:xfrm>
            <a:off x="1600200" y="2026284"/>
            <a:ext cx="6464617" cy="3307715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883" y="4905375"/>
            <a:ext cx="257175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470" y="4191000"/>
            <a:ext cx="257175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033837"/>
            <a:ext cx="266700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933950"/>
            <a:ext cx="923925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1447800" y="457200"/>
            <a:ext cx="74676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/>
              <a:buChar char=""/>
              <a:tabLst>
                <a:tab pos="1712595" algn="l"/>
              </a:tabLst>
            </a:pPr>
            <a:r>
              <a:rPr lang="ar-SA" b="1" dirty="0">
                <a:latin typeface="Times New Roman"/>
                <a:ea typeface="Times New Roman"/>
                <a:cs typeface="Traditional Arabic"/>
              </a:rPr>
              <a:t>لإنشاء توقيع خاص بك ، بحيث يظهر في الرسائل التي تقوم بإرسالها  .وللقيام بذلك اتبع الخطوات التالية .</a:t>
            </a:r>
            <a:endParaRPr lang="en-US" sz="14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0" name="Picture 91"/>
          <p:cNvPicPr/>
          <p:nvPr/>
        </p:nvPicPr>
        <p:blipFill>
          <a:blip r:embed="rId2" cstate="print"/>
          <a:srcRect t="8932" b="16776"/>
          <a:stretch>
            <a:fillRect/>
          </a:stretch>
        </p:blipFill>
        <p:spPr bwMode="auto">
          <a:xfrm>
            <a:off x="2057400" y="1143000"/>
            <a:ext cx="6346190" cy="3505200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</p:spPr>
      </p:pic>
      <p:sp>
        <p:nvSpPr>
          <p:cNvPr id="7" name="مستطيل 6"/>
          <p:cNvSpPr/>
          <p:nvPr/>
        </p:nvSpPr>
        <p:spPr>
          <a:xfrm>
            <a:off x="5715000" y="4964668"/>
            <a:ext cx="3036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>
                <a:ea typeface="Calibri"/>
                <a:cs typeface="Traditional Arabic"/>
              </a:rPr>
              <a:t>سيظهر التوقيع في الرسائل الجديدة كما يلي .</a:t>
            </a:r>
            <a:endParaRPr lang="ar-SA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048000"/>
            <a:ext cx="25717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038475"/>
            <a:ext cx="923925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4"/>
          <p:cNvPicPr/>
          <p:nvPr/>
        </p:nvPicPr>
        <p:blipFill>
          <a:blip r:embed="rId2" cstate="print"/>
          <a:srcRect t="29194" b="24619"/>
          <a:stretch>
            <a:fillRect/>
          </a:stretch>
        </p:blipFill>
        <p:spPr bwMode="auto">
          <a:xfrm>
            <a:off x="1600200" y="990600"/>
            <a:ext cx="6924992" cy="4383088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4112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143000" y="228600"/>
            <a:ext cx="784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/>
              <a:buChar char=""/>
              <a:tabLst>
                <a:tab pos="1712595" algn="l"/>
              </a:tabLst>
            </a:pPr>
            <a:r>
              <a:rPr lang="ar-SA" sz="2400" b="1" dirty="0">
                <a:latin typeface="Times New Roman"/>
                <a:ea typeface="Times New Roman"/>
                <a:cs typeface="Traditional Arabic"/>
              </a:rPr>
              <a:t>لتغيير لغة البريد الالكتروني من اللغة الانجليزية إلى اللغة العربية والعكس نتبع الخطوات التالية </a:t>
            </a:r>
            <a:r>
              <a:rPr lang="ar-SA" sz="2400" b="1" dirty="0" smtClean="0">
                <a:latin typeface="Times New Roman"/>
                <a:ea typeface="Times New Roman"/>
                <a:cs typeface="Traditional Arabic"/>
              </a:rPr>
              <a:t>:</a:t>
            </a:r>
            <a:endParaRPr lang="en-US" sz="24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5" name="Picture 79"/>
          <p:cNvPicPr/>
          <p:nvPr/>
        </p:nvPicPr>
        <p:blipFill>
          <a:blip r:embed="rId2" cstate="print"/>
          <a:srcRect t="49237" b="28105"/>
          <a:stretch>
            <a:fillRect/>
          </a:stretch>
        </p:blipFill>
        <p:spPr bwMode="auto">
          <a:xfrm>
            <a:off x="1459548" y="1295082"/>
            <a:ext cx="7227252" cy="2133918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</p:spPr>
      </p:pic>
      <p:grpSp>
        <p:nvGrpSpPr>
          <p:cNvPr id="6" name="Group 2"/>
          <p:cNvGrpSpPr>
            <a:grpSpLocks/>
          </p:cNvGrpSpPr>
          <p:nvPr/>
        </p:nvGrpSpPr>
        <p:grpSpPr bwMode="auto">
          <a:xfrm>
            <a:off x="5119687" y="2362200"/>
            <a:ext cx="595313" cy="201452"/>
            <a:chOff x="3801" y="1842"/>
            <a:chExt cx="5643" cy="1691"/>
          </a:xfrm>
        </p:grpSpPr>
        <p:cxnSp>
          <p:nvCxnSpPr>
            <p:cNvPr id="1027" name="AutoShape 3"/>
            <p:cNvCxnSpPr>
              <a:cxnSpLocks noChangeShapeType="1"/>
            </p:cNvCxnSpPr>
            <p:nvPr/>
          </p:nvCxnSpPr>
          <p:spPr bwMode="auto">
            <a:xfrm flipV="1">
              <a:off x="3801" y="1842"/>
              <a:ext cx="5643" cy="17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8" name="AutoShape 4"/>
            <p:cNvCxnSpPr>
              <a:cxnSpLocks noChangeShapeType="1"/>
            </p:cNvCxnSpPr>
            <p:nvPr/>
          </p:nvCxnSpPr>
          <p:spPr bwMode="auto">
            <a:xfrm flipV="1">
              <a:off x="3801" y="3516"/>
              <a:ext cx="5643" cy="17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" name="AutoShape 5"/>
            <p:cNvCxnSpPr>
              <a:cxnSpLocks noChangeShapeType="1"/>
            </p:cNvCxnSpPr>
            <p:nvPr/>
          </p:nvCxnSpPr>
          <p:spPr bwMode="auto">
            <a:xfrm>
              <a:off x="3801" y="1859"/>
              <a:ext cx="0" cy="1674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0" name="AutoShape 6"/>
            <p:cNvCxnSpPr>
              <a:cxnSpLocks noChangeShapeType="1"/>
            </p:cNvCxnSpPr>
            <p:nvPr/>
          </p:nvCxnSpPr>
          <p:spPr bwMode="auto">
            <a:xfrm>
              <a:off x="9444" y="1859"/>
              <a:ext cx="0" cy="1674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2352675"/>
            <a:ext cx="266700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صورة 11"/>
          <p:cNvPicPr/>
          <p:nvPr/>
        </p:nvPicPr>
        <p:blipFill>
          <a:blip r:embed="rId4" cstate="print"/>
          <a:srcRect t="10831" b="10307"/>
          <a:stretch>
            <a:fillRect/>
          </a:stretch>
        </p:blipFill>
        <p:spPr bwMode="auto">
          <a:xfrm>
            <a:off x="1459548" y="3581400"/>
            <a:ext cx="7227252" cy="2698433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029075"/>
            <a:ext cx="25717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63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685800" y="942859"/>
            <a:ext cx="9144000" cy="2257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</a:pPr>
            <a:endParaRPr lang="en-US" b="1" dirty="0">
              <a:latin typeface="Traditional Arabic"/>
              <a:ea typeface="Calibri"/>
            </a:endParaRPr>
          </a:p>
          <a:p>
            <a:pPr marL="457200" algn="just">
              <a:lnSpc>
                <a:spcPct val="150000"/>
              </a:lnSpc>
              <a:spcAft>
                <a:spcPts val="0"/>
              </a:spcAft>
              <a:tabLst>
                <a:tab pos="1712595" algn="l"/>
              </a:tabLst>
            </a:pPr>
            <a:r>
              <a:rPr lang="ar-SA" sz="2000" b="1" dirty="0">
                <a:latin typeface="Times New Roman"/>
                <a:ea typeface="Times New Roman"/>
                <a:cs typeface="Traditional Arabic"/>
              </a:rPr>
              <a:t>تعد هذه الخطوة من اهم الخطوات التي يجب القيام بها من قبل مستخدمي البريد الالكتروني ، حيث ان بعض المستخدمين يكتفي فقط في اغلاق المتصفح وهذا الاجراء في بعض الاحيان لا يكفي ، اذ من الممكن ان يتم فتح البريد الالكتروني الخاص فيك اذا تم فتح المتصفح من قبل اشخاص اخرين ، ولتفادي ذلك ينصح بتسجيل الخروج من البريد الالكتروني . وللقيام بذلك اتبع الخطوة التالية .</a:t>
            </a:r>
            <a:endParaRPr lang="en-US" sz="20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2213951" y="405825"/>
            <a:ext cx="68538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>
                <a:solidFill>
                  <a:srgbClr val="FF0000"/>
                </a:solidFill>
                <a:latin typeface="Traditional Arabic"/>
                <a:ea typeface="Calibri"/>
              </a:rPr>
              <a:t>تسجيل الخروج من البريد الالكتروني </a:t>
            </a:r>
            <a:r>
              <a:rPr lang="en-US" sz="3200" b="1" dirty="0">
                <a:solidFill>
                  <a:srgbClr val="FF0000"/>
                </a:solidFill>
                <a:latin typeface="Traditional Arabic"/>
                <a:ea typeface="Calibri"/>
              </a:rPr>
              <a:t>Sign out</a:t>
            </a:r>
            <a:endParaRPr lang="ar-SA" sz="3200" dirty="0">
              <a:solidFill>
                <a:srgbClr val="FF0000"/>
              </a:solidFill>
            </a:endParaRPr>
          </a:p>
        </p:txBody>
      </p:sp>
      <p:pic>
        <p:nvPicPr>
          <p:cNvPr id="14" name="Picture 1"/>
          <p:cNvPicPr/>
          <p:nvPr/>
        </p:nvPicPr>
        <p:blipFill>
          <a:blip r:embed="rId2" cstate="print"/>
          <a:srcRect t="22013" b="46316"/>
          <a:stretch>
            <a:fillRect/>
          </a:stretch>
        </p:blipFill>
        <p:spPr bwMode="auto">
          <a:xfrm>
            <a:off x="1371600" y="3124200"/>
            <a:ext cx="7162800" cy="2992120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066800" y="1447800"/>
            <a:ext cx="8229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smtClean="0"/>
              <a:t>في </a:t>
            </a:r>
            <a:r>
              <a:rPr lang="ar-SA" b="1" dirty="0"/>
              <a:t>بعض الأحيان قد ينسى المستخدم للبريد الالكتروني كلمة السر ، الأمر الذي يتطلب إلى إجراء بعض العمليات لتغيير كلمة السر القديمة واستبدالها بكلمة جديدة . وللقيام بذلك نقوم بما يلي </a:t>
            </a:r>
            <a:r>
              <a:rPr lang="ar-SA" b="1" dirty="0" smtClean="0"/>
              <a:t>:</a:t>
            </a:r>
            <a:endParaRPr lang="en-US" b="1" dirty="0"/>
          </a:p>
          <a:p>
            <a:pPr lvl="0"/>
            <a:r>
              <a:rPr lang="ar-SA" dirty="0" smtClean="0"/>
              <a:t>1- الدخول </a:t>
            </a:r>
            <a:r>
              <a:rPr lang="ar-SA" dirty="0"/>
              <a:t>على موقع البريد الالكتروني </a:t>
            </a:r>
            <a:r>
              <a:rPr lang="en-US" u="sng" dirty="0">
                <a:hlinkClick r:id="rId2"/>
              </a:rPr>
              <a:t>www.hotmail.com</a:t>
            </a:r>
            <a:r>
              <a:rPr lang="ar-SA" dirty="0"/>
              <a:t>.</a:t>
            </a:r>
            <a:endParaRPr lang="en-US" dirty="0"/>
          </a:p>
          <a:p>
            <a:pPr lvl="0"/>
            <a:r>
              <a:rPr lang="ar-SA" dirty="0" smtClean="0"/>
              <a:t>2- اختيار </a:t>
            </a:r>
            <a:r>
              <a:rPr lang="ar-SA" dirty="0"/>
              <a:t>أمر " هل نسيت كلمة المرور الخاص بك ؟" كما في الشكل التالي</a:t>
            </a:r>
            <a:endParaRPr lang="en-US" dirty="0"/>
          </a:p>
          <a:p>
            <a:pPr lvl="0"/>
            <a:r>
              <a:rPr lang="ar-SA" dirty="0" smtClean="0"/>
              <a:t>3- اختيار </a:t>
            </a:r>
            <a:r>
              <a:rPr lang="ar-SA" dirty="0"/>
              <a:t>أمر نسيان كلمة المرور وطلب بإعادة كتابتها.</a:t>
            </a:r>
            <a:endParaRPr lang="en-US" dirty="0"/>
          </a:p>
        </p:txBody>
      </p:sp>
      <p:sp>
        <p:nvSpPr>
          <p:cNvPr id="6" name="مستطيل 5"/>
          <p:cNvSpPr/>
          <p:nvPr/>
        </p:nvSpPr>
        <p:spPr>
          <a:xfrm>
            <a:off x="762000" y="152400"/>
            <a:ext cx="8001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>
                <a:solidFill>
                  <a:srgbClr val="FF0000"/>
                </a:solidFill>
              </a:rPr>
              <a:t>الإجراءات المتبعة في حالة نسيان كلمة المرور الخاصة بالبريد الالكتروني.</a:t>
            </a:r>
          </a:p>
        </p:txBody>
      </p:sp>
      <p:pic>
        <p:nvPicPr>
          <p:cNvPr id="9" name="Picture 97"/>
          <p:cNvPicPr/>
          <p:nvPr/>
        </p:nvPicPr>
        <p:blipFill>
          <a:blip r:embed="rId3" cstate="print"/>
          <a:srcRect t="10458" b="15904"/>
          <a:stretch>
            <a:fillRect/>
          </a:stretch>
        </p:blipFill>
        <p:spPr bwMode="auto">
          <a:xfrm>
            <a:off x="1600200" y="2925128"/>
            <a:ext cx="6858000" cy="3170872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333875"/>
            <a:ext cx="266700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4114800" y="4375150"/>
            <a:ext cx="1239837" cy="273050"/>
            <a:chOff x="3801" y="1842"/>
            <a:chExt cx="5643" cy="1691"/>
          </a:xfrm>
        </p:grpSpPr>
        <p:cxnSp>
          <p:nvCxnSpPr>
            <p:cNvPr id="2052" name="AutoShape 4"/>
            <p:cNvCxnSpPr>
              <a:cxnSpLocks noChangeShapeType="1"/>
            </p:cNvCxnSpPr>
            <p:nvPr/>
          </p:nvCxnSpPr>
          <p:spPr bwMode="auto">
            <a:xfrm flipV="1">
              <a:off x="3801" y="1842"/>
              <a:ext cx="5643" cy="17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3" name="AutoShape 5"/>
            <p:cNvCxnSpPr>
              <a:cxnSpLocks noChangeShapeType="1"/>
            </p:cNvCxnSpPr>
            <p:nvPr/>
          </p:nvCxnSpPr>
          <p:spPr bwMode="auto">
            <a:xfrm flipV="1">
              <a:off x="3801" y="3516"/>
              <a:ext cx="5643" cy="17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4" name="AutoShape 6"/>
            <p:cNvCxnSpPr>
              <a:cxnSpLocks noChangeShapeType="1"/>
            </p:cNvCxnSpPr>
            <p:nvPr/>
          </p:nvCxnSpPr>
          <p:spPr bwMode="auto">
            <a:xfrm>
              <a:off x="3801" y="1859"/>
              <a:ext cx="0" cy="1674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5" name="AutoShape 7"/>
            <p:cNvCxnSpPr>
              <a:cxnSpLocks noChangeShapeType="1"/>
            </p:cNvCxnSpPr>
            <p:nvPr/>
          </p:nvCxnSpPr>
          <p:spPr bwMode="auto">
            <a:xfrm>
              <a:off x="9444" y="1859"/>
              <a:ext cx="0" cy="1674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2584450" y="4800600"/>
            <a:ext cx="234950" cy="284163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12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 9"/>
          <p:cNvGrpSpPr>
            <a:grpSpLocks/>
          </p:cNvGrpSpPr>
          <p:nvPr/>
        </p:nvGrpSpPr>
        <p:grpSpPr bwMode="auto">
          <a:xfrm>
            <a:off x="2895600" y="4877226"/>
            <a:ext cx="1143000" cy="151974"/>
            <a:chOff x="3801" y="1842"/>
            <a:chExt cx="5643" cy="1691"/>
          </a:xfrm>
        </p:grpSpPr>
        <p:cxnSp>
          <p:nvCxnSpPr>
            <p:cNvPr id="2058" name="AutoShape 10"/>
            <p:cNvCxnSpPr>
              <a:cxnSpLocks noChangeShapeType="1"/>
            </p:cNvCxnSpPr>
            <p:nvPr/>
          </p:nvCxnSpPr>
          <p:spPr bwMode="auto">
            <a:xfrm flipV="1">
              <a:off x="3801" y="1842"/>
              <a:ext cx="5643" cy="17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9" name="AutoShape 11"/>
            <p:cNvCxnSpPr>
              <a:cxnSpLocks noChangeShapeType="1"/>
            </p:cNvCxnSpPr>
            <p:nvPr/>
          </p:nvCxnSpPr>
          <p:spPr bwMode="auto">
            <a:xfrm flipV="1">
              <a:off x="3801" y="3516"/>
              <a:ext cx="5643" cy="17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60" name="AutoShape 12"/>
            <p:cNvCxnSpPr>
              <a:cxnSpLocks noChangeShapeType="1"/>
            </p:cNvCxnSpPr>
            <p:nvPr/>
          </p:nvCxnSpPr>
          <p:spPr bwMode="auto">
            <a:xfrm>
              <a:off x="3801" y="1859"/>
              <a:ext cx="0" cy="1674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61" name="AutoShape 13"/>
            <p:cNvCxnSpPr>
              <a:cxnSpLocks noChangeShapeType="1"/>
            </p:cNvCxnSpPr>
            <p:nvPr/>
          </p:nvCxnSpPr>
          <p:spPr bwMode="auto">
            <a:xfrm>
              <a:off x="9444" y="1859"/>
              <a:ext cx="0" cy="1674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841832" y="390436"/>
            <a:ext cx="5093061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  <a:tabLst>
                <a:tab pos="1712595" algn="l"/>
              </a:tabLst>
            </a:pPr>
            <a:r>
              <a:rPr lang="ar-SA" dirty="0" smtClean="0">
                <a:latin typeface="Traditional Arabic"/>
                <a:ea typeface="Calibri"/>
                <a:cs typeface="Traditional Arabic"/>
              </a:rPr>
              <a:t>4- </a:t>
            </a:r>
            <a:r>
              <a:rPr lang="ar-SA" sz="2400" b="1" dirty="0" smtClean="0">
                <a:latin typeface="Traditional Arabic"/>
                <a:ea typeface="Calibri"/>
                <a:cs typeface="Traditional Arabic"/>
              </a:rPr>
              <a:t>إدخال </a:t>
            </a:r>
            <a:r>
              <a:rPr lang="ar-SA" sz="2400" b="1" dirty="0">
                <a:latin typeface="Traditional Arabic"/>
                <a:ea typeface="Calibri"/>
                <a:cs typeface="Traditional Arabic"/>
              </a:rPr>
              <a:t>البيانات الخاصة بعملية إعادة كتابة كلمة </a:t>
            </a:r>
            <a:r>
              <a:rPr lang="ar-SA" sz="2400" b="1" dirty="0" smtClean="0">
                <a:latin typeface="Traditional Arabic"/>
                <a:ea typeface="Calibri"/>
                <a:cs typeface="Traditional Arabic"/>
              </a:rPr>
              <a:t>المرور.</a:t>
            </a:r>
            <a:endParaRPr lang="en-US" sz="2400" b="1" dirty="0">
              <a:effectLst/>
              <a:latin typeface="Traditional Arabic"/>
              <a:ea typeface="Calibri"/>
              <a:cs typeface="Traditional Arabic"/>
            </a:endParaRPr>
          </a:p>
        </p:txBody>
      </p:sp>
      <p:pic>
        <p:nvPicPr>
          <p:cNvPr id="8" name="Picture 100"/>
          <p:cNvPicPr/>
          <p:nvPr/>
        </p:nvPicPr>
        <p:blipFill>
          <a:blip r:embed="rId2" cstate="print"/>
          <a:srcRect l="2012" t="22658" b="32244"/>
          <a:stretch>
            <a:fillRect/>
          </a:stretch>
        </p:blipFill>
        <p:spPr bwMode="auto">
          <a:xfrm>
            <a:off x="1687195" y="1676400"/>
            <a:ext cx="6618605" cy="3617278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225" y="2819400"/>
            <a:ext cx="25717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225" y="4410075"/>
            <a:ext cx="25717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943475"/>
            <a:ext cx="25717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85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295400" y="228600"/>
            <a:ext cx="7696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  <a:tabLst>
                <a:tab pos="1712595" algn="l"/>
              </a:tabLst>
            </a:pPr>
            <a:r>
              <a:rPr lang="ar-SA" dirty="0" smtClean="0">
                <a:latin typeface="Traditional Arabic"/>
                <a:ea typeface="Calibri"/>
                <a:cs typeface="Traditional Arabic"/>
              </a:rPr>
              <a:t>5- </a:t>
            </a:r>
            <a:r>
              <a:rPr lang="ar-SA" sz="2400" b="1" dirty="0" smtClean="0">
                <a:latin typeface="Traditional Arabic"/>
                <a:ea typeface="Calibri"/>
                <a:cs typeface="Traditional Arabic"/>
              </a:rPr>
              <a:t>كتابة </a:t>
            </a:r>
            <a:r>
              <a:rPr lang="ar-SA" sz="2400" b="1" dirty="0">
                <a:latin typeface="Traditional Arabic"/>
                <a:ea typeface="Calibri"/>
                <a:cs typeface="Traditional Arabic"/>
              </a:rPr>
              <a:t>الجواب الخاص بالسؤال السري ، والذي قمت بإدخاله في عملية تسجيل حساب جديد للبريد الالكتروني . </a:t>
            </a:r>
            <a:endParaRPr lang="en-US" sz="2400" b="1" dirty="0">
              <a:effectLst/>
              <a:latin typeface="Traditional Arabic"/>
              <a:ea typeface="Calibri"/>
              <a:cs typeface="Traditional Arabic"/>
            </a:endParaRPr>
          </a:p>
        </p:txBody>
      </p:sp>
      <p:pic>
        <p:nvPicPr>
          <p:cNvPr id="10" name="Picture 103"/>
          <p:cNvPicPr/>
          <p:nvPr/>
        </p:nvPicPr>
        <p:blipFill>
          <a:blip r:embed="rId2" cstate="print"/>
          <a:srcRect t="27233" b="38562"/>
          <a:stretch>
            <a:fillRect/>
          </a:stretch>
        </p:blipFill>
        <p:spPr bwMode="auto">
          <a:xfrm>
            <a:off x="1524000" y="1752600"/>
            <a:ext cx="7038022" cy="3618865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900" y="4257675"/>
            <a:ext cx="266700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4953000"/>
            <a:ext cx="2667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42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6049769" y="609600"/>
            <a:ext cx="29418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 smtClean="0">
                <a:ea typeface="Calibri"/>
                <a:cs typeface="Traditional Arabic"/>
              </a:rPr>
              <a:t>6- كتابة </a:t>
            </a:r>
            <a:r>
              <a:rPr lang="ar-SA" sz="2400" b="1" dirty="0">
                <a:ea typeface="Calibri"/>
                <a:cs typeface="Traditional Arabic"/>
              </a:rPr>
              <a:t>كلمة المرور الجديدة .</a:t>
            </a:r>
            <a:endParaRPr lang="ar-SA" sz="2400" b="1" dirty="0"/>
          </a:p>
        </p:txBody>
      </p:sp>
      <p:pic>
        <p:nvPicPr>
          <p:cNvPr id="9" name="Picture 106"/>
          <p:cNvPicPr/>
          <p:nvPr/>
        </p:nvPicPr>
        <p:blipFill>
          <a:blip r:embed="rId2" cstate="print"/>
          <a:srcRect l="15658" t="27233" r="4774" b="35948"/>
          <a:stretch>
            <a:fillRect/>
          </a:stretch>
        </p:blipFill>
        <p:spPr bwMode="auto">
          <a:xfrm>
            <a:off x="2057400" y="1524000"/>
            <a:ext cx="6306185" cy="3308985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900" y="2362200"/>
            <a:ext cx="266700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410075"/>
            <a:ext cx="25717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175" y="3181350"/>
            <a:ext cx="271462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89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3167</TotalTime>
  <Words>489</Words>
  <Application>Microsoft Office PowerPoint</Application>
  <PresentationFormat>A4 Paper (210x297 mm)</PresentationFormat>
  <Paragraphs>53</Paragraphs>
  <Slides>18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عرض تقديمي في PowerPoint</vt:lpstr>
      <vt:lpstr>المحاضرة الحادية عشر</vt:lpstr>
      <vt:lpstr>عناصر المحاضرة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1319</cp:revision>
  <dcterms:created xsi:type="dcterms:W3CDTF">2009-10-14T19:14:34Z</dcterms:created>
  <dcterms:modified xsi:type="dcterms:W3CDTF">2013-05-01T05:07:42Z</dcterms:modified>
</cp:coreProperties>
</file>