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59" r:id="rId5"/>
    <p:sldId id="287" r:id="rId6"/>
    <p:sldId id="291" r:id="rId7"/>
    <p:sldId id="288" r:id="rId8"/>
    <p:sldId id="292" r:id="rId9"/>
    <p:sldId id="289" r:id="rId10"/>
    <p:sldId id="293" r:id="rId11"/>
    <p:sldId id="290" r:id="rId12"/>
    <p:sldId id="294"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22860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r>
              <a:rPr lang="ar-SA" sz="3200" b="1" dirty="0" smtClean="0">
                <a:solidFill>
                  <a:srgbClr val="FF0000"/>
                </a:solidFill>
                <a:latin typeface="AYM Wadiy S_U normal."/>
                <a:cs typeface="Times New Roman" pitchFamily="18" charset="0"/>
              </a:rPr>
              <a:t>الأخلاق الإسلامية وآداب المهنة </a:t>
            </a:r>
          </a:p>
          <a:p>
            <a:pPr lvl="1" algn="ctr"/>
            <a:r>
              <a:rPr lang="ar-SA" sz="3200" b="1" dirty="0" smtClean="0">
                <a:solidFill>
                  <a:srgbClr val="FF0000"/>
                </a:solidFill>
                <a:latin typeface="AYM Wadiy S_U normal."/>
                <a:cs typeface="Times New Roman" pitchFamily="18" charset="0"/>
              </a:rPr>
              <a:t>سلم 317</a:t>
            </a:r>
            <a:endParaRPr lang="en-US" sz="3200" b="1" dirty="0" smtClean="0">
              <a:solidFill>
                <a:srgbClr val="FF0000"/>
              </a:solidFill>
              <a:latin typeface="Calibri" pitchFamily="34" charset="0"/>
            </a:endParaRPr>
          </a:p>
          <a:p>
            <a:pPr lvl="1" algn="ctr"/>
            <a:r>
              <a:rPr lang="ar-SA" sz="3200" b="1" dirty="0" err="1" smtClean="0">
                <a:solidFill>
                  <a:srgbClr val="FF0000"/>
                </a:solidFill>
                <a:latin typeface="Calibri" pitchFamily="34" charset="0"/>
                <a:cs typeface="Times New Roman" pitchFamily="18" charset="0"/>
              </a:rPr>
              <a:t>د.</a:t>
            </a:r>
            <a:r>
              <a:rPr lang="ar-SA" sz="3200" b="1" dirty="0" smtClean="0">
                <a:solidFill>
                  <a:srgbClr val="FF0000"/>
                </a:solidFill>
                <a:latin typeface="Calibri" pitchFamily="34" charset="0"/>
                <a:cs typeface="Times New Roman" pitchFamily="18" charset="0"/>
              </a:rPr>
              <a:t> عبد الله </a:t>
            </a:r>
            <a:r>
              <a:rPr lang="ar-SA" sz="3200" b="1" dirty="0" smtClean="0">
                <a:solidFill>
                  <a:srgbClr val="FF0000"/>
                </a:solidFill>
                <a:latin typeface="Calibri" pitchFamily="34" charset="0"/>
                <a:cs typeface="Times New Roman" pitchFamily="18" charset="0"/>
              </a:rPr>
              <a:t>الديرشوي</a:t>
            </a:r>
            <a:endParaRPr lang="en-US" sz="32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376092"/>
                </a:solidFill>
                <a:cs typeface="Arial" pitchFamily="34" charset="0"/>
              </a:rPr>
              <a:t>المحاضرة التاسعة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400" b="1" dirty="0" smtClean="0">
                <a:solidFill>
                  <a:schemeClr val="tx1"/>
                </a:solidFill>
              </a:rPr>
              <a:t>الأخلاق الجامعة للمهنة</a:t>
            </a:r>
            <a:endParaRPr lang="en-US" sz="4400" b="1"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53500" cy="1096962"/>
          </a:xfrm>
        </p:spPr>
        <p:txBody>
          <a:bodyPr/>
          <a:lstStyle/>
          <a:p>
            <a:pPr rtl="1" eaLnBrk="1" hangingPunct="1">
              <a:defRPr/>
            </a:pPr>
            <a:r>
              <a:rPr lang="ar-SA" sz="4800" b="1" dirty="0" smtClean="0"/>
              <a:t> تمهيد</a:t>
            </a:r>
            <a:r>
              <a:rPr lang="ar-SA" dirty="0" smtClean="0"/>
              <a:t>:</a:t>
            </a:r>
            <a:endParaRPr lang="en-US" dirty="0"/>
          </a:p>
        </p:txBody>
      </p:sp>
      <p:sp>
        <p:nvSpPr>
          <p:cNvPr id="7171" name="Text Placeholder 5"/>
          <p:cNvSpPr>
            <a:spLocks noGrp="1"/>
          </p:cNvSpPr>
          <p:nvPr>
            <p:ph idx="1"/>
          </p:nvPr>
        </p:nvSpPr>
        <p:spPr>
          <a:xfrm>
            <a:off x="304800" y="1371600"/>
            <a:ext cx="9296400" cy="4754563"/>
          </a:xfrm>
        </p:spPr>
        <p:txBody>
          <a:bodyPr/>
          <a:lstStyle/>
          <a:p>
            <a:pPr algn="just" rtl="1"/>
            <a:r>
              <a:rPr lang="ar-SA" sz="2600" b="1" dirty="0" smtClean="0"/>
              <a:t>للمهنة عناصر أربعة هي: العامل ورب العمل والمستفيد </a:t>
            </a:r>
            <a:r>
              <a:rPr lang="ar-SA" sz="2600" b="1" dirty="0" err="1" smtClean="0"/>
              <a:t>والمجتمع.</a:t>
            </a:r>
            <a:r>
              <a:rPr lang="ar-SA" sz="2600" b="1" dirty="0" smtClean="0"/>
              <a:t> </a:t>
            </a:r>
          </a:p>
          <a:p>
            <a:pPr algn="just" rtl="1"/>
            <a:r>
              <a:rPr lang="ar-SA" sz="2600" b="1" dirty="0" smtClean="0"/>
              <a:t>ويُقصد بأخلاق المهنة هنا تلك الصفات التي تنشد الكمال في هذه العناصر الأربعة.</a:t>
            </a:r>
            <a:endParaRPr lang="en-US" sz="2600" b="1" dirty="0" smtClean="0"/>
          </a:p>
          <a:p>
            <a:pPr algn="just" rtl="1"/>
            <a:r>
              <a:rPr lang="ar-SA" sz="2600" b="1" dirty="0" smtClean="0"/>
              <a:t>ولما كانت ممارسة المهنة تتم في إطار التزام قانوني أو تعاقدي</a:t>
            </a:r>
            <a:r>
              <a:rPr lang="ar-EG" sz="2600" b="1" dirty="0" err="1" smtClean="0"/>
              <a:t>،</a:t>
            </a:r>
            <a:r>
              <a:rPr lang="ar-SA" sz="2600" b="1" dirty="0" smtClean="0"/>
              <a:t> فإنه غالباً ما </a:t>
            </a:r>
            <a:r>
              <a:rPr lang="ar-SA" sz="2600" b="1" dirty="0" err="1" smtClean="0"/>
              <a:t>يشتمل</a:t>
            </a:r>
            <a:r>
              <a:rPr lang="ar-SA" sz="2600" b="1" dirty="0" smtClean="0"/>
              <a:t> هذا القانون أو العقد على بعض الخصال الأخلاقية باعتبارها التزاماً </a:t>
            </a:r>
            <a:r>
              <a:rPr lang="ar-SA" sz="2600" b="1" dirty="0" err="1" smtClean="0"/>
              <a:t>واجباً.</a:t>
            </a:r>
            <a:r>
              <a:rPr lang="ar-SA" sz="2600" b="1" dirty="0" smtClean="0"/>
              <a:t> </a:t>
            </a:r>
            <a:endParaRPr lang="ar-EG" sz="2600" b="1" dirty="0" smtClean="0"/>
          </a:p>
          <a:p>
            <a:pPr algn="just" rtl="1"/>
            <a:r>
              <a:rPr lang="ar-SA" sz="2600" b="1" dirty="0" smtClean="0"/>
              <a:t>ونحن في دراستنا هذه سنستبعد تلك الخصال الواجبة عن محل البحث.</a:t>
            </a:r>
            <a:r>
              <a:rPr lang="ar-EG" sz="2600" b="1" dirty="0" smtClean="0"/>
              <a:t> </a:t>
            </a:r>
            <a:endParaRPr lang="ar-SA" sz="2600" b="1" dirty="0" smtClean="0"/>
          </a:p>
          <a:p>
            <a:pPr algn="just" rtl="1"/>
            <a:r>
              <a:rPr lang="ar-SA" sz="2600" b="1" dirty="0" smtClean="0"/>
              <a:t>كما سنستبعد الخصال الأخلاقية العامة المطلوبة دائماً وفي كل مجالات الحياة كبر الوالدين والإحسان للجار وبذل النصيحة للآخرين عن محل البحث.</a:t>
            </a:r>
          </a:p>
          <a:p>
            <a:pPr algn="just" rtl="1"/>
            <a:r>
              <a:rPr lang="ar-SA" sz="2600" b="1" dirty="0" smtClean="0"/>
              <a:t>وسنقتصر على ما له صلة بكمال المهنة مما لم </a:t>
            </a:r>
            <a:r>
              <a:rPr lang="ar-SA" sz="2600" b="1" dirty="0" err="1" smtClean="0"/>
              <a:t>يشتمل</a:t>
            </a:r>
            <a:r>
              <a:rPr lang="ar-SA" sz="2600" b="1" dirty="0" smtClean="0"/>
              <a:t> عليه قانون  المهنة أو التعاقد.</a:t>
            </a:r>
            <a:endParaRPr lang="ar-EG" sz="2600" b="1" dirty="0" smtClean="0"/>
          </a:p>
          <a:p>
            <a:pPr algn="just" rtl="1"/>
            <a:r>
              <a:rPr lang="ar-SA" sz="2600" b="1" dirty="0" smtClean="0"/>
              <a:t>وسنجمع هذه الأخلاق (أخلاق المهنة) في خمس مجموعات هي:</a:t>
            </a:r>
            <a:endParaRPr lang="en-US" sz="2600" b="1" dirty="0" smtClean="0"/>
          </a:p>
          <a:p>
            <a:pPr algn="just" rtl="1"/>
            <a:r>
              <a:rPr lang="ar-SA" sz="2600" b="1" dirty="0" smtClean="0"/>
              <a:t>الطهارة المهنية, الاستقامة المهنية, التعاون المهني, الأمانة المهنية, المحبة المهنية.</a:t>
            </a:r>
            <a:endParaRPr lang="en-US" sz="2600" b="1" dirty="0" smtClean="0"/>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0"/>
            <a:ext cx="8915400" cy="1371600"/>
          </a:xfrm>
        </p:spPr>
        <p:txBody>
          <a:bodyPr/>
          <a:lstStyle/>
          <a:p>
            <a:pPr algn="ctr" rtl="1" eaLnBrk="1" hangingPunct="1"/>
            <a:r>
              <a:rPr lang="ar-SA" sz="3600" b="1" dirty="0" smtClean="0"/>
              <a:t>الطهارة المهنية</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152400" y="1371600"/>
            <a:ext cx="9601200" cy="4648200"/>
          </a:xfrm>
        </p:spPr>
        <p:txBody>
          <a:bodyPr/>
          <a:lstStyle/>
          <a:p>
            <a:pPr algn="just" rtl="1"/>
            <a:r>
              <a:rPr lang="ar-SA" sz="2300" b="1" u="sng" dirty="0" smtClean="0">
                <a:cs typeface="+mn-cs"/>
              </a:rPr>
              <a:t>- الطهارة لغة: </a:t>
            </a:r>
            <a:r>
              <a:rPr lang="ar-SA" sz="2300" b="1" dirty="0" smtClean="0">
                <a:cs typeface="+mn-cs"/>
              </a:rPr>
              <a:t>مصدرٌ من طَهُرَ يَطْهُرُ, وتعني النظافة والنقاء والتنزه عن الأقذار, حسية كانت تلك الأقذار أو </a:t>
            </a:r>
            <a:r>
              <a:rPr lang="ar-SA" sz="2300" b="1" dirty="0" err="1" smtClean="0">
                <a:cs typeface="+mn-cs"/>
              </a:rPr>
              <a:t>معنوية.</a:t>
            </a:r>
            <a:r>
              <a:rPr lang="ar-SA" sz="2300" b="1" dirty="0" smtClean="0">
                <a:cs typeface="+mn-cs"/>
              </a:rPr>
              <a:t> والطاهر هو: </a:t>
            </a:r>
            <a:r>
              <a:rPr lang="ar-SA" sz="2300" b="1" dirty="0" err="1" smtClean="0">
                <a:cs typeface="+mn-cs"/>
              </a:rPr>
              <a:t>البرئ</a:t>
            </a:r>
            <a:r>
              <a:rPr lang="ar-SA" sz="2300" b="1" dirty="0" smtClean="0">
                <a:cs typeface="+mn-cs"/>
              </a:rPr>
              <a:t> من العيوب, وهو النزيه, والشرِيف.</a:t>
            </a:r>
            <a:endParaRPr lang="en-US" sz="2300" b="1" dirty="0" smtClean="0">
              <a:cs typeface="+mn-cs"/>
            </a:endParaRPr>
          </a:p>
          <a:p>
            <a:pPr algn="just" rtl="1"/>
            <a:r>
              <a:rPr lang="ar-SA" sz="2300" b="1" u="sng" dirty="0" smtClean="0">
                <a:cs typeface="+mn-cs"/>
              </a:rPr>
              <a:t>وفي </a:t>
            </a:r>
            <a:r>
              <a:rPr lang="ar-SA" sz="2300" b="1" u="sng" dirty="0" err="1" smtClean="0">
                <a:cs typeface="+mn-cs"/>
              </a:rPr>
              <a:t>الشرع</a:t>
            </a:r>
            <a:r>
              <a:rPr lang="ar-SA" sz="2300" b="1" u="sng" dirty="0" smtClean="0">
                <a:cs typeface="+mn-cs"/>
              </a:rPr>
              <a:t>: </a:t>
            </a:r>
            <a:r>
              <a:rPr lang="ar-SA" sz="2300" b="1" dirty="0" smtClean="0">
                <a:cs typeface="+mn-cs"/>
              </a:rPr>
              <a:t>تطلق على غسل أعضاء مخصوصة بصفة </a:t>
            </a:r>
            <a:r>
              <a:rPr lang="ar-SA" sz="2300" b="1" dirty="0" err="1" smtClean="0">
                <a:cs typeface="+mn-cs"/>
              </a:rPr>
              <a:t>مخصوصة </a:t>
            </a:r>
            <a:r>
              <a:rPr lang="ar-SA" sz="2300" b="1" dirty="0" smtClean="0">
                <a:cs typeface="+mn-cs"/>
              </a:rPr>
              <a:t>(أي رفع الحدث الأصغر أو الأكبر), أو إزالة نجاسةٍ.</a:t>
            </a:r>
          </a:p>
          <a:p>
            <a:pPr rtl="1"/>
            <a:r>
              <a:rPr lang="ar-SA" sz="2300" b="1" u="sng" dirty="0" smtClean="0"/>
              <a:t>- أقسام الطهارة:</a:t>
            </a:r>
            <a:r>
              <a:rPr lang="ar-SA" sz="2300" b="1" dirty="0" smtClean="0"/>
              <a:t> الطهارة على ضربين: حسية, </a:t>
            </a:r>
            <a:r>
              <a:rPr lang="ar-SA" sz="2300" b="1" dirty="0" err="1" smtClean="0"/>
              <a:t>ومعنوية.</a:t>
            </a:r>
            <a:r>
              <a:rPr lang="ar-SA" sz="2300" b="1" dirty="0" smtClean="0"/>
              <a:t> </a:t>
            </a:r>
            <a:endParaRPr lang="en-US" sz="2300" b="1" dirty="0" smtClean="0"/>
          </a:p>
          <a:p>
            <a:pPr rtl="1"/>
            <a:r>
              <a:rPr lang="ar-SA" sz="2300" b="1" dirty="0" smtClean="0"/>
              <a:t>الطهارة الحسية</a:t>
            </a:r>
            <a:r>
              <a:rPr lang="ar-SA" sz="2300" b="1" dirty="0" smtClean="0"/>
              <a:t>: وتتحقق برفع الحدث أو إزالة النجس أو ما في معناهما وعلى صورتهما. </a:t>
            </a:r>
            <a:endParaRPr lang="en-US" sz="2300" b="1" dirty="0" smtClean="0"/>
          </a:p>
          <a:p>
            <a:pPr rtl="1"/>
            <a:r>
              <a:rPr lang="ar-SA" sz="2300" b="1" dirty="0" smtClean="0"/>
              <a:t>والطهارة المعنوية</a:t>
            </a:r>
            <a:r>
              <a:rPr lang="ar-SA" sz="2300" b="1" dirty="0" smtClean="0"/>
              <a:t>: وتتحقق بترك الذّنب وتنقية النّفس من العيوب. </a:t>
            </a:r>
          </a:p>
          <a:p>
            <a:pPr algn="just" rtl="1"/>
            <a:r>
              <a:rPr lang="ar-SA" sz="2300" b="1" u="sng" dirty="0" err="1" smtClean="0"/>
              <a:t>-</a:t>
            </a:r>
            <a:r>
              <a:rPr lang="ar-SA" sz="2300" b="1" u="sng" dirty="0" smtClean="0"/>
              <a:t> </a:t>
            </a:r>
            <a:r>
              <a:rPr lang="ar-EG" sz="2300" b="1" u="sng" dirty="0" smtClean="0"/>
              <a:t>تحقق الطهارة المهنية</a:t>
            </a:r>
            <a:r>
              <a:rPr lang="ar-SA" sz="2300" b="1" u="sng" dirty="0" smtClean="0"/>
              <a:t>:</a:t>
            </a:r>
            <a:r>
              <a:rPr lang="ar-SA" sz="2300" b="1" dirty="0" smtClean="0"/>
              <a:t> تدخل </a:t>
            </a:r>
            <a:r>
              <a:rPr lang="ar-EG" sz="2300" b="1" dirty="0" smtClean="0">
                <a:cs typeface="+mn-cs"/>
              </a:rPr>
              <a:t>الطهارة المهنية </a:t>
            </a:r>
            <a:r>
              <a:rPr lang="ar-SA" sz="2300" b="1" dirty="0" smtClean="0">
                <a:cs typeface="+mn-cs"/>
              </a:rPr>
              <a:t>تحت القسم الثاني, أي </a:t>
            </a:r>
            <a:r>
              <a:rPr lang="ar-EG" sz="2300" b="1" dirty="0" smtClean="0">
                <a:cs typeface="+mn-cs"/>
              </a:rPr>
              <a:t>الطهارة المعنوية</a:t>
            </a:r>
            <a:r>
              <a:rPr lang="ar-SA" sz="2300" b="1" dirty="0" smtClean="0">
                <a:cs typeface="+mn-cs"/>
              </a:rPr>
              <a:t>, وتعني تطهير المهنة وتنزيهها عن النقائص والعيوب</a:t>
            </a:r>
            <a:r>
              <a:rPr lang="ar-EG" sz="2300" b="1" dirty="0" err="1" smtClean="0">
                <a:cs typeface="+mn-cs"/>
              </a:rPr>
              <a:t>،</a:t>
            </a:r>
            <a:r>
              <a:rPr lang="ar-SA" sz="2300" b="1" dirty="0" smtClean="0">
                <a:cs typeface="+mn-cs"/>
              </a:rPr>
              <a:t> ويتحقق ذلك من خلال المحافظة على أمرين:</a:t>
            </a:r>
            <a:endParaRPr lang="en-US" sz="2300" b="1" dirty="0" smtClean="0">
              <a:cs typeface="+mn-cs"/>
            </a:endParaRPr>
          </a:p>
          <a:p>
            <a:pPr rtl="1"/>
            <a:r>
              <a:rPr lang="ar-SA" sz="2300" b="1" dirty="0" err="1" smtClean="0"/>
              <a:t>1 </a:t>
            </a:r>
            <a:r>
              <a:rPr lang="ar-SA" sz="2300" b="1" dirty="0" smtClean="0"/>
              <a:t>- السمعة الطيبة ممن يقدم المهنة: </a:t>
            </a:r>
            <a:r>
              <a:rPr lang="ar-SA" sz="2400" b="1" dirty="0" smtClean="0"/>
              <a:t>وذلك بأن يترفع عن النقائص والعيوب ويتصف بسمعة طيبة</a:t>
            </a:r>
            <a:r>
              <a:rPr lang="ar-EG" sz="2400" dirty="0" err="1" smtClean="0"/>
              <a:t>.</a:t>
            </a:r>
            <a:endParaRPr lang="en-US" sz="2300" b="1" dirty="0" smtClean="0"/>
          </a:p>
          <a:p>
            <a:pPr lvl="0" rtl="1"/>
            <a:r>
              <a:rPr lang="ar-SA" sz="2300" b="1" dirty="0" smtClean="0"/>
              <a:t>2 - جودة الأداء: وذلك من خلال تنزيه المهنة نفسها عن العيوب والنقائص.</a:t>
            </a:r>
            <a:endParaRPr lang="en-US" sz="2300" b="1"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rtl="1" eaLnBrk="1" hangingPunct="1"/>
            <a:r>
              <a:rPr lang="ar-SA" sz="4000" b="1" dirty="0" smtClean="0"/>
              <a:t>شروط الطهارة المهنية:</a:t>
            </a: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372600" cy="4953000"/>
          </a:xfrm>
        </p:spPr>
        <p:txBody>
          <a:bodyPr/>
          <a:lstStyle/>
          <a:p>
            <a:pPr rtl="1">
              <a:buNone/>
            </a:pPr>
            <a:r>
              <a:rPr lang="ar-SA" sz="2500" b="1" dirty="0" smtClean="0"/>
              <a:t>يشترط في المهنة لتتصف بالطهارة أن تتوافر فيها ما يأتي:</a:t>
            </a:r>
            <a:endParaRPr lang="en-US" sz="2500" b="1" dirty="0" smtClean="0"/>
          </a:p>
          <a:p>
            <a:pPr lvl="0" algn="just" rtl="1">
              <a:buNone/>
            </a:pPr>
            <a:r>
              <a:rPr lang="ar-SA" sz="2500" b="1" dirty="0" smtClean="0">
                <a:cs typeface="+mn-cs"/>
              </a:rPr>
              <a:t>1- أن يمتلك كلٌ من العاملِ ورب العمل </a:t>
            </a:r>
            <a:r>
              <a:rPr lang="ar-SA" sz="2500" b="1" u="sng" dirty="0" smtClean="0">
                <a:cs typeface="+mn-cs"/>
              </a:rPr>
              <a:t>صفحة بيضاء في سجل المهنة,</a:t>
            </a:r>
            <a:r>
              <a:rPr lang="ar-SA" sz="2500" b="1" dirty="0" smtClean="0">
                <a:cs typeface="+mn-cs"/>
              </a:rPr>
              <a:t> ويتمتع بسيرة </a:t>
            </a:r>
            <a:r>
              <a:rPr lang="ar-SA" sz="2500" b="1" dirty="0" err="1" smtClean="0">
                <a:cs typeface="+mn-cs"/>
              </a:rPr>
              <a:t>طيبة </a:t>
            </a:r>
            <a:r>
              <a:rPr lang="ar-SA" sz="2500" b="1" dirty="0" smtClean="0">
                <a:cs typeface="+mn-cs"/>
              </a:rPr>
              <a:t>(أي: شهادة حسن سلوك) وأن يحرص على استمرارها </a:t>
            </a:r>
            <a:r>
              <a:rPr lang="ar-SA" sz="2500" b="1" dirty="0" err="1" smtClean="0">
                <a:cs typeface="+mn-cs"/>
              </a:rPr>
              <a:t>كذلك.</a:t>
            </a:r>
            <a:r>
              <a:rPr lang="ar-SA" sz="2500" b="1" dirty="0" smtClean="0">
                <a:cs typeface="+mn-cs"/>
              </a:rPr>
              <a:t> فلو عُرف عن قاض أو موظف قبوله للهدية تلوثت صفحته المهنية</a:t>
            </a:r>
            <a:r>
              <a:rPr lang="ar-EG" sz="2500" b="1" dirty="0" err="1" smtClean="0">
                <a:cs typeface="+mn-cs"/>
              </a:rPr>
              <a:t>،</a:t>
            </a:r>
            <a:r>
              <a:rPr lang="ar-SA" sz="2500" b="1" dirty="0" smtClean="0">
                <a:cs typeface="+mn-cs"/>
              </a:rPr>
              <a:t> ولم تعد بيضاء, ولو عرف عن طبيب تتبعه لعورات النساء تلوثت صفحته</a:t>
            </a:r>
            <a:r>
              <a:rPr lang="ar-EG" sz="2500" b="1" dirty="0" err="1" smtClean="0">
                <a:cs typeface="+mn-cs"/>
              </a:rPr>
              <a:t>،</a:t>
            </a:r>
            <a:r>
              <a:rPr lang="ar-EG" sz="2500" b="1" dirty="0" smtClean="0">
                <a:cs typeface="+mn-cs"/>
              </a:rPr>
              <a:t> </a:t>
            </a:r>
            <a:r>
              <a:rPr lang="ar-SA" sz="2500" b="1" dirty="0" smtClean="0">
                <a:cs typeface="+mn-cs"/>
              </a:rPr>
              <a:t>ولو عرف عن تاجر غشه تلوثت </a:t>
            </a:r>
            <a:r>
              <a:rPr lang="ar-SA" sz="2500" b="1" dirty="0" err="1" smtClean="0">
                <a:cs typeface="+mn-cs"/>
              </a:rPr>
              <a:t>صفحته ...</a:t>
            </a:r>
            <a:r>
              <a:rPr lang="ar-SA" sz="2500" b="1" dirty="0" smtClean="0">
                <a:cs typeface="+mn-cs"/>
              </a:rPr>
              <a:t> وهكذا</a:t>
            </a:r>
            <a:r>
              <a:rPr lang="ar-EG" sz="2500" b="1" dirty="0" err="1" smtClean="0">
                <a:solidFill>
                  <a:srgbClr val="1F497D"/>
                </a:solidFill>
                <a:latin typeface="Century Gothic" pitchFamily="34" charset="0"/>
                <a:cs typeface="+mn-cs"/>
              </a:rPr>
              <a:t>.</a:t>
            </a:r>
            <a:endParaRPr lang="ar-SA" sz="2500" b="1" dirty="0" smtClean="0">
              <a:solidFill>
                <a:srgbClr val="1F497D"/>
              </a:solidFill>
              <a:latin typeface="Century Gothic" pitchFamily="34" charset="0"/>
              <a:cs typeface="+mn-cs"/>
            </a:endParaRPr>
          </a:p>
          <a:p>
            <a:pPr lvl="0" algn="just" rtl="1">
              <a:buNone/>
            </a:pPr>
            <a:r>
              <a:rPr lang="en-US" sz="2500" b="1" dirty="0" smtClean="0">
                <a:cs typeface="+mn-cs"/>
              </a:rPr>
              <a:t> </a:t>
            </a:r>
            <a:r>
              <a:rPr lang="ar-SA" sz="2500" b="1" dirty="0" smtClean="0">
                <a:cs typeface="+mn-cs"/>
              </a:rPr>
              <a:t>2- أن يلتزم كلٌ من طرفي </a:t>
            </a:r>
            <a:r>
              <a:rPr lang="ar-SA" sz="2500" b="1" dirty="0" err="1" smtClean="0">
                <a:cs typeface="+mn-cs"/>
              </a:rPr>
              <a:t>المهنة </a:t>
            </a:r>
            <a:r>
              <a:rPr lang="ar-SA" sz="2500" b="1" dirty="0" smtClean="0">
                <a:cs typeface="+mn-cs"/>
              </a:rPr>
              <a:t>(العاملُ وربُ العمل) </a:t>
            </a:r>
            <a:r>
              <a:rPr lang="ar-SA" sz="2500" b="1" u="sng" dirty="0" smtClean="0">
                <a:cs typeface="+mn-cs"/>
              </a:rPr>
              <a:t>بالقواعد المنظمة </a:t>
            </a:r>
            <a:r>
              <a:rPr lang="ar-SA" sz="2500" b="1" u="sng" dirty="0" err="1" smtClean="0">
                <a:cs typeface="+mn-cs"/>
              </a:rPr>
              <a:t>لممارستها</a:t>
            </a:r>
            <a:r>
              <a:rPr lang="ar-SA" sz="2500" b="1" dirty="0" err="1" smtClean="0">
                <a:cs typeface="+mn-cs"/>
              </a:rPr>
              <a:t>.</a:t>
            </a:r>
            <a:r>
              <a:rPr lang="ar-SA" sz="2500" b="1" dirty="0" smtClean="0">
                <a:cs typeface="+mn-cs"/>
              </a:rPr>
              <a:t> فرب العمل يجب أن يحصل على ترخيص مزاولة المهنة قبل ممارستها</a:t>
            </a:r>
            <a:r>
              <a:rPr lang="ar-EG" sz="2500" b="1" dirty="0" err="1" smtClean="0">
                <a:cs typeface="+mn-cs"/>
              </a:rPr>
              <a:t>،</a:t>
            </a:r>
            <a:r>
              <a:rPr lang="ar-SA" sz="2500" b="1" dirty="0" smtClean="0">
                <a:cs typeface="+mn-cs"/>
              </a:rPr>
              <a:t> وأن لا يتعاقد مع من لم يستوف شروط </a:t>
            </a:r>
            <a:r>
              <a:rPr lang="ar-SA" sz="2500" b="1" dirty="0" err="1" smtClean="0">
                <a:cs typeface="+mn-cs"/>
              </a:rPr>
              <a:t>التعيين </a:t>
            </a:r>
            <a:r>
              <a:rPr lang="ar-SA" sz="2500" b="1" dirty="0" smtClean="0">
                <a:cs typeface="+mn-cs"/>
              </a:rPr>
              <a:t>(كالسن القانونية, والمؤهل الدراسي وغيرها</a:t>
            </a:r>
            <a:r>
              <a:rPr lang="ar-SA" sz="2500" b="1" dirty="0" err="1" smtClean="0">
                <a:cs typeface="+mn-cs"/>
              </a:rPr>
              <a:t>)</a:t>
            </a:r>
            <a:r>
              <a:rPr lang="ar-EG" sz="2500" b="1" dirty="0" err="1" smtClean="0">
                <a:cs typeface="+mn-cs"/>
              </a:rPr>
              <a:t>،</a:t>
            </a:r>
            <a:r>
              <a:rPr lang="ar-SA" sz="2500" b="1" dirty="0" smtClean="0">
                <a:cs typeface="+mn-cs"/>
              </a:rPr>
              <a:t> وإلا تلوثت صفحته المهنية</a:t>
            </a:r>
            <a:r>
              <a:rPr lang="ar-EG" sz="2500" b="1" dirty="0" err="1" smtClean="0">
                <a:cs typeface="+mn-cs"/>
              </a:rPr>
              <a:t>،</a:t>
            </a:r>
            <a:r>
              <a:rPr lang="ar-SA" sz="2500" b="1" dirty="0" smtClean="0">
                <a:cs typeface="+mn-cs"/>
              </a:rPr>
              <a:t> كما يجب أن يكون العامل مستوفياً شروط </a:t>
            </a:r>
            <a:r>
              <a:rPr lang="ar-SA" sz="2500" b="1" dirty="0" err="1" smtClean="0">
                <a:cs typeface="+mn-cs"/>
              </a:rPr>
              <a:t>التعيين </a:t>
            </a:r>
            <a:r>
              <a:rPr lang="ar-SA" sz="2500" b="1" dirty="0" smtClean="0">
                <a:cs typeface="+mn-cs"/>
              </a:rPr>
              <a:t>(كأن يكون حاصلاً على المؤهل الدراسي في المهن التي تشترطه كالطب والصيدلة والهندسة, وأن يكون ضمن حدود السن القانونية المحدد</a:t>
            </a:r>
            <a:r>
              <a:rPr lang="ar-SA" sz="2500" b="1" dirty="0" err="1" smtClean="0">
                <a:cs typeface="+mn-cs"/>
              </a:rPr>
              <a:t>)</a:t>
            </a:r>
            <a:r>
              <a:rPr lang="ar-EG" sz="2500" b="1" dirty="0" err="1" smtClean="0">
                <a:cs typeface="+mn-cs"/>
              </a:rPr>
              <a:t>.</a:t>
            </a:r>
            <a:endParaRPr lang="en-US" sz="2500" b="1" dirty="0" smtClean="0">
              <a:cs typeface="+mn-cs"/>
            </a:endParaRP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457200" y="838198"/>
            <a:ext cx="8991600" cy="4401205"/>
          </a:xfrm>
          <a:prstGeom prst="rect">
            <a:avLst/>
          </a:prstGeom>
        </p:spPr>
        <p:txBody>
          <a:bodyPr wrap="square">
            <a:spAutoFit/>
          </a:bodyPr>
          <a:lstStyle/>
          <a:p>
            <a:pPr lvl="0"/>
            <a:r>
              <a:rPr lang="ar-SA" sz="2800" b="1" dirty="0" smtClean="0"/>
              <a:t>3- أن يمتلك العامل ال</a:t>
            </a:r>
            <a:r>
              <a:rPr lang="ar-SA" sz="2800" b="1" u="sng" dirty="0" smtClean="0"/>
              <a:t>خبرة المطلوبة </a:t>
            </a:r>
            <a:r>
              <a:rPr lang="ar-SA" sz="2800" b="1" dirty="0" smtClean="0"/>
              <a:t>في الأعمال التي يستلزم ممارستها </a:t>
            </a:r>
            <a:r>
              <a:rPr lang="ar-SA" sz="2800" b="1" dirty="0" err="1" smtClean="0"/>
              <a:t>خبرة.</a:t>
            </a:r>
            <a:r>
              <a:rPr lang="ar-SA" sz="2800" b="1" dirty="0" smtClean="0"/>
              <a:t> كممارسة مهنة المحاماة فلا يمارسها إلا من أمضى فترة محددة بعد تخرجه لدى محامٍ آخر متمرس, وكالعمليات الجراحية, فلا يقوم بها إلا من مارسها فترة محددة بعد تخرجه تحت إشراف طبيب آخر جراح متمرس</a:t>
            </a:r>
            <a:r>
              <a:rPr lang="ar-EG" sz="2800" b="1" dirty="0" err="1" smtClean="0"/>
              <a:t>،</a:t>
            </a:r>
            <a:r>
              <a:rPr lang="ar-SA" sz="2800" b="1" dirty="0" smtClean="0"/>
              <a:t> وكالمناقصات أو المزايدات الكبيرة فلا يقوم بها عامل مبتدئ</a:t>
            </a:r>
            <a:r>
              <a:rPr lang="ar-EG" sz="2800" b="1" dirty="0" err="1" smtClean="0"/>
              <a:t>،</a:t>
            </a:r>
            <a:r>
              <a:rPr lang="ar-SA" sz="2800" b="1" dirty="0" smtClean="0"/>
              <a:t> وكإنتاج المصنوعات التي تحتاج إلى تقنية عالية فلا يشرف عليها إلا خبير</a:t>
            </a:r>
            <a:r>
              <a:rPr lang="ar-EG" sz="2800" b="1" dirty="0" err="1" smtClean="0"/>
              <a:t>.</a:t>
            </a:r>
            <a:endParaRPr lang="ar-SA" sz="2800" b="1" dirty="0" smtClean="0"/>
          </a:p>
          <a:p>
            <a:pPr lvl="0"/>
            <a:r>
              <a:rPr lang="ar-SA" sz="2800" b="1" dirty="0" smtClean="0"/>
              <a:t>4- أن يكون صاحب </a:t>
            </a:r>
            <a:r>
              <a:rPr lang="ar-SA" sz="2800" b="1" dirty="0" err="1" smtClean="0"/>
              <a:t>المهنة </a:t>
            </a:r>
            <a:r>
              <a:rPr lang="ar-SA" sz="2800" b="1" dirty="0" smtClean="0"/>
              <a:t>(سواء أكان عاملاً أم رب عمل) </a:t>
            </a:r>
            <a:r>
              <a:rPr lang="ar-SA" sz="2800" b="1" u="sng" dirty="0" smtClean="0"/>
              <a:t>متقناً لمهنته</a:t>
            </a:r>
            <a:r>
              <a:rPr lang="ar-EG" sz="2800" b="1" u="sng" dirty="0" err="1" smtClean="0"/>
              <a:t>،</a:t>
            </a:r>
            <a:r>
              <a:rPr lang="ar-SA" sz="2800" b="1" dirty="0" smtClean="0"/>
              <a:t> متمكناً منها, وأن يتصف المنتج بالجودة, وإلا كان غاشاً في عمله</a:t>
            </a:r>
            <a:r>
              <a:rPr lang="ar-EG" sz="2800" b="1" dirty="0" err="1" smtClean="0"/>
              <a:t>.</a:t>
            </a:r>
            <a:endParaRPr lang="ar-SA" sz="2800" b="1" dirty="0" smtClean="0"/>
          </a:p>
          <a:p>
            <a:r>
              <a:rPr lang="ar-SA" sz="2800" b="1" dirty="0" smtClean="0"/>
              <a:t>فإذا افتقد أي شرط من هذه الشروط كان ذلك مَسَّاً بخلق الطهارة المهنية, ومخالفاً لما يتطلبه.</a:t>
            </a:r>
            <a:endParaRPr lang="en-US" sz="28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التوجيه الفقهي لخلق الطهارة المهنية:</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400" b="1" dirty="0" smtClean="0"/>
              <a:t>لا تقوم مهنة معتبرة بغير طهارة</a:t>
            </a:r>
            <a:r>
              <a:rPr lang="ar-EG" sz="2400" b="1" dirty="0" err="1" smtClean="0"/>
              <a:t>،</a:t>
            </a:r>
            <a:r>
              <a:rPr lang="ar-SA" sz="2400" b="1" dirty="0" smtClean="0"/>
              <a:t> ومن ثَمَّ كان الحد الأدنى من هذه الطهارة ضرورة لازمة, ومطلباً لا غنى عنه.</a:t>
            </a:r>
            <a:endParaRPr lang="ar-EG" sz="2400" b="1" dirty="0" smtClean="0"/>
          </a:p>
          <a:p>
            <a:pPr algn="just" rtl="1"/>
            <a:r>
              <a:rPr lang="ar-SA" sz="2400" b="1" dirty="0" smtClean="0"/>
              <a:t>وهذه الضرورة استلزمت مع مرور الزمن وتغير الظروف والأحوال صدور قوانين تنظم وضع كل مهنة</a:t>
            </a:r>
            <a:r>
              <a:rPr lang="ar-EG" sz="2400" b="1" dirty="0" err="1" smtClean="0"/>
              <a:t>،</a:t>
            </a:r>
            <a:r>
              <a:rPr lang="ar-SA" sz="2400" b="1" dirty="0" smtClean="0"/>
              <a:t> كما أن هذه الضرورة دفعت الجهات المختلفة إلى وضع صيغٍ للعقود تتضمن الشروط والضوابط التي يجب على المتعاقدين الالتزام بها إما بشكل مباشر</a:t>
            </a:r>
            <a:r>
              <a:rPr lang="ar-EG" sz="2400" b="1" dirty="0" err="1" smtClean="0"/>
              <a:t>،</a:t>
            </a:r>
            <a:r>
              <a:rPr lang="ar-SA" sz="2400" b="1" dirty="0" smtClean="0"/>
              <a:t> أو بشكل غير مباشرة كالإحالة إلى عرف أو جهة </a:t>
            </a:r>
            <a:r>
              <a:rPr lang="ar-SA" sz="2400" b="1" dirty="0" err="1" smtClean="0"/>
              <a:t>ونحوها.</a:t>
            </a:r>
            <a:r>
              <a:rPr lang="ar-SA" sz="2400" b="1" dirty="0" smtClean="0"/>
              <a:t> وبذلك تحولت تلك الصفات الأخلاقية من كونها أخلاق</a:t>
            </a:r>
            <a:r>
              <a:rPr lang="ar-EG" sz="2400" b="1" dirty="0" smtClean="0"/>
              <a:t>ً</a:t>
            </a:r>
            <a:r>
              <a:rPr lang="ar-SA" sz="2400" b="1" dirty="0" smtClean="0"/>
              <a:t>ا كريمة مرغوب فيها إلى التزام واجب, يترتب على مخالفتها المساءلة القضائية.</a:t>
            </a:r>
            <a:endParaRPr lang="en-US" sz="2400" b="1" dirty="0" smtClean="0"/>
          </a:p>
          <a:p>
            <a:pPr algn="just" rtl="1"/>
            <a:r>
              <a:rPr lang="ar-SA" sz="2400" b="1" dirty="0" smtClean="0"/>
              <a:t>إلا أن الإحاطة بخصال الطهارة المهنية من خلال تلك القوانين والعقود غير ممكن لكثرة وتشعب تلك الخصال, ولاتساع ميدانها, الذي هو ميدان الفضيلة والسمو, ومن ثمَّ كان الزائد عن حد الضرورة أو الواجب مما لم ينص عليه العقد أو القانون هو المراد بخصال الطهارة المهنية</a:t>
            </a:r>
            <a:r>
              <a:rPr lang="ar-EG" sz="2400" b="1" dirty="0" err="1" smtClean="0"/>
              <a:t>،</a:t>
            </a:r>
            <a:r>
              <a:rPr lang="ar-SA" sz="2400" b="1" dirty="0" smtClean="0"/>
              <a:t> وهو الذي يدخل في أخلاق وآداب المهنة</a:t>
            </a:r>
            <a:r>
              <a:rPr lang="ar-EG" sz="2400" b="1" dirty="0" err="1" smtClean="0"/>
              <a:t>،</a:t>
            </a:r>
            <a:r>
              <a:rPr lang="ar-SA" sz="2400" b="1" dirty="0" smtClean="0"/>
              <a:t> ويترتب على الإخلال بها المساءلة الأخلاقية دون القضائية.</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457200" y="914400"/>
            <a:ext cx="8763000" cy="3693319"/>
          </a:xfrm>
          <a:prstGeom prst="rect">
            <a:avLst/>
          </a:prstGeom>
        </p:spPr>
        <p:txBody>
          <a:bodyPr wrap="square">
            <a:spAutoFit/>
          </a:bodyPr>
          <a:lstStyle/>
          <a:p>
            <a:r>
              <a:rPr lang="ar-SA" sz="2600" b="1" dirty="0" smtClean="0"/>
              <a:t>وهنا يجب علينا أن ننبه </a:t>
            </a:r>
            <a:r>
              <a:rPr lang="ar-SA" sz="2600" b="1" dirty="0" err="1" smtClean="0"/>
              <a:t>لأمرين :</a:t>
            </a:r>
            <a:endParaRPr lang="en-US" sz="2600" b="1" dirty="0" smtClean="0"/>
          </a:p>
          <a:p>
            <a:pPr lvl="0"/>
            <a:r>
              <a:rPr lang="ar-SA" sz="2600" b="1" dirty="0" smtClean="0"/>
              <a:t>أولهما- لكل مهنة ما يناسبها من أخلاق الطهارة المهنية, فما هو مطلوب لمهنة القضاء قد يختلف عن ما هو مطلوب لمهنة الطب أو الصيدلة أو التجارة </a:t>
            </a:r>
            <a:r>
              <a:rPr lang="ar-SA" sz="2600" b="1" dirty="0" err="1" smtClean="0"/>
              <a:t>وهكذا.</a:t>
            </a:r>
            <a:r>
              <a:rPr lang="ar-SA" sz="2600" b="1" dirty="0" smtClean="0"/>
              <a:t> وما يلزم القاضي للحفاظ على سمعته الطيبة, يختلف عن الذي يلزم الطبيب, أو التاجر, ويقال الشيء نفسه عن آداب ممارسة المهنة.</a:t>
            </a:r>
            <a:endParaRPr lang="en-US" sz="2600" b="1" dirty="0" smtClean="0"/>
          </a:p>
          <a:p>
            <a:r>
              <a:rPr lang="ar-SA" sz="2600" b="1" dirty="0" smtClean="0"/>
              <a:t>ثانيهما- المقصود هنا ما يؤثر على سمعة المهنة وطهارتها على وجه الخصوص</a:t>
            </a:r>
            <a:r>
              <a:rPr lang="ar-EG" sz="2600" b="1" dirty="0" err="1" smtClean="0"/>
              <a:t>،</a:t>
            </a:r>
            <a:r>
              <a:rPr lang="ar-SA" sz="2600" b="1" dirty="0" smtClean="0"/>
              <a:t> وليس الأوجه الأخرى للطهارة الخُلقية التي لا شأن لها بالمهنة كسمعته بين أهله أو لدى جيرانه مثلاً</a:t>
            </a:r>
            <a:r>
              <a:rPr lang="ar-EG" sz="2600" b="1" dirty="0" err="1" smtClean="0"/>
              <a:t>.</a:t>
            </a:r>
            <a:endParaRPr lang="en-US" sz="2600" b="1" dirty="0" smtClean="0"/>
          </a:p>
          <a:p>
            <a:pPr lvl="0"/>
            <a:r>
              <a:rPr lang="ar-SA" sz="2600" b="1" dirty="0" smtClean="0"/>
              <a:t> </a:t>
            </a:r>
            <a:endParaRPr lang="en-US" sz="26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أدلة الطهارة المهنية:</a:t>
            </a: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400" b="1" dirty="0" smtClean="0"/>
              <a:t>يدل لخلق الطهارة المهنية آيات عديدة من كتاب الله وأحاديث كثيرة من سنة رسول الله صلى الله عليه وسلم, منها:</a:t>
            </a:r>
            <a:endParaRPr lang="en-US" sz="2400" b="1" dirty="0" smtClean="0"/>
          </a:p>
          <a:p>
            <a:pPr lvl="0" rtl="1"/>
            <a:r>
              <a:rPr lang="ar-SA" sz="2400" b="1" dirty="0" smtClean="0"/>
              <a:t>1- قول الله تعالى: {صُنْعَ اللهِ الَّذِي أَتْقَنَ كُلَّ شَيْءٍ} {النمل:88} والإتقان والجودة معنى من معاني الطهارة </a:t>
            </a:r>
            <a:r>
              <a:rPr lang="ar-SA" sz="2400" b="1" dirty="0" err="1" smtClean="0"/>
              <a:t>المهنية.</a:t>
            </a:r>
            <a:r>
              <a:rPr lang="ar-SA" sz="2400" b="1" dirty="0" smtClean="0"/>
              <a:t> </a:t>
            </a:r>
          </a:p>
          <a:p>
            <a:pPr lvl="0" rtl="1"/>
            <a:r>
              <a:rPr lang="ar-SA" sz="2400" b="1" dirty="0" smtClean="0"/>
              <a:t>2- ومنها قوله تعالى: {ومن الناس من يعجبك قوله في الحياة الدنيا ويشهد الله على ما في قلبه وهو ألد الخصام, وإذا تولى سعى في الأرض ليفسد فيها ويهلك الحرث والنسل والله لا يحب الفساد</a:t>
            </a:r>
            <a:r>
              <a:rPr lang="ar-SA" sz="2400" b="1" dirty="0" smtClean="0">
                <a:cs typeface="+mn-cs"/>
              </a:rPr>
              <a:t>}, </a:t>
            </a:r>
            <a:r>
              <a:rPr lang="ar-SA" sz="2400" b="1" dirty="0" smtClean="0">
                <a:latin typeface="Century Gothic" pitchFamily="34" charset="0"/>
                <a:cs typeface="+mn-cs"/>
              </a:rPr>
              <a:t>فالكف عن الفساد والإفساد والترفع عنهما من خلق الطهارة المهنية؛ لأنها من باب التنزه عن النقائص </a:t>
            </a:r>
            <a:r>
              <a:rPr lang="ar-SA" sz="2400" b="1" dirty="0" err="1" smtClean="0">
                <a:latin typeface="Century Gothic" pitchFamily="34" charset="0"/>
                <a:cs typeface="+mn-cs"/>
              </a:rPr>
              <a:t>والعيوب.</a:t>
            </a:r>
            <a:r>
              <a:rPr lang="ar-SA" sz="2400" b="1" dirty="0" smtClean="0">
                <a:latin typeface="Century Gothic" pitchFamily="34" charset="0"/>
                <a:cs typeface="+mn-cs"/>
              </a:rPr>
              <a:t> </a:t>
            </a:r>
          </a:p>
          <a:p>
            <a:pPr lvl="0" rtl="1"/>
            <a:r>
              <a:rPr lang="ar-SA" sz="2400" b="1" dirty="0" smtClean="0">
                <a:latin typeface="Century Gothic" pitchFamily="34" charset="0"/>
                <a:cs typeface="+mn-cs"/>
              </a:rPr>
              <a:t>3- </a:t>
            </a:r>
            <a:r>
              <a:rPr lang="ar-SA" sz="2400" b="1" dirty="0" err="1" smtClean="0">
                <a:cs typeface="+mn-cs"/>
              </a:rPr>
              <a:t>ومنها: </a:t>
            </a:r>
            <a:r>
              <a:rPr lang="ar-SA" sz="2400" b="1" dirty="0" smtClean="0">
                <a:cs typeface="+mn-cs"/>
              </a:rPr>
              <a:t>{ وعباد الرحمن الذين يمشون على الأرض هوناً, وإذا خاطبهم الجاهلون قالوا سلاماً} فالتواضع, ولين الجانب, والإعراض عن السفيه, كل ذلك من خلق الطهارة المهنية, وتحقق لصاحبها السمعة </a:t>
            </a:r>
            <a:r>
              <a:rPr lang="ar-SA" sz="2400" b="1" dirty="0" err="1" smtClean="0">
                <a:cs typeface="+mn-cs"/>
              </a:rPr>
              <a:t>الطيبة.</a:t>
            </a:r>
            <a:r>
              <a:rPr lang="ar-SA" sz="2400" b="1" dirty="0" smtClean="0">
                <a:cs typeface="+mn-cs"/>
              </a:rPr>
              <a:t> </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457200" y="1066800"/>
            <a:ext cx="8839200" cy="3908762"/>
          </a:xfrm>
          <a:prstGeom prst="rect">
            <a:avLst/>
          </a:prstGeom>
        </p:spPr>
        <p:txBody>
          <a:bodyPr wrap="square">
            <a:spAutoFit/>
          </a:bodyPr>
          <a:lstStyle/>
          <a:p>
            <a:pPr lvl="0"/>
            <a:r>
              <a:rPr lang="ar-SA" sz="2600" b="1" dirty="0" smtClean="0"/>
              <a:t>4- قول النبي عليه الصلاة </a:t>
            </a:r>
            <a:r>
              <a:rPr lang="ar-SA" sz="2600" b="1" dirty="0" err="1" smtClean="0"/>
              <a:t>والسلام: </a:t>
            </a:r>
            <a:r>
              <a:rPr lang="ar-SA" sz="2600" b="1" dirty="0" smtClean="0"/>
              <a:t>(إن الله يحب إذا عمل أحدكم عملاً أن يتقنه</a:t>
            </a:r>
            <a:r>
              <a:rPr lang="ar-SA" sz="2600" b="1" dirty="0" err="1" smtClean="0"/>
              <a:t>).</a:t>
            </a:r>
            <a:r>
              <a:rPr lang="ar-SA" sz="2600" b="1" dirty="0" smtClean="0"/>
              <a:t> </a:t>
            </a:r>
            <a:r>
              <a:rPr lang="ar-EG" sz="2600" b="1" dirty="0" smtClean="0"/>
              <a:t>وفيه </a:t>
            </a:r>
            <a:r>
              <a:rPr lang="ar-SA" sz="2600" b="1" dirty="0" smtClean="0"/>
              <a:t>دلالة على طلب الإتقان في العمل</a:t>
            </a:r>
            <a:r>
              <a:rPr lang="ar-EG" sz="2600" b="1" dirty="0" err="1" smtClean="0"/>
              <a:t>،</a:t>
            </a:r>
            <a:r>
              <a:rPr lang="ar-SA" sz="2600" b="1" dirty="0" smtClean="0"/>
              <a:t> وجودة الأداء, وهو من خلق الطهارة المهنية</a:t>
            </a:r>
            <a:r>
              <a:rPr lang="ar-EG" sz="2600" b="1" dirty="0" err="1" smtClean="0"/>
              <a:t>.</a:t>
            </a:r>
            <a:endParaRPr lang="en-US" sz="2600" b="1" dirty="0" smtClean="0"/>
          </a:p>
          <a:p>
            <a:r>
              <a:rPr lang="ar-SA" sz="2600" b="1" dirty="0" smtClean="0"/>
              <a:t>5- وقوله عليه الصلاة </a:t>
            </a:r>
            <a:r>
              <a:rPr lang="ar-SA" sz="2600" b="1" dirty="0" err="1" smtClean="0"/>
              <a:t>والسلام: </a:t>
            </a:r>
            <a:r>
              <a:rPr lang="ar-SA" sz="2600" b="1" dirty="0" smtClean="0"/>
              <a:t>(مثل الجليس الصالح وجليس السوء كحامل المسك ونافخ </a:t>
            </a:r>
            <a:r>
              <a:rPr lang="ar-SA" sz="2600" b="1" dirty="0" err="1" smtClean="0"/>
              <a:t>الكير...).</a:t>
            </a:r>
            <a:r>
              <a:rPr lang="ar-SA" sz="2600" b="1" dirty="0" smtClean="0"/>
              <a:t> </a:t>
            </a:r>
            <a:r>
              <a:rPr lang="ar-EG" sz="2600" b="1" dirty="0" smtClean="0"/>
              <a:t>و</a:t>
            </a:r>
            <a:r>
              <a:rPr lang="ar-SA" sz="2600" b="1" dirty="0" smtClean="0"/>
              <a:t>فيه دلالة على أهمية السمعة الطيبة والسلوك القويم من خلال الحرص على مجالسة الصالحين</a:t>
            </a:r>
            <a:r>
              <a:rPr lang="ar-EG" sz="2600" b="1" dirty="0" err="1" smtClean="0"/>
              <a:t>،</a:t>
            </a:r>
            <a:r>
              <a:rPr lang="ar-SA" sz="2600" b="1" dirty="0" smtClean="0"/>
              <a:t> إذ المرء على دين خليله, وهو من معاني الطهارة المهنية</a:t>
            </a:r>
            <a:r>
              <a:rPr lang="ar-EG" sz="2600" b="1" dirty="0" err="1" smtClean="0"/>
              <a:t>.</a:t>
            </a:r>
            <a:endParaRPr lang="ar-EG" sz="2600" b="1" dirty="0" smtClean="0"/>
          </a:p>
          <a:p>
            <a:r>
              <a:rPr lang="ar-SA" sz="2600" b="1" dirty="0" smtClean="0"/>
              <a:t>6- وقوله عليه الصلاة </a:t>
            </a:r>
            <a:r>
              <a:rPr lang="ar-SA" sz="2600" b="1" dirty="0" err="1" smtClean="0"/>
              <a:t>والسلام</a:t>
            </a:r>
            <a:r>
              <a:rPr lang="ar-SA" sz="2600" b="1" dirty="0" err="1" smtClean="0">
                <a:sym typeface="Wingdings" pitchFamily="2" charset="2"/>
              </a:rPr>
              <a:t>: </a:t>
            </a:r>
            <a:r>
              <a:rPr lang="ar-SA" sz="2600" b="1" dirty="0" smtClean="0">
                <a:sym typeface="Wingdings" pitchFamily="2" charset="2"/>
              </a:rPr>
              <a:t>(من غش فليس منا</a:t>
            </a:r>
            <a:r>
              <a:rPr lang="ar-SA" sz="2600" b="1" dirty="0" err="1" smtClean="0">
                <a:sym typeface="Wingdings" pitchFamily="2" charset="2"/>
              </a:rPr>
              <a:t>)</a:t>
            </a:r>
            <a:r>
              <a:rPr lang="ar-SA" sz="2600" b="1" dirty="0" err="1" smtClean="0"/>
              <a:t>.</a:t>
            </a:r>
            <a:r>
              <a:rPr lang="ar-SA" sz="2600" b="1" dirty="0" smtClean="0"/>
              <a:t> فالترفع عن الغش من خلق الطهارة المهنية, ويحقق لصاحبه السمعة </a:t>
            </a:r>
            <a:r>
              <a:rPr lang="ar-SA" sz="2600" b="1" dirty="0" err="1" smtClean="0"/>
              <a:t>الطيبة.</a:t>
            </a:r>
            <a:r>
              <a:rPr lang="ar-SA" sz="2600" b="1" dirty="0" smtClean="0"/>
              <a:t>  </a:t>
            </a:r>
            <a:endParaRPr lang="en-US" sz="2600" b="1" dirty="0" smtClean="0"/>
          </a:p>
          <a:p>
            <a:endParaRPr lang="ar-SA"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مظاهر الطهارة المهنية عند الفقهاء:</a:t>
            </a:r>
            <a:endParaRPr lang="ar-SA" sz="4000" dirty="0"/>
          </a:p>
        </p:txBody>
      </p:sp>
      <p:sp>
        <p:nvSpPr>
          <p:cNvPr id="3" name="عنصر نائب للمحتوى 2"/>
          <p:cNvSpPr>
            <a:spLocks noGrp="1"/>
          </p:cNvSpPr>
          <p:nvPr>
            <p:ph idx="1"/>
          </p:nvPr>
        </p:nvSpPr>
        <p:spPr>
          <a:xfrm>
            <a:off x="228600" y="1371600"/>
            <a:ext cx="9448800" cy="5029200"/>
          </a:xfrm>
        </p:spPr>
        <p:txBody>
          <a:bodyPr/>
          <a:lstStyle/>
          <a:p>
            <a:pPr rtl="1"/>
            <a:r>
              <a:rPr lang="ar-SA" sz="2600" b="1" dirty="0" smtClean="0">
                <a:cs typeface="+mn-cs"/>
              </a:rPr>
              <a:t>تكلم فقهاؤنا عن الطهارة المهنية التي تعني السمعة الطيبة, والسيرة الحميدة, وجودة الأداء والإتقان, وإن لم يسموها بهذا </a:t>
            </a:r>
            <a:r>
              <a:rPr lang="ar-SA" sz="2600" b="1" dirty="0" err="1" smtClean="0">
                <a:cs typeface="+mn-cs"/>
              </a:rPr>
              <a:t>الاسم.</a:t>
            </a:r>
            <a:r>
              <a:rPr lang="ar-SA" sz="2600" b="1" dirty="0" smtClean="0">
                <a:cs typeface="+mn-cs"/>
              </a:rPr>
              <a:t> وسنعرض فيما يأتي أمثلة من باب القضاء على سبيل التمثيل والبيان وليس الحصر:</a:t>
            </a:r>
            <a:endParaRPr lang="en-US" sz="2600" b="1" dirty="0" smtClean="0">
              <a:cs typeface="+mn-cs"/>
            </a:endParaRPr>
          </a:p>
          <a:p>
            <a:pPr rtl="1"/>
            <a:r>
              <a:rPr lang="ar-SA" sz="2600" b="1" u="sng" dirty="0" err="1" smtClean="0">
                <a:cs typeface="+mn-cs"/>
              </a:rPr>
              <a:t>-</a:t>
            </a:r>
            <a:r>
              <a:rPr lang="ar-SA" sz="2600" b="1" u="sng" dirty="0" smtClean="0">
                <a:cs typeface="+mn-cs"/>
              </a:rPr>
              <a:t> </a:t>
            </a:r>
            <a:r>
              <a:rPr lang="ar-EG" sz="2600" b="1" u="sng" dirty="0" smtClean="0">
                <a:cs typeface="+mn-cs"/>
              </a:rPr>
              <a:t>بطلان تولية الفاسق القضاء:</a:t>
            </a:r>
            <a:r>
              <a:rPr lang="ar-SA" sz="2600" b="1" u="sng" dirty="0" smtClean="0">
                <a:cs typeface="+mn-cs"/>
              </a:rPr>
              <a:t> </a:t>
            </a:r>
            <a:r>
              <a:rPr lang="ar-SA" sz="2600" b="1" dirty="0" smtClean="0">
                <a:cs typeface="+mn-cs"/>
              </a:rPr>
              <a:t>قال فقهاؤنا: لا يجوز تولية الفاسق القضاء مع وجود القاضي العدل, وإن تمَّ ذلك فهو باطل, وذلك حفاظاً على سمعة القضاء وسمعة القاضي من جهة</a:t>
            </a:r>
            <a:r>
              <a:rPr lang="ar-EG" sz="2600" b="1" dirty="0" err="1" smtClean="0">
                <a:cs typeface="+mn-cs"/>
              </a:rPr>
              <a:t>،</a:t>
            </a:r>
            <a:r>
              <a:rPr lang="ar-SA" sz="2600" b="1" dirty="0" smtClean="0">
                <a:cs typeface="+mn-cs"/>
              </a:rPr>
              <a:t> ولتحقيق جودة الأداء في الحكم</a:t>
            </a:r>
            <a:r>
              <a:rPr lang="ar-EG" sz="2600" b="1" dirty="0" err="1" smtClean="0">
                <a:cs typeface="+mn-cs"/>
              </a:rPr>
              <a:t>،</a:t>
            </a:r>
            <a:r>
              <a:rPr lang="ar-SA" sz="2600" b="1" dirty="0" smtClean="0">
                <a:cs typeface="+mn-cs"/>
              </a:rPr>
              <a:t> وإقامة العدل بين الناس من جهة أخرى, ولا يخفى أنهما من خصال الطهارة المهنية</a:t>
            </a:r>
            <a:r>
              <a:rPr lang="ar-EG" sz="2600" b="1" dirty="0" err="1" smtClean="0">
                <a:latin typeface="Tahoma" pitchFamily="34" charset="0"/>
                <a:cs typeface="+mn-cs"/>
              </a:rPr>
              <a:t>.</a:t>
            </a:r>
            <a:endParaRPr lang="en-US" sz="2600" b="1" dirty="0" smtClean="0">
              <a:cs typeface="+mn-cs"/>
            </a:endParaRPr>
          </a:p>
          <a:p>
            <a:pPr rtl="1"/>
            <a:r>
              <a:rPr lang="ar-SA" sz="2600" b="1" u="sng" dirty="0" err="1" smtClean="0">
                <a:cs typeface="+mn-cs"/>
              </a:rPr>
              <a:t>-</a:t>
            </a:r>
            <a:r>
              <a:rPr lang="ar-SA" sz="2600" b="1" u="sng" dirty="0" smtClean="0">
                <a:cs typeface="+mn-cs"/>
              </a:rPr>
              <a:t> </a:t>
            </a:r>
            <a:r>
              <a:rPr lang="ar-EG" sz="2600" b="1" u="sng" dirty="0" smtClean="0">
                <a:cs typeface="+mn-cs"/>
              </a:rPr>
              <a:t>تحريم تولية الجاهل القضاء</a:t>
            </a:r>
            <a:r>
              <a:rPr lang="ar-SA" sz="2600" b="1" dirty="0" smtClean="0">
                <a:cs typeface="+mn-cs"/>
              </a:rPr>
              <a:t>: قال فقهاؤنا</a:t>
            </a:r>
            <a:r>
              <a:rPr lang="ar-EG" sz="2600" b="1" dirty="0" err="1" smtClean="0">
                <a:cs typeface="+mn-cs"/>
              </a:rPr>
              <a:t>:</a:t>
            </a:r>
            <a:r>
              <a:rPr lang="ar-SA" sz="2600" b="1" dirty="0" smtClean="0">
                <a:cs typeface="+mn-cs"/>
              </a:rPr>
              <a:t> يحرم تولية الجاهل القضاء مع وجود العالم</a:t>
            </a:r>
            <a:r>
              <a:rPr lang="ar-EG" sz="2600" b="1" dirty="0" err="1" smtClean="0">
                <a:cs typeface="+mn-cs"/>
              </a:rPr>
              <a:t>؛</a:t>
            </a:r>
            <a:r>
              <a:rPr lang="ar-SA" sz="2600" b="1" dirty="0" smtClean="0">
                <a:cs typeface="+mn-cs"/>
              </a:rPr>
              <a:t> للحفاظ على جودة الأداء</a:t>
            </a:r>
            <a:r>
              <a:rPr lang="ar-EG" sz="2600" b="1" dirty="0" err="1" smtClean="0">
                <a:cs typeface="+mn-cs"/>
              </a:rPr>
              <a:t>،</a:t>
            </a:r>
            <a:r>
              <a:rPr lang="ar-SA" sz="2600" b="1" dirty="0" smtClean="0">
                <a:cs typeface="+mn-cs"/>
              </a:rPr>
              <a:t> وتحقيق العدالة, وهي من خصال الطهارة المهنية</a:t>
            </a:r>
            <a:r>
              <a:rPr lang="ar-EG" sz="2600" b="1" dirty="0" err="1" smtClean="0">
                <a:latin typeface="Tahoma" pitchFamily="34" charset="0"/>
                <a:cs typeface="+mn-cs"/>
              </a:rPr>
              <a:t>.</a:t>
            </a:r>
            <a:endParaRPr lang="en-US" sz="2600" b="1" dirty="0" smtClean="0">
              <a:latin typeface="Tahoma" pitchFamily="34" charset="0"/>
              <a:cs typeface="+mn-cs"/>
            </a:endParaRPr>
          </a:p>
          <a:p>
            <a:pPr rtl="1"/>
            <a:r>
              <a:rPr lang="ar-SA" sz="2600" b="1" u="sng" dirty="0" err="1" smtClean="0">
                <a:cs typeface="+mn-cs"/>
              </a:rPr>
              <a:t>-</a:t>
            </a:r>
            <a:r>
              <a:rPr lang="ar-SA" sz="2600" b="1" u="sng" dirty="0" smtClean="0">
                <a:cs typeface="+mn-cs"/>
              </a:rPr>
              <a:t> </a:t>
            </a:r>
            <a:r>
              <a:rPr lang="ar-EG" sz="2600" b="1" u="sng" dirty="0" smtClean="0">
                <a:cs typeface="+mn-cs"/>
              </a:rPr>
              <a:t>كراهة تولية </a:t>
            </a:r>
            <a:r>
              <a:rPr lang="ar-EG" sz="2600" b="1" u="sng" dirty="0" err="1" smtClean="0">
                <a:cs typeface="+mn-cs"/>
              </a:rPr>
              <a:t>المفضول</a:t>
            </a:r>
            <a:r>
              <a:rPr lang="ar-EG" sz="2600" b="1" u="sng" dirty="0" smtClean="0">
                <a:cs typeface="+mn-cs"/>
              </a:rPr>
              <a:t> القضاء:</a:t>
            </a:r>
            <a:r>
              <a:rPr lang="ar-SA" sz="2600" b="1" u="sng" dirty="0" smtClean="0">
                <a:cs typeface="+mn-cs"/>
              </a:rPr>
              <a:t> </a:t>
            </a:r>
            <a:r>
              <a:rPr lang="ar-SA" sz="2600" b="1" dirty="0" smtClean="0">
                <a:cs typeface="+mn-cs"/>
              </a:rPr>
              <a:t>قال فقهاؤنا: يكره تولية </a:t>
            </a:r>
            <a:r>
              <a:rPr lang="ar-SA" sz="2600" b="1" dirty="0" err="1" smtClean="0">
                <a:cs typeface="+mn-cs"/>
              </a:rPr>
              <a:t>المفضول</a:t>
            </a:r>
            <a:r>
              <a:rPr lang="ar-SA" sz="2600" b="1" dirty="0" smtClean="0">
                <a:cs typeface="+mn-cs"/>
              </a:rPr>
              <a:t> القضاء مع وجود </a:t>
            </a:r>
            <a:r>
              <a:rPr lang="ar-SA" sz="2600" b="1" dirty="0" err="1" smtClean="0">
                <a:cs typeface="+mn-cs"/>
              </a:rPr>
              <a:t>الفاضل </a:t>
            </a:r>
            <a:r>
              <a:rPr lang="ar-SA" sz="2600" b="1" dirty="0" smtClean="0">
                <a:cs typeface="+mn-cs"/>
              </a:rPr>
              <a:t>(أو الأفضل</a:t>
            </a:r>
            <a:r>
              <a:rPr lang="ar-SA" sz="2600" b="1" dirty="0" err="1" smtClean="0">
                <a:cs typeface="+mn-cs"/>
              </a:rPr>
              <a:t>)</a:t>
            </a:r>
            <a:r>
              <a:rPr lang="ar-EG" sz="2600" b="1" dirty="0" err="1" smtClean="0">
                <a:cs typeface="+mn-cs"/>
              </a:rPr>
              <a:t>؛</a:t>
            </a:r>
            <a:r>
              <a:rPr lang="ar-SA" sz="2600" b="1" dirty="0" smtClean="0">
                <a:cs typeface="+mn-cs"/>
              </a:rPr>
              <a:t> للحفاظ على جودة الأداء أيضاً, وتحقيق الطهارة المهنية</a:t>
            </a:r>
            <a:r>
              <a:rPr lang="ar-EG" sz="2600" b="1" dirty="0" err="1" smtClean="0">
                <a:latin typeface="Tahoma" pitchFamily="34" charset="0"/>
                <a:cs typeface="+mn-cs"/>
              </a:rPr>
              <a:t>.</a:t>
            </a:r>
            <a:endParaRPr lang="en-US" sz="2600" b="1" dirty="0" smtClean="0">
              <a:cs typeface="+mn-cs"/>
            </a:endParaRPr>
          </a:p>
          <a:p>
            <a:endParaRPr lang="ar-SA" sz="20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457200" y="762000"/>
            <a:ext cx="8534400" cy="3293209"/>
          </a:xfrm>
          <a:prstGeom prst="rect">
            <a:avLst/>
          </a:prstGeom>
        </p:spPr>
        <p:txBody>
          <a:bodyPr wrap="square">
            <a:spAutoFit/>
          </a:bodyPr>
          <a:lstStyle/>
          <a:p>
            <a:pPr algn="just"/>
            <a:r>
              <a:rPr lang="ar-SA" sz="2600" b="1" dirty="0" smtClean="0"/>
              <a:t>ومثل هذه المسائل نجدها أيضاً في باب الإمامة في الصلاة</a:t>
            </a:r>
            <a:r>
              <a:rPr lang="ar-EG" sz="2600" b="1" dirty="0" err="1" smtClean="0"/>
              <a:t>،</a:t>
            </a:r>
            <a:r>
              <a:rPr lang="ar-SA" sz="2600" b="1" dirty="0" smtClean="0"/>
              <a:t> وفي الولاية في النكاح</a:t>
            </a:r>
            <a:r>
              <a:rPr lang="ar-EG" sz="2600" b="1" dirty="0" err="1" smtClean="0"/>
              <a:t>،</a:t>
            </a:r>
            <a:r>
              <a:rPr lang="ar-SA" sz="2600" b="1" dirty="0" smtClean="0"/>
              <a:t> وفي الولاية على المال </a:t>
            </a:r>
            <a:r>
              <a:rPr lang="ar-SA" sz="2600" b="1" dirty="0" err="1" smtClean="0"/>
              <a:t>للقُصَّر </a:t>
            </a:r>
            <a:r>
              <a:rPr lang="ar-SA" sz="2600" b="1" dirty="0" smtClean="0"/>
              <a:t>(كالمجنون والسفيه واليتيم</a:t>
            </a:r>
            <a:r>
              <a:rPr lang="ar-SA" sz="2600" b="1" dirty="0" err="1" smtClean="0"/>
              <a:t>)</a:t>
            </a:r>
            <a:r>
              <a:rPr lang="ar-EG" sz="2600" b="1" dirty="0" err="1" smtClean="0"/>
              <a:t>،</a:t>
            </a:r>
            <a:r>
              <a:rPr lang="ar-SA" sz="2600" b="1" dirty="0" smtClean="0"/>
              <a:t> وفي ناظر الوقف</a:t>
            </a:r>
            <a:r>
              <a:rPr lang="ar-EG" sz="2600" b="1" dirty="0" err="1" smtClean="0"/>
              <a:t>،</a:t>
            </a:r>
            <a:r>
              <a:rPr lang="ar-SA" sz="2600" b="1" dirty="0" smtClean="0"/>
              <a:t> وفي ولاية الحسبة وغيرها كثير.</a:t>
            </a:r>
            <a:endParaRPr lang="en-US" sz="2600" b="1" dirty="0" smtClean="0"/>
          </a:p>
          <a:p>
            <a:pPr algn="just"/>
            <a:r>
              <a:rPr lang="ar-SA" sz="2600" b="1" dirty="0" smtClean="0"/>
              <a:t>ومن هذا الباب ما تطلبه جهات العمل أو التعاقد من المدرس أو الموظف أو الطبيب شهادةً بحسن </a:t>
            </a:r>
            <a:r>
              <a:rPr lang="ar-SA" sz="2600" b="1" dirty="0" err="1" smtClean="0"/>
              <a:t>سلوكهم.</a:t>
            </a:r>
            <a:r>
              <a:rPr lang="ar-SA" sz="2600" b="1" dirty="0" smtClean="0"/>
              <a:t> </a:t>
            </a:r>
          </a:p>
          <a:p>
            <a:pPr algn="just"/>
            <a:r>
              <a:rPr lang="ar-SA" sz="2600" b="1" dirty="0" smtClean="0"/>
              <a:t>ومنه ما نجده في بعض المواثيق من النص على أنه يفصل من العمل من يرتكب ما يخل بالآداب العامة في مكان الوظيفة</a:t>
            </a:r>
            <a:r>
              <a:rPr lang="ar-EG" sz="2600" b="1" dirty="0" err="1" smtClean="0"/>
              <a:t>،</a:t>
            </a:r>
            <a:r>
              <a:rPr lang="ar-SA" sz="2600" b="1" dirty="0" smtClean="0"/>
              <a:t> كالسرقة مثلاً</a:t>
            </a:r>
            <a:r>
              <a:rPr lang="ar-EG" sz="2600" b="1" dirty="0" err="1" smtClean="0"/>
              <a:t>،</a:t>
            </a:r>
            <a:r>
              <a:rPr lang="ar-SA" sz="2600" b="1" dirty="0" smtClean="0"/>
              <a:t> أو جريمةً تمس الشرف أو الأخلاق أو الأمانة  وهكذا</a:t>
            </a:r>
            <a:r>
              <a:rPr lang="ar-EG" sz="2600" b="1" dirty="0" err="1" smtClean="0"/>
              <a:t>.</a:t>
            </a:r>
            <a:endParaRPr lang="ar-EG" sz="26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1767</TotalTime>
  <Words>1396</Words>
  <Application>Microsoft Office PowerPoint</Application>
  <PresentationFormat>A4 Paper (210x297 mm)‎</PresentationFormat>
  <Paragraphs>73</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التاسعة</vt:lpstr>
      <vt:lpstr> تمهيد:</vt:lpstr>
      <vt:lpstr>الطهارة المهنية</vt:lpstr>
      <vt:lpstr>شروط الطهارة المهنية:</vt:lpstr>
      <vt:lpstr>الشريحة 6</vt:lpstr>
      <vt:lpstr>التوجيه الفقهي لخلق الطهارة المهنية:</vt:lpstr>
      <vt:lpstr>الشريحة 8</vt:lpstr>
      <vt:lpstr>أدلة الطهارة المهنية:</vt:lpstr>
      <vt:lpstr>الشريحة 10</vt:lpstr>
      <vt:lpstr>مظاهر الطهارة المهنية عند الفقهاء:</vt:lpstr>
      <vt:lpstr>الشريحة 12</vt:lpstr>
      <vt:lpstr>الشريحة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124</cp:revision>
  <dcterms:created xsi:type="dcterms:W3CDTF">2009-10-14T19:14:34Z</dcterms:created>
  <dcterms:modified xsi:type="dcterms:W3CDTF">2013-09-26T21:42:43Z</dcterms:modified>
</cp:coreProperties>
</file>