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96"/>
  </p:notesMasterIdLst>
  <p:sldIdLst>
    <p:sldId id="264" r:id="rId2"/>
    <p:sldId id="257" r:id="rId3"/>
    <p:sldId id="258" r:id="rId4"/>
    <p:sldId id="259" r:id="rId5"/>
    <p:sldId id="260" r:id="rId6"/>
    <p:sldId id="261" r:id="rId7"/>
    <p:sldId id="262" r:id="rId8"/>
    <p:sldId id="371" r:id="rId9"/>
    <p:sldId id="269" r:id="rId10"/>
    <p:sldId id="270" r:id="rId11"/>
    <p:sldId id="271" r:id="rId12"/>
    <p:sldId id="272" r:id="rId13"/>
    <p:sldId id="273" r:id="rId14"/>
    <p:sldId id="274" r:id="rId15"/>
    <p:sldId id="275" r:id="rId16"/>
    <p:sldId id="277" r:id="rId17"/>
    <p:sldId id="278" r:id="rId18"/>
    <p:sldId id="279" r:id="rId19"/>
    <p:sldId id="280" r:id="rId20"/>
    <p:sldId id="281" r:id="rId21"/>
    <p:sldId id="372" r:id="rId22"/>
    <p:sldId id="284" r:id="rId23"/>
    <p:sldId id="285" r:id="rId24"/>
    <p:sldId id="286" r:id="rId25"/>
    <p:sldId id="287" r:id="rId26"/>
    <p:sldId id="373" r:id="rId27"/>
    <p:sldId id="290" r:id="rId28"/>
    <p:sldId id="291" r:id="rId29"/>
    <p:sldId id="292" r:id="rId30"/>
    <p:sldId id="293" r:id="rId31"/>
    <p:sldId id="294" r:id="rId32"/>
    <p:sldId id="295" r:id="rId33"/>
    <p:sldId id="296" r:id="rId34"/>
    <p:sldId id="299" r:id="rId35"/>
    <p:sldId id="297" r:id="rId36"/>
    <p:sldId id="298" r:id="rId37"/>
    <p:sldId id="301" r:id="rId38"/>
    <p:sldId id="302" r:id="rId39"/>
    <p:sldId id="305" r:id="rId40"/>
    <p:sldId id="306" r:id="rId41"/>
    <p:sldId id="308" r:id="rId42"/>
    <p:sldId id="303" r:id="rId43"/>
    <p:sldId id="304" r:id="rId44"/>
    <p:sldId id="312" r:id="rId45"/>
    <p:sldId id="313" r:id="rId46"/>
    <p:sldId id="314" r:id="rId47"/>
    <p:sldId id="315" r:id="rId48"/>
    <p:sldId id="316" r:id="rId49"/>
    <p:sldId id="318" r:id="rId50"/>
    <p:sldId id="319" r:id="rId51"/>
    <p:sldId id="320" r:id="rId52"/>
    <p:sldId id="321" r:id="rId53"/>
    <p:sldId id="322" r:id="rId54"/>
    <p:sldId id="324" r:id="rId55"/>
    <p:sldId id="325" r:id="rId56"/>
    <p:sldId id="326" r:id="rId57"/>
    <p:sldId id="327" r:id="rId58"/>
    <p:sldId id="328" r:id="rId59"/>
    <p:sldId id="329" r:id="rId60"/>
    <p:sldId id="330" r:id="rId61"/>
    <p:sldId id="331" r:id="rId62"/>
    <p:sldId id="332" r:id="rId63"/>
    <p:sldId id="333" r:id="rId64"/>
    <p:sldId id="334" r:id="rId65"/>
    <p:sldId id="339" r:id="rId66"/>
    <p:sldId id="335" r:id="rId67"/>
    <p:sldId id="336" r:id="rId68"/>
    <p:sldId id="337" r:id="rId69"/>
    <p:sldId id="340" r:id="rId70"/>
    <p:sldId id="341" r:id="rId71"/>
    <p:sldId id="342" r:id="rId72"/>
    <p:sldId id="345" r:id="rId73"/>
    <p:sldId id="346" r:id="rId74"/>
    <p:sldId id="343" r:id="rId75"/>
    <p:sldId id="347" r:id="rId76"/>
    <p:sldId id="344" r:id="rId77"/>
    <p:sldId id="348" r:id="rId78"/>
    <p:sldId id="354" r:id="rId79"/>
    <p:sldId id="351" r:id="rId80"/>
    <p:sldId id="352" r:id="rId81"/>
    <p:sldId id="355" r:id="rId82"/>
    <p:sldId id="356" r:id="rId83"/>
    <p:sldId id="357" r:id="rId84"/>
    <p:sldId id="358" r:id="rId85"/>
    <p:sldId id="359" r:id="rId86"/>
    <p:sldId id="360" r:id="rId87"/>
    <p:sldId id="363" r:id="rId88"/>
    <p:sldId id="364" r:id="rId89"/>
    <p:sldId id="365" r:id="rId90"/>
    <p:sldId id="366" r:id="rId91"/>
    <p:sldId id="367" r:id="rId92"/>
    <p:sldId id="368" r:id="rId93"/>
    <p:sldId id="369" r:id="rId94"/>
    <p:sldId id="370" r:id="rId9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A9CE026-0534-4A7E-9353-D616C6AEE028}" type="datetimeFigureOut">
              <a:rPr lang="ar-SA" smtClean="0"/>
              <a:pPr/>
              <a:t>22/02/35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D7C8C16-C32F-4BA0-9808-A20A3F30C788}"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D7C8C16-C32F-4BA0-9808-A20A3F30C788}" type="slidenum">
              <a:rPr lang="ar-SA" smtClean="0"/>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D7C8C16-C32F-4BA0-9808-A20A3F30C788}" type="slidenum">
              <a:rPr lang="ar-SA" smtClean="0"/>
              <a:pPr/>
              <a:t>24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F09FD4BE-AA79-4ED1-B493-572AD9207D98}" type="datetimeFigureOut">
              <a:rPr lang="ar-SA" smtClean="0"/>
              <a:pPr/>
              <a:t>22/02/35</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FF4F46B6-DBB2-47F7-91E1-75148743174E}"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F09FD4BE-AA79-4ED1-B493-572AD9207D98}" type="datetimeFigureOut">
              <a:rPr lang="ar-SA" smtClean="0"/>
              <a:pPr/>
              <a:t>22/02/35</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FF4F46B6-DBB2-47F7-91E1-75148743174E}"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F09FD4BE-AA79-4ED1-B493-572AD9207D98}" type="datetimeFigureOut">
              <a:rPr lang="ar-SA" smtClean="0"/>
              <a:pPr/>
              <a:t>22/02/35</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FF4F46B6-DBB2-47F7-91E1-75148743174E}"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F09FD4BE-AA79-4ED1-B493-572AD9207D98}" type="datetimeFigureOut">
              <a:rPr lang="ar-SA" smtClean="0"/>
              <a:pPr/>
              <a:t>22/02/35</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F4F46B6-DBB2-47F7-91E1-75148743174E}"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F09FD4BE-AA79-4ED1-B493-572AD9207D98}" type="datetimeFigureOut">
              <a:rPr lang="ar-SA" smtClean="0"/>
              <a:pPr/>
              <a:t>22/02/35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FF4F46B6-DBB2-47F7-91E1-75148743174E}"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F09FD4BE-AA79-4ED1-B493-572AD9207D98}" type="datetimeFigureOut">
              <a:rPr lang="ar-SA" smtClean="0"/>
              <a:pPr/>
              <a:t>22/02/35</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F4F46B6-DBB2-47F7-91E1-75148743174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F09FD4BE-AA79-4ED1-B493-572AD9207D98}" type="datetimeFigureOut">
              <a:rPr lang="ar-SA" smtClean="0"/>
              <a:pPr/>
              <a:t>22/02/35</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F4F46B6-DBB2-47F7-91E1-75148743174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F09FD4BE-AA79-4ED1-B493-572AD9207D98}" type="datetimeFigureOut">
              <a:rPr lang="ar-SA" smtClean="0"/>
              <a:pPr/>
              <a:t>22/02/35</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F4F46B6-DBB2-47F7-91E1-75148743174E}"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F09FD4BE-AA79-4ED1-B493-572AD9207D98}" type="datetimeFigureOut">
              <a:rPr lang="ar-SA" smtClean="0"/>
              <a:pPr/>
              <a:t>22/02/35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FF4F46B6-DBB2-47F7-91E1-75148743174E}"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09FD4BE-AA79-4ED1-B493-572AD9207D98}" type="datetimeFigureOut">
              <a:rPr lang="ar-SA" smtClean="0"/>
              <a:pPr/>
              <a:t>22/02/35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F4F46B6-DBB2-47F7-91E1-75148743174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09FD4BE-AA79-4ED1-B493-572AD9207D98}" type="datetimeFigureOut">
              <a:rPr lang="ar-SA" smtClean="0"/>
              <a:pPr/>
              <a:t>22/02/35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F4F46B6-DBB2-47F7-91E1-75148743174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09FD4BE-AA79-4ED1-B493-572AD9207D98}" type="datetimeFigureOut">
              <a:rPr lang="ar-SA" smtClean="0"/>
              <a:pPr/>
              <a:t>22/02/35</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F4F46B6-DBB2-47F7-91E1-75148743174E}"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57158" y="2500306"/>
            <a:ext cx="7858180" cy="923330"/>
          </a:xfrm>
          <a:prstGeom prst="rect">
            <a:avLst/>
          </a:prstGeom>
          <a:noFill/>
        </p:spPr>
        <p:txBody>
          <a:bodyPr wrap="square" lIns="91440" tIns="45720" rIns="91440" bIns="45720">
            <a:spAutoFit/>
          </a:bodyPr>
          <a:lstStyle/>
          <a:p>
            <a:pPr algn="ctr"/>
            <a:r>
              <a:rPr lang="ar-SA"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المحاضرة </a:t>
            </a:r>
            <a:r>
              <a:rPr lang="ar-SA" sz="5400" b="1" cap="none" spc="0"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الاولى</a:t>
            </a: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500042"/>
            <a:ext cx="8229600" cy="1143000"/>
          </a:xfrm>
        </p:spPr>
        <p:txBody>
          <a:bodyPr>
            <a:noAutofit/>
          </a:bodyPr>
          <a:lstStyle/>
          <a:p>
            <a:r>
              <a:rPr lang="ar-SA" sz="2000" dirty="0"/>
              <a:t/>
            </a:r>
            <a:br>
              <a:rPr lang="ar-SA" sz="2000" dirty="0"/>
            </a:br>
            <a:r>
              <a:rPr lang="en-US" sz="2000" dirty="0"/>
              <a:t>② </a:t>
            </a:r>
            <a:r>
              <a:rPr lang="en-US" sz="2000" b="1" dirty="0"/>
              <a:t>Previewing Vocabulary Listen to these words and phrases from the conversation. Then complete the sentences with the words and phrases </a:t>
            </a:r>
            <a:br>
              <a:rPr lang="en-US" sz="2000" b="1" dirty="0"/>
            </a:br>
            <a:endParaRPr lang="ar-SA" sz="2000" dirty="0"/>
          </a:p>
        </p:txBody>
      </p:sp>
      <p:sp>
        <p:nvSpPr>
          <p:cNvPr id="3" name="عنصر نائب للمحتوى 2"/>
          <p:cNvSpPr>
            <a:spLocks noGrp="1"/>
          </p:cNvSpPr>
          <p:nvPr>
            <p:ph idx="1"/>
          </p:nvPr>
        </p:nvSpPr>
        <p:spPr/>
        <p:txBody>
          <a:bodyPr>
            <a:normAutofit fontScale="62500" lnSpcReduction="20000"/>
          </a:bodyPr>
          <a:lstStyle/>
          <a:p>
            <a:pPr algn="l">
              <a:buNone/>
            </a:pPr>
            <a:r>
              <a:rPr lang="en-US" b="1" dirty="0" smtClean="0">
                <a:solidFill>
                  <a:srgbClr val="FF0000"/>
                </a:solidFill>
              </a:rPr>
              <a:t>Verbs:</a:t>
            </a:r>
            <a:r>
              <a:rPr lang="en-US" b="1" dirty="0" smtClean="0"/>
              <a:t> </a:t>
            </a:r>
            <a:r>
              <a:rPr lang="en-US" b="1" dirty="0"/>
              <a:t>came over (come over) </a:t>
            </a:r>
            <a:r>
              <a:rPr lang="en-US" b="1" dirty="0" smtClean="0"/>
              <a:t>-move into- sound</a:t>
            </a:r>
          </a:p>
          <a:p>
            <a:pPr algn="l">
              <a:buNone/>
            </a:pPr>
            <a:r>
              <a:rPr lang="en-US" b="1" dirty="0" smtClean="0"/>
              <a:t>- </a:t>
            </a:r>
            <a:r>
              <a:rPr lang="en-US" b="1" dirty="0"/>
              <a:t>stop by </a:t>
            </a:r>
            <a:r>
              <a:rPr lang="en-US" b="1" dirty="0" smtClean="0"/>
              <a:t>-take </a:t>
            </a:r>
            <a:r>
              <a:rPr lang="en-US" b="1" dirty="0"/>
              <a:t>	</a:t>
            </a:r>
          </a:p>
          <a:p>
            <a:pPr algn="l">
              <a:buNone/>
            </a:pPr>
            <a:r>
              <a:rPr lang="en-US" b="1" dirty="0" smtClean="0">
                <a:solidFill>
                  <a:srgbClr val="FF0000"/>
                </a:solidFill>
              </a:rPr>
              <a:t>Expressions:</a:t>
            </a:r>
            <a:r>
              <a:rPr lang="en-US" b="1" dirty="0" smtClean="0"/>
              <a:t> </a:t>
            </a:r>
            <a:r>
              <a:rPr lang="en-US" b="1" dirty="0"/>
              <a:t>call </a:t>
            </a:r>
            <a:r>
              <a:rPr lang="en-US" b="1" dirty="0" smtClean="0"/>
              <a:t>me- </a:t>
            </a:r>
            <a:r>
              <a:rPr lang="en-US" b="1" dirty="0"/>
              <a:t>No kidding! 	</a:t>
            </a:r>
          </a:p>
          <a:p>
            <a:pPr algn="l">
              <a:buNone/>
            </a:pPr>
            <a:endParaRPr lang="ar-SA" dirty="0"/>
          </a:p>
          <a:p>
            <a:pPr algn="l">
              <a:buNone/>
            </a:pPr>
            <a:r>
              <a:rPr lang="en-US" dirty="0"/>
              <a:t>1.His name is Kenji. I don't think that's an English name, It </a:t>
            </a:r>
            <a:r>
              <a:rPr lang="en-US" dirty="0" smtClean="0">
                <a:solidFill>
                  <a:srgbClr val="0070C0"/>
                </a:solidFill>
              </a:rPr>
              <a:t>---sounds------------</a:t>
            </a:r>
            <a:r>
              <a:rPr lang="en-US" dirty="0" smtClean="0"/>
              <a:t> </a:t>
            </a:r>
            <a:r>
              <a:rPr lang="en-US" dirty="0"/>
              <a:t>Japanese. </a:t>
            </a:r>
          </a:p>
          <a:p>
            <a:pPr algn="l">
              <a:buNone/>
            </a:pPr>
            <a:r>
              <a:rPr lang="en-US" dirty="0"/>
              <a:t>2.We have a new house, but we can't-</a:t>
            </a:r>
            <a:r>
              <a:rPr lang="en-US" dirty="0" smtClean="0"/>
              <a:t>-----</a:t>
            </a:r>
            <a:r>
              <a:rPr lang="en-US" dirty="0" smtClean="0">
                <a:solidFill>
                  <a:srgbClr val="0070C0"/>
                </a:solidFill>
              </a:rPr>
              <a:t>move</a:t>
            </a:r>
            <a:r>
              <a:rPr lang="en-US" dirty="0" smtClean="0"/>
              <a:t> </a:t>
            </a:r>
            <a:r>
              <a:rPr lang="en-US" dirty="0" smtClean="0">
                <a:solidFill>
                  <a:srgbClr val="0070C0"/>
                </a:solidFill>
              </a:rPr>
              <a:t>into-</a:t>
            </a:r>
            <a:r>
              <a:rPr lang="en-US" dirty="0" smtClean="0"/>
              <a:t>----------- </a:t>
            </a:r>
            <a:r>
              <a:rPr lang="en-US" dirty="0"/>
              <a:t>it until next month. </a:t>
            </a:r>
          </a:p>
          <a:p>
            <a:pPr algn="l">
              <a:buNone/>
            </a:pPr>
            <a:r>
              <a:rPr lang="en-US" dirty="0"/>
              <a:t>3.My friend is in the hospital. I will </a:t>
            </a:r>
            <a:r>
              <a:rPr lang="en-US" dirty="0" smtClean="0"/>
              <a:t>----</a:t>
            </a:r>
            <a:r>
              <a:rPr lang="en-US" dirty="0" smtClean="0">
                <a:solidFill>
                  <a:srgbClr val="0070C0"/>
                </a:solidFill>
              </a:rPr>
              <a:t>stop by-</a:t>
            </a:r>
            <a:r>
              <a:rPr lang="en-US" dirty="0" smtClean="0"/>
              <a:t>-------</a:t>
            </a:r>
            <a:r>
              <a:rPr lang="en-US" dirty="0"/>
              <a:t>tomorrow and bring her flowers. </a:t>
            </a:r>
          </a:p>
          <a:p>
            <a:pPr algn="l">
              <a:buNone/>
            </a:pPr>
            <a:r>
              <a:rPr lang="en-US" dirty="0"/>
              <a:t>4.You have seven brothers and one sister? </a:t>
            </a:r>
            <a:r>
              <a:rPr lang="en-US" dirty="0" smtClean="0"/>
              <a:t>--------</a:t>
            </a:r>
            <a:r>
              <a:rPr lang="en-US" dirty="0" smtClean="0">
                <a:solidFill>
                  <a:srgbClr val="0070C0"/>
                </a:solidFill>
              </a:rPr>
              <a:t>no kidding-</a:t>
            </a:r>
            <a:r>
              <a:rPr lang="en-US" dirty="0" smtClean="0"/>
              <a:t>-------- </a:t>
            </a:r>
            <a:endParaRPr lang="en-US" dirty="0"/>
          </a:p>
          <a:p>
            <a:pPr algn="l">
              <a:buNone/>
            </a:pPr>
            <a:r>
              <a:rPr lang="en-US" dirty="0"/>
              <a:t>5.My name is Robert Browning. But please</a:t>
            </a:r>
            <a:r>
              <a:rPr lang="en-US" dirty="0" smtClean="0"/>
              <a:t>,------</a:t>
            </a:r>
            <a:r>
              <a:rPr lang="en-US" dirty="0" smtClean="0">
                <a:solidFill>
                  <a:srgbClr val="0070C0"/>
                </a:solidFill>
              </a:rPr>
              <a:t>call me-</a:t>
            </a:r>
            <a:r>
              <a:rPr lang="en-US" dirty="0" smtClean="0"/>
              <a:t>---------------- </a:t>
            </a:r>
            <a:r>
              <a:rPr lang="en-US" dirty="0"/>
              <a:t>Bob. </a:t>
            </a:r>
          </a:p>
          <a:p>
            <a:pPr algn="l">
              <a:buNone/>
            </a:pPr>
            <a:r>
              <a:rPr lang="en-US" dirty="0"/>
              <a:t>6.I was born in the United States, but my parents </a:t>
            </a:r>
            <a:r>
              <a:rPr lang="en-US" dirty="0" smtClean="0"/>
              <a:t>-------</a:t>
            </a:r>
            <a:r>
              <a:rPr lang="en-US" dirty="0" smtClean="0">
                <a:solidFill>
                  <a:srgbClr val="0070C0"/>
                </a:solidFill>
              </a:rPr>
              <a:t>came over-</a:t>
            </a:r>
            <a:r>
              <a:rPr lang="en-US" dirty="0" smtClean="0"/>
              <a:t>--------- </a:t>
            </a:r>
            <a:r>
              <a:rPr lang="en-US" dirty="0"/>
              <a:t>from Korea 35 years ago. </a:t>
            </a:r>
          </a:p>
          <a:p>
            <a:pPr algn="l">
              <a:buNone/>
            </a:pPr>
            <a:r>
              <a:rPr lang="en-US" dirty="0"/>
              <a:t>7.If your major is Asian Studies, I'm sure you have to </a:t>
            </a:r>
            <a:r>
              <a:rPr lang="en-US" dirty="0" smtClean="0"/>
              <a:t>---------</a:t>
            </a:r>
            <a:r>
              <a:rPr lang="en-US" dirty="0" smtClean="0">
                <a:solidFill>
                  <a:srgbClr val="0070C0"/>
                </a:solidFill>
              </a:rPr>
              <a:t>take</a:t>
            </a:r>
            <a:r>
              <a:rPr lang="en-US" dirty="0" smtClean="0"/>
              <a:t>-</a:t>
            </a:r>
            <a:r>
              <a:rPr lang="en-US" dirty="0"/>
              <a:t>---------- Chinese and probably some other Asian languages, too. </a:t>
            </a:r>
          </a:p>
          <a:p>
            <a:pPr algn="l">
              <a:buNone/>
            </a:pPr>
            <a:endParaRPr lang="en-US" b="1" dirty="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0"/>
            <a:ext cx="8229600" cy="4525963"/>
          </a:xfrm>
        </p:spPr>
        <p:txBody>
          <a:bodyPr/>
          <a:lstStyle/>
          <a:p>
            <a:pPr algn="l">
              <a:buNone/>
            </a:pPr>
            <a:endParaRPr lang="ar-SA" dirty="0"/>
          </a:p>
          <a:p>
            <a:pPr algn="l">
              <a:buNone/>
            </a:pPr>
            <a:r>
              <a:rPr lang="en-US" dirty="0"/>
              <a:t>④ </a:t>
            </a:r>
            <a:r>
              <a:rPr lang="en-US" b="1" dirty="0"/>
              <a:t>Listening for Details Listen again if necessary. Write T if a statement is true and F if it is false. </a:t>
            </a:r>
          </a:p>
          <a:p>
            <a:pPr algn="l">
              <a:buNone/>
            </a:pPr>
            <a:r>
              <a:rPr lang="en-US" dirty="0" smtClean="0"/>
              <a:t>_f_ </a:t>
            </a:r>
            <a:r>
              <a:rPr lang="en-US" dirty="0"/>
              <a:t>1. Bruce was born in Hong Kong</a:t>
            </a:r>
            <a:r>
              <a:rPr lang="en-US" dirty="0" smtClean="0"/>
              <a:t>.</a:t>
            </a:r>
          </a:p>
          <a:p>
            <a:pPr algn="l">
              <a:buNone/>
            </a:pPr>
            <a:r>
              <a:rPr lang="en-US" dirty="0" smtClean="0"/>
              <a:t>_t_ </a:t>
            </a:r>
            <a:r>
              <a:rPr lang="en-US" dirty="0"/>
              <a:t>2. Peter plans to take a Chinese </a:t>
            </a:r>
            <a:r>
              <a:rPr lang="en-US" dirty="0" smtClean="0"/>
              <a:t>class</a:t>
            </a:r>
          </a:p>
          <a:p>
            <a:pPr algn="l">
              <a:buNone/>
            </a:pPr>
            <a:r>
              <a:rPr lang="en-US" dirty="0" smtClean="0"/>
              <a:t> _f_ 3. Jack and Peter are roommates </a:t>
            </a:r>
            <a:endParaRPr lang="ar-SA" dirty="0"/>
          </a:p>
        </p:txBody>
      </p:sp>
      <p:sp>
        <p:nvSpPr>
          <p:cNvPr id="4" name="مستطيل 3"/>
          <p:cNvSpPr/>
          <p:nvPr/>
        </p:nvSpPr>
        <p:spPr>
          <a:xfrm>
            <a:off x="6786546" y="1857364"/>
            <a:ext cx="2357454" cy="1000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طبعا عشان نجاوب على </a:t>
            </a:r>
            <a:r>
              <a:rPr lang="ar-SA" dirty="0" err="1" smtClean="0"/>
              <a:t>ده</a:t>
            </a:r>
            <a:r>
              <a:rPr lang="ar-SA" dirty="0" smtClean="0"/>
              <a:t> السؤال لازم نسمع المحاضرة</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0"/>
            <a:ext cx="8229600" cy="6126163"/>
          </a:xfrm>
        </p:spPr>
        <p:txBody>
          <a:bodyPr>
            <a:normAutofit fontScale="55000" lnSpcReduction="20000"/>
          </a:bodyPr>
          <a:lstStyle/>
          <a:p>
            <a:pPr algn="l">
              <a:buNone/>
            </a:pPr>
            <a:endParaRPr lang="ar-SA" dirty="0"/>
          </a:p>
          <a:p>
            <a:pPr algn="l">
              <a:buNone/>
            </a:pPr>
            <a:r>
              <a:rPr lang="en-US" dirty="0"/>
              <a:t>⑤ </a:t>
            </a:r>
            <a:r>
              <a:rPr lang="en-US" b="1" dirty="0"/>
              <a:t>Listening for Stressed Words Listen to the conversation again. Some of the stressed words are missing. During each pause, repeat the phrase or sentence. Then fill in the blanks with the words you hear. </a:t>
            </a:r>
          </a:p>
          <a:p>
            <a:pPr algn="l">
              <a:buNone/>
            </a:pPr>
            <a:r>
              <a:rPr lang="en-US" b="1" dirty="0"/>
              <a:t>Jack: ------------------------- ! How are you -------------------------- ? Peter: Hi. You're ---------------------------------- -, right? Jack: Yeah. And,--------------------------------------- , you're ... ? Peter: Peter. Peter Riley. Jack: Oh, yeah, we------------------------------- on------------------------------- last week. Peter, this is my-------------------------------, Bruce Lee. He's just ------------------------------- into the ------------------------------- Peter: Hi, Bruce Lee. Bruce: ------------------------------- to------------------------------- you. You can just --------------------------------- me Bruce. Lee's my ------------------------------- Peter: Oh. Lee. That ------------------------------- Bruce: Chinese. Peter: Oh. So, you're from ... Bruce: ... from San Francisco. My parents -------------------------------------------------------------- from Hong Kong before I was -------------------------------------------------------------- Peter: Oh, that's cool. Actually, uh, I was ------------------------------- of taking ---------------------- this ------------------------------- . Maybe you could ------------------------------- me. </a:t>
            </a:r>
            <a:r>
              <a:rPr lang="en-US" b="1" i="1" dirty="0"/>
              <a:t>3 </a:t>
            </a:r>
          </a:p>
          <a:p>
            <a:pPr algn="l">
              <a:buNone/>
            </a:pPr>
            <a:r>
              <a:rPr lang="en-US" b="1" dirty="0"/>
              <a:t>Bruce: Well, my Chinese really isn't very -------------------------------------------------------------- Jack: Uh, listen, Peter. We’re ------------------------------- . Do you want to get ---------------------- to ------------------------------- with us? Peter: Sorry, I ------------------------ . I have to go ------------------------- my new ------------------------. Jack: Oh, OK. Well, ------------------------------- by sometime. I’m up in -------------------------------. Peter: Hey, Fm on the same ------------------------------- I’m in-------------------------------. Jack: No kidding.. Peter: Will, ---------------------------------- you Bruce. I’m sure I’ll ---------------------------------- you. Bruce and Jack: See you later. Now read the conversation with two other classmates. Practice stressing words correctly.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85728"/>
            <a:ext cx="8229600" cy="5840435"/>
          </a:xfrm>
        </p:spPr>
        <p:txBody>
          <a:bodyPr>
            <a:normAutofit fontScale="85000" lnSpcReduction="20000"/>
          </a:bodyPr>
          <a:lstStyle/>
          <a:p>
            <a:pPr algn="l">
              <a:buNone/>
            </a:pPr>
            <a:endParaRPr lang="ar-SA" dirty="0"/>
          </a:p>
          <a:p>
            <a:pPr algn="l">
              <a:buNone/>
            </a:pPr>
            <a:r>
              <a:rPr lang="en-US" dirty="0"/>
              <a:t>⑦ </a:t>
            </a:r>
            <a:r>
              <a:rPr lang="en-US" b="1" dirty="0"/>
              <a:t>Listening for Reductions Listen to the following sentences, You'll hear the reduced pronunciations of some words. Repeat each sentence during the pause. Then write the unreduced forms of the missing words in the blanks. </a:t>
            </a:r>
          </a:p>
          <a:p>
            <a:pPr algn="l">
              <a:buNone/>
            </a:pPr>
            <a:r>
              <a:rPr lang="en-US" b="1" i="1" dirty="0"/>
              <a:t>4 1. ---------------------------- ----------------------------- ---------------------------- feeling</a:t>
            </a:r>
            <a:r>
              <a:rPr lang="en-US" b="1" i="1" dirty="0" smtClean="0"/>
              <a:t>?</a:t>
            </a:r>
          </a:p>
          <a:p>
            <a:pPr algn="l">
              <a:buNone/>
            </a:pPr>
            <a:r>
              <a:rPr lang="en-US" b="1" i="1" dirty="0" smtClean="0"/>
              <a:t> </a:t>
            </a:r>
            <a:r>
              <a:rPr lang="en-US" b="1" i="1" dirty="0"/>
              <a:t>2. ----------------------------------------- ---------------------------------------- in an hour</a:t>
            </a:r>
            <a:r>
              <a:rPr lang="en-US" b="1" i="1" dirty="0" smtClean="0"/>
              <a:t>.</a:t>
            </a:r>
          </a:p>
          <a:p>
            <a:pPr algn="l">
              <a:buNone/>
            </a:pPr>
            <a:r>
              <a:rPr lang="en-US" b="1" i="1" dirty="0" smtClean="0"/>
              <a:t> </a:t>
            </a:r>
            <a:r>
              <a:rPr lang="en-US" b="1" i="1" dirty="0"/>
              <a:t>3. Jack, ----------------------- ------------------------ ----------------------- ---------------------- eat at the cafeteria</a:t>
            </a:r>
            <a:r>
              <a:rPr lang="en-US" b="1" i="1" dirty="0" smtClean="0"/>
              <a:t>?</a:t>
            </a:r>
          </a:p>
          <a:p>
            <a:pPr algn="l">
              <a:buNone/>
            </a:pPr>
            <a:r>
              <a:rPr lang="en-US" b="1" i="1" dirty="0" smtClean="0"/>
              <a:t> </a:t>
            </a:r>
            <a:r>
              <a:rPr lang="en-US" b="1" i="1" dirty="0"/>
              <a:t>4. When ------------------- ----------------------- ------------------------- ------------------------ meet? With a partner, read the sentences. Practice reduced pronunciation.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14356"/>
            <a:ext cx="8229600" cy="5411807"/>
          </a:xfrm>
        </p:spPr>
        <p:txBody>
          <a:bodyPr>
            <a:normAutofit fontScale="62500" lnSpcReduction="20000"/>
          </a:bodyPr>
          <a:lstStyle/>
          <a:p>
            <a:pPr algn="l">
              <a:buNone/>
            </a:pPr>
            <a:endParaRPr lang="ar-SA" dirty="0"/>
          </a:p>
          <a:p>
            <a:pPr algn="l">
              <a:buNone/>
            </a:pPr>
            <a:r>
              <a:rPr lang="en-US" dirty="0"/>
              <a:t>⑨ </a:t>
            </a:r>
            <a:r>
              <a:rPr lang="en-US" b="1" dirty="0"/>
              <a:t>Distinguishing Among –s Endings Listen and write the words, Then check the sound you hear1 The first one is done as an example. </a:t>
            </a:r>
          </a:p>
          <a:p>
            <a:pPr algn="l">
              <a:buNone/>
            </a:pPr>
            <a:r>
              <a:rPr lang="en-US" b="1" dirty="0"/>
              <a:t>/</a:t>
            </a:r>
            <a:r>
              <a:rPr lang="en-US" b="1" dirty="0" err="1"/>
              <a:t>iz</a:t>
            </a:r>
            <a:r>
              <a:rPr lang="en-US" b="1" dirty="0"/>
              <a:t>/ 	/s/ 	/z/ 	</a:t>
            </a:r>
          </a:p>
          <a:p>
            <a:pPr algn="l">
              <a:buNone/>
            </a:pPr>
            <a:endParaRPr lang="ar-SA" dirty="0"/>
          </a:p>
          <a:p>
            <a:pPr algn="l">
              <a:buNone/>
            </a:pPr>
            <a:r>
              <a:rPr lang="en-US" dirty="0"/>
              <a:t>1. Plays </a:t>
            </a:r>
          </a:p>
          <a:p>
            <a:pPr algn="l">
              <a:buNone/>
            </a:pPr>
            <a:r>
              <a:rPr lang="ar-SA" dirty="0"/>
              <a:t>2. _____________ </a:t>
            </a:r>
          </a:p>
          <a:p>
            <a:pPr algn="l">
              <a:buNone/>
            </a:pPr>
            <a:r>
              <a:rPr lang="ar-SA" dirty="0"/>
              <a:t>3. _____________ </a:t>
            </a:r>
          </a:p>
          <a:p>
            <a:pPr algn="l">
              <a:buNone/>
            </a:pPr>
            <a:r>
              <a:rPr lang="ar-SA" dirty="0"/>
              <a:t>4. _____________ </a:t>
            </a:r>
          </a:p>
          <a:p>
            <a:pPr algn="l">
              <a:buNone/>
            </a:pPr>
            <a:r>
              <a:rPr lang="ar-SA" dirty="0" smtClean="0"/>
              <a:t>5</a:t>
            </a:r>
            <a:r>
              <a:rPr lang="ar-SA" dirty="0"/>
              <a:t>. _____________ </a:t>
            </a:r>
          </a:p>
          <a:p>
            <a:pPr algn="l">
              <a:buNone/>
            </a:pPr>
            <a:r>
              <a:rPr lang="ar-SA" dirty="0"/>
              <a:t>6. _____________ </a:t>
            </a:r>
          </a:p>
          <a:p>
            <a:pPr algn="l">
              <a:buNone/>
            </a:pPr>
            <a:r>
              <a:rPr lang="ar-SA" dirty="0"/>
              <a:t>7. _____________ </a:t>
            </a:r>
          </a:p>
          <a:p>
            <a:pPr algn="l">
              <a:buNone/>
            </a:pPr>
            <a:r>
              <a:rPr lang="ar-SA" dirty="0"/>
              <a:t>8. _____________ </a:t>
            </a:r>
          </a:p>
          <a:p>
            <a:pPr algn="l">
              <a:buNone/>
            </a:pPr>
            <a:r>
              <a:rPr lang="ar-SA" dirty="0"/>
              <a:t>9. _____________ </a:t>
            </a:r>
          </a:p>
          <a:p>
            <a:pPr algn="l">
              <a:buNone/>
            </a:pPr>
            <a:r>
              <a:rPr lang="ar-SA" dirty="0"/>
              <a:t>10. _____________ </a:t>
            </a:r>
          </a:p>
          <a:p>
            <a:pPr algn="l">
              <a:buNone/>
            </a:pPr>
            <a:r>
              <a:rPr lang="ja-JP" altLang="en-US" dirty="0"/>
              <a:t>	回 回 回 回 回 回 回 回 回 回 	回 回 回 回 回 回 回 回 回 回 	回✓ 回 回 回 回 回 回 回 回 回 	</a:t>
            </a:r>
          </a:p>
        </p:txBody>
      </p:sp>
      <p:sp>
        <p:nvSpPr>
          <p:cNvPr id="4" name="مستطيل 3"/>
          <p:cNvSpPr/>
          <p:nvPr/>
        </p:nvSpPr>
        <p:spPr>
          <a:xfrm>
            <a:off x="7429520" y="2500306"/>
            <a:ext cx="1071570"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 جدا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sp>
        <p:nvSpPr>
          <p:cNvPr id="4" name="مستطيل 3"/>
          <p:cNvSpPr/>
          <p:nvPr/>
        </p:nvSpPr>
        <p:spPr>
          <a:xfrm>
            <a:off x="2714612" y="2857496"/>
            <a:ext cx="3895618" cy="923330"/>
          </a:xfrm>
          <a:prstGeom prst="rect">
            <a:avLst/>
          </a:prstGeom>
          <a:noFill/>
        </p:spPr>
        <p:txBody>
          <a:bodyPr wrap="none" lIns="91440" tIns="45720" rIns="91440" bIns="45720">
            <a:spAutoFit/>
          </a:bodyPr>
          <a:lstStyle/>
          <a:p>
            <a:pPr algn="ctr"/>
            <a:r>
              <a:rPr lang="ar-SA"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المحاضرة الثانية</a:t>
            </a: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1800" b="1" dirty="0" smtClean="0"/>
              <a:t>② Previewing Vocabulary Listen to the underlined words and phrases. You will hear the underlined words and phrases In the presentation. Write the letter of the correct definition beside each sentence</a:t>
            </a:r>
            <a:endParaRPr lang="ar-SA" sz="1800" b="1" dirty="0"/>
          </a:p>
        </p:txBody>
      </p:sp>
      <p:graphicFrame>
        <p:nvGraphicFramePr>
          <p:cNvPr id="4" name="عنصر نائب للمحتوى 3"/>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rtl="1"/>
                      <a:r>
                        <a:rPr lang="en-US" dirty="0" smtClean="0"/>
                        <a:t>definitions</a:t>
                      </a:r>
                      <a:endParaRPr lang="ar-SA" dirty="0"/>
                    </a:p>
                  </a:txBody>
                  <a:tcPr marL="96520" marR="96520"/>
                </a:tc>
                <a:tc>
                  <a:txBody>
                    <a:bodyPr/>
                    <a:lstStyle/>
                    <a:p>
                      <a:pPr rtl="1"/>
                      <a:r>
                        <a:rPr lang="en-US" dirty="0" smtClean="0"/>
                        <a:t>sentences</a:t>
                      </a:r>
                      <a:endParaRPr lang="ar-SA" dirty="0"/>
                    </a:p>
                  </a:txBody>
                  <a:tcPr marL="96520" marR="96520"/>
                </a:tc>
              </a:tr>
              <a:tr h="370840">
                <a:tc>
                  <a:txBody>
                    <a:bodyPr/>
                    <a:lstStyle/>
                    <a:p>
                      <a:pPr algn="l">
                        <a:buNone/>
                      </a:pPr>
                      <a:r>
                        <a:rPr lang="en-US" b="1" dirty="0" smtClean="0"/>
                        <a:t>A. A list of activities and their times </a:t>
                      </a:r>
                    </a:p>
                    <a:p>
                      <a:pPr algn="l">
                        <a:buNone/>
                      </a:pPr>
                      <a:r>
                        <a:rPr lang="en-US" b="1" dirty="0" smtClean="0"/>
                        <a:t>B. Places or areas for special activities </a:t>
                      </a:r>
                    </a:p>
                    <a:p>
                      <a:pPr algn="l">
                        <a:buNone/>
                      </a:pPr>
                      <a:r>
                        <a:rPr lang="en-US" b="1" dirty="0" smtClean="0"/>
                        <a:t>C. An exam to find a student's correct place or level </a:t>
                      </a:r>
                    </a:p>
                    <a:p>
                      <a:pPr algn="l">
                        <a:buNone/>
                      </a:pPr>
                      <a:r>
                        <a:rPr lang="en-US" b="1" dirty="0" smtClean="0"/>
                        <a:t>D. A person who helps you plan your courses </a:t>
                      </a:r>
                    </a:p>
                    <a:p>
                      <a:pPr algn="l">
                        <a:buNone/>
                      </a:pPr>
                      <a:r>
                        <a:rPr lang="en-US" b="1" dirty="0" smtClean="0"/>
                        <a:t>E. An informational </a:t>
                      </a:r>
                      <a:r>
                        <a:rPr lang="en-US" b="1" dirty="0" err="1" smtClean="0"/>
                        <a:t>meetir</a:t>
                      </a:r>
                      <a:r>
                        <a:rPr lang="en-US" b="1" dirty="0" smtClean="0"/>
                        <a:t> </a:t>
                      </a:r>
                    </a:p>
                    <a:p>
                      <a:pPr rtl="1"/>
                      <a:endParaRPr lang="ar-SA" dirty="0"/>
                    </a:p>
                  </a:txBody>
                  <a:tcPr marL="96520" marR="96520"/>
                </a:tc>
                <a:tc>
                  <a:txBody>
                    <a:bodyPr/>
                    <a:lstStyle/>
                    <a:p>
                      <a:pPr algn="l">
                        <a:buNone/>
                      </a:pPr>
                      <a:r>
                        <a:rPr lang="en-US" b="1" dirty="0" smtClean="0"/>
                        <a:t>1</a:t>
                      </a:r>
                      <a:r>
                        <a:rPr lang="en-US" b="1" dirty="0" smtClean="0">
                          <a:solidFill>
                            <a:srgbClr val="0070C0"/>
                          </a:solidFill>
                        </a:rPr>
                        <a:t>.___d__</a:t>
                      </a:r>
                      <a:r>
                        <a:rPr lang="en-US" b="1" dirty="0" smtClean="0"/>
                        <a:t> My advisor always gives me good advice about what classes to take.</a:t>
                      </a:r>
                    </a:p>
                    <a:p>
                      <a:pPr algn="l">
                        <a:buNone/>
                      </a:pPr>
                      <a:r>
                        <a:rPr lang="en-US" b="1" dirty="0" smtClean="0"/>
                        <a:t> 2. __</a:t>
                      </a:r>
                      <a:r>
                        <a:rPr lang="en-US" b="1" dirty="0" smtClean="0">
                          <a:solidFill>
                            <a:srgbClr val="0070C0"/>
                          </a:solidFill>
                        </a:rPr>
                        <a:t>a___ </a:t>
                      </a:r>
                      <a:r>
                        <a:rPr lang="en-US" b="1" dirty="0" smtClean="0"/>
                        <a:t>David has a busy schedule. He has two classes in the morning and three classes in the afternoon.</a:t>
                      </a:r>
                    </a:p>
                    <a:p>
                      <a:pPr algn="l">
                        <a:buNone/>
                      </a:pPr>
                      <a:r>
                        <a:rPr lang="en-US" b="1" dirty="0" smtClean="0"/>
                        <a:t> 3. __</a:t>
                      </a:r>
                      <a:r>
                        <a:rPr lang="en-US" b="1" dirty="0" smtClean="0">
                          <a:solidFill>
                            <a:srgbClr val="0070C0"/>
                          </a:solidFill>
                        </a:rPr>
                        <a:t>b</a:t>
                      </a:r>
                      <a:r>
                        <a:rPr lang="en-US" b="1" dirty="0" smtClean="0"/>
                        <a:t>___ Many large universities in North America have swimming pools, tennis courts, and other sports facilities. 4. __</a:t>
                      </a:r>
                      <a:r>
                        <a:rPr lang="en-US" b="1" dirty="0" smtClean="0">
                          <a:solidFill>
                            <a:srgbClr val="0070C0"/>
                          </a:solidFill>
                        </a:rPr>
                        <a:t>e</a:t>
                      </a:r>
                      <a:r>
                        <a:rPr lang="en-US" b="1" dirty="0" smtClean="0"/>
                        <a:t>___ New workers in my company go to an orientation on their first day of work to learn all the necessary information about the company rules. </a:t>
                      </a:r>
                    </a:p>
                    <a:p>
                      <a:pPr algn="l">
                        <a:buNone/>
                      </a:pPr>
                      <a:r>
                        <a:rPr lang="en-US" b="1" dirty="0" smtClean="0"/>
                        <a:t>5. __</a:t>
                      </a:r>
                      <a:r>
                        <a:rPr lang="en-US" b="1" dirty="0" smtClean="0">
                          <a:solidFill>
                            <a:srgbClr val="0070C0"/>
                          </a:solidFill>
                        </a:rPr>
                        <a:t>c</a:t>
                      </a:r>
                      <a:r>
                        <a:rPr lang="en-US" b="1" dirty="0" smtClean="0"/>
                        <a:t>___ I'm not sure if my English is intermediate or advanced, so I have to take a placement test. 	</a:t>
                      </a:r>
                    </a:p>
                    <a:p>
                      <a:pPr algn="l">
                        <a:buNone/>
                      </a:pPr>
                      <a:r>
                        <a:rPr lang="en-US" b="1" dirty="0" smtClean="0"/>
                        <a:t>Sentences</a:t>
                      </a:r>
                      <a:endParaRPr lang="ar-SA" dirty="0"/>
                    </a:p>
                  </a:txBody>
                  <a:tcPr marL="96520" marR="9652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62500" lnSpcReduction="20000"/>
          </a:bodyPr>
          <a:lstStyle/>
          <a:p>
            <a:pPr algn="l">
              <a:buNone/>
            </a:pPr>
            <a:endParaRPr lang="ar-SA" dirty="0" smtClean="0"/>
          </a:p>
          <a:p>
            <a:pPr algn="l">
              <a:buNone/>
            </a:pPr>
            <a:r>
              <a:rPr lang="en-US" dirty="0" smtClean="0"/>
              <a:t>④ </a:t>
            </a:r>
            <a:r>
              <a:rPr lang="en-US" b="1" dirty="0" smtClean="0"/>
              <a:t>Listening for Specific Information listen again. This time, add details to the main Ideas. </a:t>
            </a:r>
          </a:p>
          <a:p>
            <a:pPr algn="l">
              <a:buNone/>
            </a:pPr>
            <a:r>
              <a:rPr lang="en-US" i="1" dirty="0" smtClean="0"/>
              <a:t>Maim Ideas and Details Speaker: Gina Richards Schedule Today. </a:t>
            </a:r>
          </a:p>
          <a:p>
            <a:pPr algn="l">
              <a:buNone/>
            </a:pPr>
            <a:r>
              <a:rPr lang="en-US" dirty="0" smtClean="0"/>
              <a:t> </a:t>
            </a:r>
            <a:r>
              <a:rPr lang="en-US" i="1" dirty="0" smtClean="0"/>
              <a:t>Placement Test </a:t>
            </a:r>
          </a:p>
          <a:p>
            <a:pPr algn="l">
              <a:buNone/>
            </a:pPr>
            <a:endParaRPr lang="ar-SA" dirty="0" smtClean="0"/>
          </a:p>
          <a:p>
            <a:pPr algn="l">
              <a:buNone/>
            </a:pPr>
            <a:r>
              <a:rPr lang="ar-SA" i="1" dirty="0" smtClean="0"/>
              <a:t>________________________________________________________ </a:t>
            </a:r>
          </a:p>
          <a:p>
            <a:pPr algn="l">
              <a:buNone/>
            </a:pPr>
            <a:r>
              <a:rPr lang="en-US" dirty="0" smtClean="0"/>
              <a:t> </a:t>
            </a:r>
            <a:r>
              <a:rPr lang="en-US" i="1" dirty="0" smtClean="0"/>
              <a:t>Orientation </a:t>
            </a:r>
          </a:p>
          <a:p>
            <a:pPr algn="l">
              <a:buNone/>
            </a:pPr>
            <a:endParaRPr lang="ar-SA" dirty="0" smtClean="0"/>
          </a:p>
          <a:p>
            <a:pPr algn="l">
              <a:buNone/>
            </a:pPr>
            <a:r>
              <a:rPr lang="ar-SA" i="1" dirty="0" smtClean="0"/>
              <a:t>________________________________________________________ </a:t>
            </a:r>
          </a:p>
          <a:p>
            <a:pPr algn="l">
              <a:buNone/>
            </a:pPr>
            <a:r>
              <a:rPr lang="en-US" dirty="0" smtClean="0"/>
              <a:t> </a:t>
            </a:r>
            <a:r>
              <a:rPr lang="en-US" i="1" dirty="0" smtClean="0"/>
              <a:t>Campus Tour </a:t>
            </a:r>
          </a:p>
          <a:p>
            <a:pPr algn="l">
              <a:buNone/>
            </a:pPr>
            <a:endParaRPr lang="ar-SA" dirty="0" smtClean="0"/>
          </a:p>
          <a:p>
            <a:pPr algn="l">
              <a:buNone/>
            </a:pPr>
            <a:r>
              <a:rPr lang="ar-SA" i="1" dirty="0" smtClean="0"/>
              <a:t>____________________________________________________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62500" lnSpcReduction="20000"/>
          </a:bodyPr>
          <a:lstStyle/>
          <a:p>
            <a:pPr algn="l">
              <a:buNone/>
            </a:pPr>
            <a:r>
              <a:rPr lang="en-US" dirty="0" smtClean="0"/>
              <a:t>⑥ </a:t>
            </a:r>
            <a:r>
              <a:rPr lang="en-US" b="1" dirty="0" smtClean="0"/>
              <a:t>Reviewing Vocabulary Ask and answer the following questions with a partner Use the underlined vocabulary in your answers.</a:t>
            </a:r>
          </a:p>
          <a:p>
            <a:pPr algn="l">
              <a:buNone/>
            </a:pPr>
            <a:r>
              <a:rPr lang="en-US" b="1" dirty="0" smtClean="0"/>
              <a:t> 1. What is your daily schedule on Mondays? Tell the times and activities. </a:t>
            </a:r>
          </a:p>
          <a:p>
            <a:pPr algn="l">
              <a:buNone/>
            </a:pPr>
            <a:r>
              <a:rPr lang="en-US" b="1" dirty="0" smtClean="0"/>
              <a:t>2. Talk about the placement test you took in your language school. How long was it? How many parts did it have? Which part was the most difficult? If your school doesn’t have a placement test, who decided your English level?</a:t>
            </a:r>
          </a:p>
          <a:p>
            <a:pPr algn="l">
              <a:buNone/>
            </a:pPr>
            <a:r>
              <a:rPr lang="en-US" b="1" dirty="0" smtClean="0"/>
              <a:t> 3. Discuss what type of information you might hear: at an orientation for first-year students at a college or university. at an orientation for a group of tourists visiting your hometown or city. at an orientation for parents before the first day of kindergarten. </a:t>
            </a:r>
          </a:p>
          <a:p>
            <a:pPr algn="l">
              <a:buNone/>
            </a:pPr>
            <a:r>
              <a:rPr lang="en-US" b="1" dirty="0" smtClean="0"/>
              <a:t>4. What kinds of facilities does your school have? Are they free or do you have to pay to use them? What new facilities would you like your school to add? </a:t>
            </a:r>
          </a:p>
          <a:p>
            <a:pPr algn="l">
              <a:buNone/>
            </a:pPr>
            <a:r>
              <a:rPr lang="en-US" b="1" dirty="0" smtClean="0"/>
              <a:t>5. What is necessary to be a good advisor? At your school, who is a good advisor to you? How does she or he help you?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800" dirty="0" smtClean="0"/>
              <a:t>* TOEFL is a registered trademark of Education Testing Service (ETS). This publication is not endorsed or approved by ETS</a:t>
            </a:r>
            <a:endParaRPr lang="ar-SA" sz="2800" dirty="0"/>
          </a:p>
        </p:txBody>
      </p:sp>
      <p:graphicFrame>
        <p:nvGraphicFramePr>
          <p:cNvPr id="4" name="عنصر نائب للمحتوى 3"/>
          <p:cNvGraphicFramePr>
            <a:graphicFrameLocks noGrp="1"/>
          </p:cNvGraphicFramePr>
          <p:nvPr>
            <p:ph idx="1"/>
          </p:nvPr>
        </p:nvGraphicFramePr>
        <p:xfrm>
          <a:off x="214282" y="1142984"/>
          <a:ext cx="8229600" cy="5765800"/>
        </p:xfrm>
        <a:graphic>
          <a:graphicData uri="http://schemas.openxmlformats.org/drawingml/2006/table">
            <a:tbl>
              <a:tblPr rtl="1" firstRow="1" bandRow="1">
                <a:tableStyleId>{5C22544A-7EE6-4342-B048-85BDC9FD1C3A}</a:tableStyleId>
              </a:tblPr>
              <a:tblGrid>
                <a:gridCol w="4114800"/>
                <a:gridCol w="4114800"/>
              </a:tblGrid>
              <a:tr h="370840">
                <a:tc>
                  <a:txBody>
                    <a:bodyPr/>
                    <a:lstStyle/>
                    <a:p>
                      <a:pPr algn="l" rtl="1"/>
                      <a:r>
                        <a:rPr lang="en-US" sz="1800" b="1" kern="1200" baseline="0" dirty="0" smtClean="0">
                          <a:solidFill>
                            <a:schemeClr val="dk1"/>
                          </a:solidFill>
                          <a:latin typeface="+mn-lt"/>
                          <a:ea typeface="+mn-ea"/>
                          <a:cs typeface="+mn-cs"/>
                        </a:rPr>
                        <a:t>Clues</a:t>
                      </a:r>
                      <a:endParaRPr lang="ar-SA" dirty="0"/>
                    </a:p>
                  </a:txBody>
                  <a:tcPr/>
                </a:tc>
                <a:tc>
                  <a:txBody>
                    <a:bodyPr/>
                    <a:lstStyle/>
                    <a:p>
                      <a:pPr algn="l" rtl="1"/>
                      <a:r>
                        <a:rPr lang="en-US" dirty="0" smtClean="0"/>
                        <a:t>answer</a:t>
                      </a:r>
                      <a:endParaRPr lang="ar-SA" dirty="0"/>
                    </a:p>
                  </a:txBody>
                  <a:tcPr/>
                </a:tc>
              </a:tr>
              <a:tr h="370840">
                <a:tc>
                  <a:txBody>
                    <a:bodyPr/>
                    <a:lstStyle/>
                    <a:p>
                      <a:pPr algn="l" rtl="1"/>
                      <a:r>
                        <a:rPr lang="en-US" sz="1800" i="1" kern="1200" baseline="0" dirty="0" smtClean="0">
                          <a:solidFill>
                            <a:schemeClr val="dk1"/>
                          </a:solidFill>
                          <a:latin typeface="+mn-lt"/>
                          <a:ea typeface="+mn-ea"/>
                          <a:cs typeface="+mn-cs"/>
                        </a:rPr>
                        <a:t>cheese, pepperoni, mushrooms, hungry, medium, large 	</a:t>
                      </a:r>
                      <a:endParaRPr lang="ar-SA" dirty="0"/>
                    </a:p>
                  </a:txBody>
                  <a:tcPr/>
                </a:tc>
                <a:tc>
                  <a:txBody>
                    <a:bodyPr/>
                    <a:lstStyle/>
                    <a:p>
                      <a:pPr algn="l"/>
                      <a:r>
                        <a:rPr lang="en-US" sz="1800" b="1" kern="1200" baseline="0" dirty="0" smtClean="0">
                          <a:solidFill>
                            <a:schemeClr val="dk1"/>
                          </a:solidFill>
                          <a:latin typeface="+mn-lt"/>
                          <a:ea typeface="+mn-ea"/>
                          <a:cs typeface="+mn-cs"/>
                        </a:rPr>
                        <a:t> 	 	</a:t>
                      </a:r>
                    </a:p>
                    <a:p>
                      <a:pPr marL="342900" indent="-342900" algn="l">
                        <a:buNone/>
                      </a:pPr>
                      <a:r>
                        <a:rPr lang="en-US" sz="1800" kern="1200" baseline="0" dirty="0" smtClean="0">
                          <a:solidFill>
                            <a:schemeClr val="dk1"/>
                          </a:solidFill>
                          <a:latin typeface="+mn-lt"/>
                          <a:ea typeface="+mn-ea"/>
                          <a:cs typeface="+mn-cs"/>
                        </a:rPr>
                        <a:t>A. in class </a:t>
                      </a:r>
                      <a:endParaRPr lang="ar-SA" sz="1800" kern="1200" baseline="0" dirty="0" smtClean="0">
                        <a:solidFill>
                          <a:schemeClr val="dk1"/>
                        </a:solidFill>
                        <a:latin typeface="+mn-lt"/>
                        <a:ea typeface="+mn-ea"/>
                        <a:cs typeface="+mn-cs"/>
                      </a:endParaRPr>
                    </a:p>
                    <a:p>
                      <a:pPr marL="342900" indent="-342900" algn="l">
                        <a:buNone/>
                      </a:pPr>
                      <a:r>
                        <a:rPr lang="en-US" sz="1800" kern="1200" baseline="0" dirty="0" smtClean="0">
                          <a:solidFill>
                            <a:schemeClr val="dk1"/>
                          </a:solidFill>
                          <a:latin typeface="+mn-lt"/>
                          <a:ea typeface="+mn-ea"/>
                          <a:cs typeface="+mn-cs"/>
                        </a:rPr>
                        <a:t>B. at the student orientation </a:t>
                      </a:r>
                    </a:p>
                    <a:p>
                      <a:pPr marL="342900" indent="-342900" algn="l">
                        <a:buNone/>
                      </a:pPr>
                      <a:r>
                        <a:rPr lang="en-US" sz="1800" kern="1200" baseline="0" dirty="0" smtClean="0">
                          <a:solidFill>
                            <a:srgbClr val="0070C0"/>
                          </a:solidFill>
                          <a:latin typeface="+mn-lt"/>
                          <a:ea typeface="+mn-ea"/>
                          <a:cs typeface="+mn-cs"/>
                        </a:rPr>
                        <a:t>C. at a pizza </a:t>
                      </a:r>
                      <a:r>
                        <a:rPr lang="en-US" sz="1800" kern="1200" baseline="0" dirty="0" err="1" smtClean="0">
                          <a:solidFill>
                            <a:srgbClr val="0070C0"/>
                          </a:solidFill>
                          <a:latin typeface="+mn-lt"/>
                          <a:ea typeface="+mn-ea"/>
                          <a:cs typeface="+mn-cs"/>
                        </a:rPr>
                        <a:t>restauran</a:t>
                      </a:r>
                      <a:r>
                        <a:rPr lang="en-US" sz="1800" kern="1200" baseline="0" dirty="0" smtClean="0">
                          <a:solidFill>
                            <a:schemeClr val="dk1"/>
                          </a:solidFill>
                          <a:latin typeface="+mn-lt"/>
                          <a:ea typeface="+mn-ea"/>
                          <a:cs typeface="+mn-cs"/>
                        </a:rPr>
                        <a:t>	</a:t>
                      </a:r>
                    </a:p>
                    <a:p>
                      <a:pPr algn="l" rtl="1"/>
                      <a:endParaRPr lang="ar-SA" dirty="0"/>
                    </a:p>
                  </a:txBody>
                  <a:tcPr/>
                </a:tc>
              </a:tr>
              <a:tr h="370840">
                <a:tc>
                  <a:txBody>
                    <a:bodyPr/>
                    <a:lstStyle/>
                    <a:p>
                      <a:pPr algn="l" rtl="1"/>
                      <a:endParaRPr lang="ar-SA"/>
                    </a:p>
                  </a:txBody>
                  <a:tcPr/>
                </a:tc>
                <a:tc>
                  <a:txBody>
                    <a:bodyPr/>
                    <a:lstStyle/>
                    <a:p>
                      <a:pPr algn="l" rtl="1"/>
                      <a:r>
                        <a:rPr lang="en-US" sz="1800" kern="1200" baseline="0" dirty="0" smtClean="0">
                          <a:solidFill>
                            <a:schemeClr val="dk1"/>
                          </a:solidFill>
                          <a:latin typeface="+mn-lt"/>
                          <a:ea typeface="+mn-ea"/>
                          <a:cs typeface="+mn-cs"/>
                        </a:rPr>
                        <a:t>2. A. testing advisor .</a:t>
                      </a:r>
                    </a:p>
                    <a:p>
                      <a:pPr algn="l" rtl="1"/>
                      <a:r>
                        <a:rPr lang="en-US" sz="1800" kern="1200" baseline="0" dirty="0" smtClean="0">
                          <a:solidFill>
                            <a:schemeClr val="dk1"/>
                          </a:solidFill>
                          <a:latin typeface="+mn-lt"/>
                          <a:ea typeface="+mn-ea"/>
                          <a:cs typeface="+mn-cs"/>
                        </a:rPr>
                        <a:t> B. chemistry professor . </a:t>
                      </a:r>
                    </a:p>
                    <a:p>
                      <a:pPr algn="l" rtl="1"/>
                      <a:r>
                        <a:rPr lang="en-US" sz="1800" kern="1200" baseline="0" dirty="0" smtClean="0">
                          <a:solidFill>
                            <a:srgbClr val="0070C0"/>
                          </a:solidFill>
                          <a:latin typeface="+mn-lt"/>
                          <a:ea typeface="+mn-ea"/>
                          <a:cs typeface="+mn-cs"/>
                        </a:rPr>
                        <a:t>C. teaching assistant. </a:t>
                      </a:r>
                      <a:endParaRPr lang="ar-SA" dirty="0">
                        <a:solidFill>
                          <a:srgbClr val="0070C0"/>
                        </a:solidFill>
                      </a:endParaRPr>
                    </a:p>
                  </a:txBody>
                  <a:tcPr/>
                </a:tc>
              </a:tr>
              <a:tr h="370840">
                <a:tc>
                  <a:txBody>
                    <a:bodyPr/>
                    <a:lstStyle/>
                    <a:p>
                      <a:pPr algn="l" rtl="1"/>
                      <a:endParaRPr lang="ar-SA"/>
                    </a:p>
                  </a:txBody>
                  <a:tcPr/>
                </a:tc>
                <a:tc>
                  <a:txBody>
                    <a:bodyPr/>
                    <a:lstStyle/>
                    <a:p>
                      <a:pPr algn="l" rtl="1"/>
                      <a:r>
                        <a:rPr lang="en-US" sz="1800" kern="1200" baseline="0" dirty="0" smtClean="0">
                          <a:solidFill>
                            <a:schemeClr val="dk1"/>
                          </a:solidFill>
                          <a:latin typeface="+mn-lt"/>
                          <a:ea typeface="+mn-ea"/>
                          <a:cs typeface="+mn-cs"/>
                        </a:rPr>
                        <a:t>3. </a:t>
                      </a:r>
                      <a:r>
                        <a:rPr lang="en-US" sz="1800" kern="1200" baseline="0" dirty="0" smtClean="0">
                          <a:solidFill>
                            <a:srgbClr val="0070C0"/>
                          </a:solidFill>
                          <a:latin typeface="+mn-lt"/>
                          <a:ea typeface="+mn-ea"/>
                          <a:cs typeface="+mn-cs"/>
                        </a:rPr>
                        <a:t>A. It's different from Japan. </a:t>
                      </a:r>
                    </a:p>
                    <a:p>
                      <a:pPr algn="l" rtl="1"/>
                      <a:r>
                        <a:rPr lang="en-US" sz="1800" kern="1200" baseline="0" dirty="0" smtClean="0">
                          <a:solidFill>
                            <a:schemeClr val="dk1"/>
                          </a:solidFill>
                          <a:latin typeface="+mn-lt"/>
                          <a:ea typeface="+mn-ea"/>
                          <a:cs typeface="+mn-cs"/>
                        </a:rPr>
                        <a:t>B. It's a terrible place.</a:t>
                      </a:r>
                      <a:endParaRPr lang="ar-SA" sz="1800" kern="1200" baseline="0" dirty="0" smtClean="0">
                        <a:solidFill>
                          <a:schemeClr val="dk1"/>
                        </a:solidFill>
                        <a:latin typeface="+mn-lt"/>
                        <a:ea typeface="+mn-ea"/>
                        <a:cs typeface="+mn-cs"/>
                      </a:endParaRPr>
                    </a:p>
                    <a:p>
                      <a:pPr algn="l" rtl="1"/>
                      <a:r>
                        <a:rPr lang="en-US" sz="1800" kern="1200" baseline="0" dirty="0" smtClean="0">
                          <a:solidFill>
                            <a:srgbClr val="0070C0"/>
                          </a:solidFill>
                          <a:latin typeface="+mn-lt"/>
                          <a:ea typeface="+mn-ea"/>
                          <a:cs typeface="+mn-cs"/>
                        </a:rPr>
                        <a:t> </a:t>
                      </a:r>
                      <a:r>
                        <a:rPr lang="en-US" sz="1800" kern="1200" baseline="0" dirty="0" smtClean="0">
                          <a:solidFill>
                            <a:schemeClr val="tx1">
                              <a:lumMod val="95000"/>
                              <a:lumOff val="5000"/>
                            </a:schemeClr>
                          </a:solidFill>
                          <a:latin typeface="+mn-lt"/>
                          <a:ea typeface="+mn-ea"/>
                          <a:cs typeface="+mn-cs"/>
                        </a:rPr>
                        <a:t>C. It's similar to Japan.</a:t>
                      </a:r>
                      <a:r>
                        <a:rPr lang="en-US" sz="1800" kern="1200" baseline="0" dirty="0" smtClean="0">
                          <a:solidFill>
                            <a:schemeClr val="dk1"/>
                          </a:solidFill>
                          <a:latin typeface="+mn-lt"/>
                          <a:ea typeface="+mn-ea"/>
                          <a:cs typeface="+mn-cs"/>
                        </a:rPr>
                        <a:t> </a:t>
                      </a:r>
                      <a:endParaRPr lang="ar-SA" dirty="0"/>
                    </a:p>
                  </a:txBody>
                  <a:tcPr/>
                </a:tc>
              </a:tr>
              <a:tr h="370840">
                <a:tc>
                  <a:txBody>
                    <a:bodyPr/>
                    <a:lstStyle/>
                    <a:p>
                      <a:pPr algn="l" rtl="1"/>
                      <a:endParaRPr lang="ar-SA"/>
                    </a:p>
                  </a:txBody>
                  <a:tcPr/>
                </a:tc>
                <a:tc>
                  <a:txBody>
                    <a:bodyPr/>
                    <a:lstStyle/>
                    <a:p>
                      <a:pPr algn="l" rtl="1"/>
                      <a:r>
                        <a:rPr lang="en-US" sz="1800" kern="1200" baseline="0" dirty="0" smtClean="0">
                          <a:solidFill>
                            <a:schemeClr val="dk1"/>
                          </a:solidFill>
                          <a:latin typeface="+mn-lt"/>
                          <a:ea typeface="+mn-ea"/>
                          <a:cs typeface="+mn-cs"/>
                        </a:rPr>
                        <a:t>4. A. go to the tennis courts between 8 A.M. and 5 P.M.</a:t>
                      </a:r>
                      <a:endParaRPr lang="ar-SA" sz="1800" kern="1200" baseline="0" dirty="0" smtClean="0">
                        <a:solidFill>
                          <a:schemeClr val="dk1"/>
                        </a:solidFill>
                        <a:latin typeface="+mn-lt"/>
                        <a:ea typeface="+mn-ea"/>
                        <a:cs typeface="+mn-cs"/>
                      </a:endParaRPr>
                    </a:p>
                    <a:p>
                      <a:pPr algn="l" rtl="1"/>
                      <a:r>
                        <a:rPr lang="en-US" sz="1800" kern="1200" baseline="0" dirty="0" smtClean="0">
                          <a:solidFill>
                            <a:schemeClr val="dk1"/>
                          </a:solidFill>
                          <a:latin typeface="+mn-lt"/>
                          <a:ea typeface="+mn-ea"/>
                          <a:cs typeface="+mn-cs"/>
                        </a:rPr>
                        <a:t> </a:t>
                      </a:r>
                      <a:r>
                        <a:rPr lang="en-US" sz="1800" kern="1200" baseline="0" dirty="0" smtClean="0">
                          <a:solidFill>
                            <a:srgbClr val="0070C0"/>
                          </a:solidFill>
                          <a:latin typeface="+mn-lt"/>
                          <a:ea typeface="+mn-ea"/>
                          <a:cs typeface="+mn-cs"/>
                        </a:rPr>
                        <a:t>B. telephone between 8 A.M. and 5 P.M. </a:t>
                      </a:r>
                      <a:r>
                        <a:rPr lang="en-US" sz="1800" kern="1200" baseline="0" dirty="0" smtClean="0">
                          <a:solidFill>
                            <a:schemeClr val="dk1"/>
                          </a:solidFill>
                          <a:latin typeface="+mn-lt"/>
                          <a:ea typeface="+mn-ea"/>
                          <a:cs typeface="+mn-cs"/>
                        </a:rPr>
                        <a:t>C. pay between $5 and $8 </a:t>
                      </a:r>
                      <a:endParaRPr lang="ar-SA" dirty="0"/>
                    </a:p>
                  </a:txBody>
                  <a:tcPr/>
                </a:tc>
              </a:tr>
              <a:tr h="370840">
                <a:tc>
                  <a:txBody>
                    <a:bodyPr/>
                    <a:lstStyle/>
                    <a:p>
                      <a:pPr algn="l" rtl="1"/>
                      <a:endParaRPr lang="ar-SA"/>
                    </a:p>
                  </a:txBody>
                  <a:tcPr/>
                </a:tc>
                <a:tc>
                  <a:txBody>
                    <a:bodyPr/>
                    <a:lstStyle/>
                    <a:p>
                      <a:pPr algn="l" rtl="1"/>
                      <a:r>
                        <a:rPr lang="en-US" sz="1800" kern="1200" baseline="0" dirty="0" smtClean="0">
                          <a:solidFill>
                            <a:schemeClr val="dk1"/>
                          </a:solidFill>
                          <a:latin typeface="+mn-lt"/>
                          <a:ea typeface="+mn-ea"/>
                          <a:cs typeface="+mn-cs"/>
                        </a:rPr>
                        <a:t>5. A. reserve a tennis court</a:t>
                      </a:r>
                    </a:p>
                    <a:p>
                      <a:pPr algn="l" rtl="1"/>
                      <a:r>
                        <a:rPr lang="en-US" sz="1800" kern="1200" baseline="0" dirty="0" smtClean="0">
                          <a:solidFill>
                            <a:srgbClr val="0070C0"/>
                          </a:solidFill>
                          <a:latin typeface="+mn-lt"/>
                          <a:ea typeface="+mn-ea"/>
                          <a:cs typeface="+mn-cs"/>
                        </a:rPr>
                        <a:t> B. play tennis together</a:t>
                      </a:r>
                    </a:p>
                    <a:p>
                      <a:pPr algn="l" rtl="1"/>
                      <a:r>
                        <a:rPr lang="en-US" sz="1800" kern="1200" baseline="0" dirty="0" smtClean="0">
                          <a:solidFill>
                            <a:schemeClr val="dk1"/>
                          </a:solidFill>
                          <a:latin typeface="+mn-lt"/>
                          <a:ea typeface="+mn-ea"/>
                          <a:cs typeface="+mn-cs"/>
                        </a:rPr>
                        <a:t> C. go to class together </a:t>
                      </a:r>
                      <a:endParaRPr lang="ar-SA" dirty="0"/>
                    </a:p>
                  </a:txBody>
                  <a:tcPr/>
                </a:tc>
              </a:tr>
            </a:tbl>
          </a:graphicData>
        </a:graphic>
      </p:graphicFrame>
      <p:sp>
        <p:nvSpPr>
          <p:cNvPr id="5" name="مستطيل 4"/>
          <p:cNvSpPr/>
          <p:nvPr/>
        </p:nvSpPr>
        <p:spPr>
          <a:xfrm>
            <a:off x="8286776" y="5715016"/>
            <a:ext cx="857224" cy="1142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 جد</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857232"/>
            <a:ext cx="8229600" cy="1143000"/>
          </a:xfrm>
        </p:spPr>
        <p:txBody>
          <a:bodyPr>
            <a:noAutofit/>
          </a:bodyPr>
          <a:lstStyle/>
          <a:p>
            <a:r>
              <a:rPr lang="en-US" sz="2000" b="1" dirty="0" smtClean="0"/>
              <a:t>Part 4 Real-World Tasks: Telephone Messages </a:t>
            </a:r>
            <a:br>
              <a:rPr lang="en-US" sz="2000" b="1" dirty="0" smtClean="0"/>
            </a:br>
            <a:r>
              <a:rPr lang="en-US" sz="2000" dirty="0" smtClean="0"/>
              <a:t>① </a:t>
            </a:r>
            <a:r>
              <a:rPr lang="en-US" sz="2000" b="1" dirty="0" smtClean="0"/>
              <a:t>Listening to Telephone Messages When Peter arid Kenji cannot answer their phone, people leave messages on their voice mail. Listen to each message. Write the important information In the spaces below, Then, compare your notes with a partner </a:t>
            </a:r>
            <a:br>
              <a:rPr lang="en-US" sz="2000" b="1" dirty="0" smtClean="0"/>
            </a:br>
            <a:endParaRPr lang="ar-SA" sz="2000" dirty="0"/>
          </a:p>
        </p:txBody>
      </p:sp>
      <p:pic>
        <p:nvPicPr>
          <p:cNvPr id="1026" name="Picture 2"/>
          <p:cNvPicPr>
            <a:picLocks noGrp="1" noChangeAspect="1" noChangeArrowheads="1"/>
          </p:cNvPicPr>
          <p:nvPr>
            <p:ph idx="1"/>
          </p:nvPr>
        </p:nvPicPr>
        <p:blipFill>
          <a:blip r:embed="rId2"/>
          <a:srcRect/>
          <a:stretch>
            <a:fillRect/>
          </a:stretch>
        </p:blipFill>
        <p:spPr bwMode="auto">
          <a:xfrm>
            <a:off x="1285852" y="2786058"/>
            <a:ext cx="2886075" cy="3314700"/>
          </a:xfrm>
          <a:prstGeom prst="rect">
            <a:avLst/>
          </a:prstGeom>
          <a:noFill/>
          <a:ln w="9525">
            <a:noFill/>
            <a:miter lim="800000"/>
            <a:headEnd/>
            <a:tailEnd/>
          </a:ln>
          <a:effectLst/>
        </p:spPr>
      </p:pic>
      <p:sp>
        <p:nvSpPr>
          <p:cNvPr id="5" name="مستطيل 4"/>
          <p:cNvSpPr/>
          <p:nvPr/>
        </p:nvSpPr>
        <p:spPr>
          <a:xfrm>
            <a:off x="6715140" y="3571876"/>
            <a:ext cx="1928826"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مجرد اطلاع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2500298" y="3000372"/>
            <a:ext cx="5000660" cy="923330"/>
          </a:xfrm>
          <a:prstGeom prst="rect">
            <a:avLst/>
          </a:prstGeom>
          <a:noFill/>
        </p:spPr>
        <p:txBody>
          <a:bodyPr wrap="square" lIns="91440" tIns="45720" rIns="91440" bIns="45720">
            <a:spAutoFit/>
          </a:bodyPr>
          <a:lstStyle/>
          <a:p>
            <a:pPr algn="ctr"/>
            <a:r>
              <a:rPr lang="ar-SA"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المحاضرة </a:t>
            </a:r>
            <a:r>
              <a:rPr lang="ar-SA" sz="5400" b="1" cap="none" spc="0"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التالثة</a:t>
            </a: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dirty="0" smtClean="0"/>
              <a:t/>
            </a:r>
            <a:br>
              <a:rPr lang="ar-SA" sz="2400" dirty="0" smtClean="0"/>
            </a:br>
            <a:r>
              <a:rPr lang="en-US" sz="2400" dirty="0" smtClean="0"/>
              <a:t>② </a:t>
            </a:r>
            <a:r>
              <a:rPr lang="en-US" sz="2400" b="1" dirty="0" smtClean="0"/>
              <a:t>Previewing Vocabulary Listen to these words and phrases from the conversation. Complete the sentences with these words and phrases. </a:t>
            </a:r>
            <a:br>
              <a:rPr lang="en-US" sz="2400" b="1" dirty="0" smtClean="0"/>
            </a:br>
            <a:endParaRPr lang="ar-SA" sz="2400" dirty="0"/>
          </a:p>
        </p:txBody>
      </p:sp>
      <p:sp>
        <p:nvSpPr>
          <p:cNvPr id="3" name="عنصر نائب للمحتوى 2"/>
          <p:cNvSpPr>
            <a:spLocks noGrp="1"/>
          </p:cNvSpPr>
          <p:nvPr>
            <p:ph idx="1"/>
          </p:nvPr>
        </p:nvSpPr>
        <p:spPr/>
        <p:txBody>
          <a:bodyPr/>
          <a:lstStyle/>
          <a:p>
            <a:pPr algn="l">
              <a:buNone/>
            </a:pPr>
            <a:r>
              <a:rPr lang="en-US" b="1" dirty="0" smtClean="0"/>
              <a:t>Nouns: chance of –degrees- weather forecast	Verb: get a- tan 	</a:t>
            </a:r>
          </a:p>
          <a:p>
            <a:pPr algn="l">
              <a:buNone/>
            </a:pPr>
            <a:r>
              <a:rPr lang="en-US" b="1" dirty="0" smtClean="0"/>
              <a:t>Adjectives: extra- freezing -sick of (verb + -</a:t>
            </a:r>
            <a:r>
              <a:rPr lang="en-US" b="1" dirty="0" err="1" smtClean="0"/>
              <a:t>ing</a:t>
            </a:r>
            <a:r>
              <a:rPr lang="en-US" b="1" dirty="0" smtClean="0"/>
              <a:t>) 	Expressions :how come -it's raining cats and dogs 	</a:t>
            </a:r>
          </a:p>
          <a:p>
            <a:pPr algn="l">
              <a:buNone/>
            </a:pPr>
            <a:endParaRPr lang="en-US" b="1" dirty="0" smtClean="0"/>
          </a:p>
          <a:p>
            <a:pPr algn="l">
              <a:buNone/>
            </a:pPr>
            <a:endParaRPr lang="en-US" b="1"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47500" lnSpcReduction="20000"/>
          </a:bodyPr>
          <a:lstStyle/>
          <a:p>
            <a:pPr algn="l">
              <a:buNone/>
            </a:pPr>
            <a:r>
              <a:rPr lang="en-US" b="1" dirty="0" smtClean="0"/>
              <a:t>1. A: Wow</a:t>
            </a:r>
            <a:r>
              <a:rPr lang="en-US" b="1" dirty="0" smtClean="0">
                <a:solidFill>
                  <a:srgbClr val="0070C0"/>
                </a:solidFill>
              </a:rPr>
              <a:t>.-----------------how com-----------------</a:t>
            </a:r>
            <a:r>
              <a:rPr lang="en-US" b="1" dirty="0" smtClean="0"/>
              <a:t> you're all wet? </a:t>
            </a:r>
          </a:p>
          <a:p>
            <a:pPr algn="l">
              <a:buNone/>
            </a:pPr>
            <a:r>
              <a:rPr lang="en-US" b="1" dirty="0" smtClean="0"/>
              <a:t>B: Because -------------------</a:t>
            </a:r>
            <a:r>
              <a:rPr lang="en-US" b="1" dirty="0" smtClean="0">
                <a:solidFill>
                  <a:srgbClr val="0070C0"/>
                </a:solidFill>
              </a:rPr>
              <a:t>it- is raining cats and dogs-------------- </a:t>
            </a:r>
            <a:r>
              <a:rPr lang="en-US" b="1" dirty="0" smtClean="0"/>
              <a:t>outside, and I forgot my umbrella. </a:t>
            </a:r>
          </a:p>
          <a:p>
            <a:pPr algn="l">
              <a:buNone/>
            </a:pPr>
            <a:r>
              <a:rPr lang="en-US" b="1" dirty="0" smtClean="0"/>
              <a:t>2. In the summer, I love to lie in the sun and -----get a-----------------------------. </a:t>
            </a:r>
          </a:p>
          <a:p>
            <a:pPr algn="l">
              <a:buNone/>
            </a:pPr>
            <a:r>
              <a:rPr lang="en-US" b="1" dirty="0" smtClean="0"/>
              <a:t>3. The weather report in the newspaper says there's a 90 percent --------</a:t>
            </a:r>
            <a:r>
              <a:rPr lang="en-US" b="1" dirty="0" smtClean="0">
                <a:solidFill>
                  <a:srgbClr val="0070C0"/>
                </a:solidFill>
              </a:rPr>
              <a:t>chance of-------------------------- </a:t>
            </a:r>
            <a:r>
              <a:rPr lang="en-US" b="1" dirty="0" smtClean="0"/>
              <a:t>snow tomorrow. Be sure to dress warm. </a:t>
            </a:r>
          </a:p>
          <a:p>
            <a:pPr algn="l">
              <a:buNone/>
            </a:pPr>
            <a:r>
              <a:rPr lang="en-US" b="1" dirty="0" smtClean="0"/>
              <a:t>4. It's 20 ------</a:t>
            </a:r>
            <a:r>
              <a:rPr lang="en-US" b="1" dirty="0" smtClean="0">
                <a:solidFill>
                  <a:srgbClr val="0070C0"/>
                </a:solidFill>
              </a:rPr>
              <a:t>degree---------------------------- </a:t>
            </a:r>
            <a:r>
              <a:rPr lang="en-US" b="1" dirty="0" smtClean="0"/>
              <a:t>Celsius* outside. You don't need a sweater. </a:t>
            </a:r>
          </a:p>
          <a:p>
            <a:pPr algn="l">
              <a:buNone/>
            </a:pPr>
            <a:r>
              <a:rPr lang="en-US" b="1" dirty="0" smtClean="0"/>
              <a:t>5. When are we going to get to Las Vegas? </a:t>
            </a:r>
            <a:r>
              <a:rPr lang="en-US" b="1" i="1" dirty="0" smtClean="0"/>
              <a:t>14 </a:t>
            </a:r>
          </a:p>
          <a:p>
            <a:pPr algn="l">
              <a:buNone/>
            </a:pPr>
            <a:r>
              <a:rPr lang="en-US" dirty="0" smtClean="0"/>
              <a:t>We've been on the road for six hours. I am -------</a:t>
            </a:r>
            <a:r>
              <a:rPr lang="en-US" dirty="0" smtClean="0">
                <a:solidFill>
                  <a:srgbClr val="0070C0"/>
                </a:solidFill>
              </a:rPr>
              <a:t>sick of </a:t>
            </a:r>
            <a:r>
              <a:rPr lang="en-US" dirty="0" smtClean="0"/>
              <a:t>--------------------------- driving. </a:t>
            </a:r>
          </a:p>
          <a:p>
            <a:pPr algn="l">
              <a:buNone/>
            </a:pPr>
            <a:r>
              <a:rPr lang="en-US" b="1" dirty="0" smtClean="0"/>
              <a:t>6. A: Did you hear the -------</a:t>
            </a:r>
            <a:r>
              <a:rPr lang="en-US" b="1" dirty="0" err="1" smtClean="0">
                <a:solidFill>
                  <a:srgbClr val="0070C0"/>
                </a:solidFill>
              </a:rPr>
              <a:t>wether</a:t>
            </a:r>
            <a:r>
              <a:rPr lang="en-US" b="1" dirty="0" smtClean="0">
                <a:solidFill>
                  <a:srgbClr val="0070C0"/>
                </a:solidFill>
              </a:rPr>
              <a:t> </a:t>
            </a:r>
            <a:r>
              <a:rPr lang="en-US" b="1" dirty="0" err="1" smtClean="0">
                <a:solidFill>
                  <a:srgbClr val="0070C0"/>
                </a:solidFill>
              </a:rPr>
              <a:t>forcast</a:t>
            </a:r>
            <a:r>
              <a:rPr lang="en-US" b="1" dirty="0" smtClean="0">
                <a:solidFill>
                  <a:srgbClr val="0070C0"/>
                </a:solidFill>
              </a:rPr>
              <a:t>-</a:t>
            </a:r>
            <a:r>
              <a:rPr lang="en-US" b="1" dirty="0" smtClean="0"/>
              <a:t>-------------------------- for tomorrow on the news? </a:t>
            </a:r>
          </a:p>
          <a:p>
            <a:pPr algn="l">
              <a:buNone/>
            </a:pPr>
            <a:endParaRPr lang="ar-SA" dirty="0" smtClean="0"/>
          </a:p>
          <a:p>
            <a:pPr algn="l">
              <a:buNone/>
            </a:pPr>
            <a:r>
              <a:rPr lang="en-US" b="1" dirty="0" smtClean="0"/>
              <a:t>B: Yes. It's going to be sunny and warm. A perfect day for the beach! </a:t>
            </a:r>
          </a:p>
          <a:p>
            <a:pPr algn="l">
              <a:buNone/>
            </a:pPr>
            <a:r>
              <a:rPr lang="en-US" b="1" dirty="0" smtClean="0"/>
              <a:t>7. A: Why don't you turn on the heater? </a:t>
            </a:r>
          </a:p>
          <a:p>
            <a:pPr algn="l">
              <a:buNone/>
            </a:pPr>
            <a:endParaRPr lang="ar-SA" dirty="0" smtClean="0"/>
          </a:p>
          <a:p>
            <a:pPr algn="l">
              <a:buNone/>
            </a:pPr>
            <a:r>
              <a:rPr lang="en-US" dirty="0" smtClean="0"/>
              <a:t>It's ----------------</a:t>
            </a:r>
            <a:r>
              <a:rPr lang="en-US" dirty="0" smtClean="0">
                <a:solidFill>
                  <a:srgbClr val="0070C0"/>
                </a:solidFill>
              </a:rPr>
              <a:t>-freezing-</a:t>
            </a:r>
            <a:r>
              <a:rPr lang="en-US" dirty="0" smtClean="0"/>
              <a:t>----------------in this room! </a:t>
            </a:r>
            <a:r>
              <a:rPr lang="en-US" b="1" dirty="0" smtClean="0"/>
              <a:t>B: It's broken. We'll have to sleep in our coats tonight. </a:t>
            </a:r>
          </a:p>
          <a:p>
            <a:pPr algn="l">
              <a:buNone/>
            </a:pPr>
            <a:r>
              <a:rPr lang="en-US" b="1" dirty="0" smtClean="0"/>
              <a:t>8. Do you have an </a:t>
            </a:r>
            <a:r>
              <a:rPr lang="en-US" b="1" dirty="0" smtClean="0">
                <a:solidFill>
                  <a:srgbClr val="0070C0"/>
                </a:solidFill>
              </a:rPr>
              <a:t>------extra-</a:t>
            </a:r>
            <a:r>
              <a:rPr lang="en-US" b="1" dirty="0" smtClean="0"/>
              <a:t>--------------------------- jacket? I forgot mine at home. </a:t>
            </a:r>
          </a:p>
          <a:p>
            <a:pPr algn="l">
              <a:buNone/>
            </a:pP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1800" dirty="0" smtClean="0"/>
              <a:t/>
            </a:r>
            <a:br>
              <a:rPr lang="ar-SA" sz="1800" dirty="0" smtClean="0"/>
            </a:br>
            <a:r>
              <a:rPr lang="en-US" sz="1800" dirty="0" smtClean="0"/>
              <a:t>⑤ </a:t>
            </a:r>
            <a:r>
              <a:rPr lang="en-US" sz="1800" b="1" dirty="0" smtClean="0"/>
              <a:t>Listening for Stressed Words Listen to the conversation again. Some of the stressed words are missing. During each pause, repeat the phrase or sentence. Then fill in the blanks with words you hear. </a:t>
            </a:r>
            <a:br>
              <a:rPr lang="en-US" sz="1800" b="1" dirty="0" smtClean="0"/>
            </a:br>
            <a:endParaRPr lang="ar-SA" sz="1800" dirty="0"/>
          </a:p>
        </p:txBody>
      </p:sp>
      <p:sp>
        <p:nvSpPr>
          <p:cNvPr id="3" name="عنصر نائب للمحتوى 2"/>
          <p:cNvSpPr>
            <a:spLocks noGrp="1"/>
          </p:cNvSpPr>
          <p:nvPr>
            <p:ph idx="1"/>
          </p:nvPr>
        </p:nvSpPr>
        <p:spPr/>
        <p:txBody>
          <a:bodyPr>
            <a:normAutofit fontScale="47500" lnSpcReduction="20000"/>
          </a:bodyPr>
          <a:lstStyle/>
          <a:p>
            <a:pPr algn="l">
              <a:buNone/>
            </a:pPr>
            <a:r>
              <a:rPr lang="en-US" b="1" dirty="0" smtClean="0"/>
              <a:t>Peter: Wow. Look. It's raining cats and dogs -----------------------------! </a:t>
            </a:r>
          </a:p>
          <a:p>
            <a:pPr algn="l">
              <a:buNone/>
            </a:pPr>
            <a:r>
              <a:rPr lang="en-US" dirty="0" smtClean="0"/>
              <a:t>I ------------------------- this weather, When does winter ----------------- start? </a:t>
            </a:r>
          </a:p>
          <a:p>
            <a:pPr algn="l">
              <a:buNone/>
            </a:pPr>
            <a:r>
              <a:rPr lang="en-US" b="1" dirty="0" smtClean="0"/>
              <a:t>Jack: Winter break? It's only ----------------------------. </a:t>
            </a:r>
          </a:p>
          <a:p>
            <a:pPr algn="l">
              <a:buNone/>
            </a:pPr>
            <a:r>
              <a:rPr lang="en-US" b="1" dirty="0" smtClean="0"/>
              <a:t>Peter: I know, but I'm ---------------------------- of studying. I want to go someplace ------------------------- and lie on the -----------------------for a week. </a:t>
            </a:r>
          </a:p>
          <a:p>
            <a:pPr algn="l">
              <a:buNone/>
            </a:pPr>
            <a:r>
              <a:rPr lang="en-US" dirty="0" smtClean="0"/>
              <a:t>Someplace where it's ---------------------- and dry. Florida or Hawaii, maybe? </a:t>
            </a:r>
          </a:p>
          <a:p>
            <a:pPr algn="l">
              <a:buNone/>
            </a:pPr>
            <a:r>
              <a:rPr lang="en-US" b="1" dirty="0" smtClean="0"/>
              <a:t>Jack: Yeah. Where we can go ---------------------------- and snorkeling and get a </a:t>
            </a:r>
          </a:p>
          <a:p>
            <a:pPr algn="l">
              <a:buNone/>
            </a:pPr>
            <a:r>
              <a:rPr lang="en-US" dirty="0" smtClean="0"/>
              <a:t>great ----------------------------. Now ---------------------------- my idea of a perfect vacation. </a:t>
            </a:r>
            <a:r>
              <a:rPr lang="en-US" b="1" dirty="0" smtClean="0"/>
              <a:t>Bruce: Not mine. I can't swim very well, and I --------------------- like lying in the ------------------------ Peter: Oh, yeah? How come? Bruce: I don't know. I just prefer the ----------------------------, especially in winter. I ---------------- snowboarding. In fact, I'm ---------------------------- to go to Bear Mountain with some friends in ----------------------------. Do you want to ----------------------------? Jack: No thanks. I went there ---------------------------- year. I was ------------------------- the whole time. Anyway, I don't know how to ---------------------------- very well. Last year I --------------------------- about a hundred times. Bruce: Peter, how about you? </a:t>
            </a:r>
            <a:r>
              <a:rPr lang="en-US" b="1" i="1" dirty="0" smtClean="0"/>
              <a:t>15 </a:t>
            </a:r>
          </a:p>
          <a:p>
            <a:pPr algn="l">
              <a:buNone/>
            </a:pPr>
            <a:r>
              <a:rPr lang="en-US" b="1" dirty="0" smtClean="0"/>
              <a:t>Peter: Sorry, I'm like Jade I don't want to go----------------------- where it's below 70 ----------------- Jack: By the way, what's the ---------------------------- forecast for tomorrow? Bruce: The --------------- as today. -----------------------, cold, and a 90 percent ----------------- of rain. Jack: Oh, no! I ------------------------- my umbrella at the -------------------------. Bruce: You can ------------------------- mine. I've got an ------------------------- one. Now read the conversation with two other classmates. Practice stressing words correctly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sz="1800" b="1" dirty="0" smtClean="0"/>
              <a:t>Reductions </a:t>
            </a:r>
            <a:br>
              <a:rPr lang="en-US" sz="1800" b="1" dirty="0" smtClean="0"/>
            </a:br>
            <a:r>
              <a:rPr lang="en-US" sz="1800" dirty="0" smtClean="0"/>
              <a:t>⑥ </a:t>
            </a:r>
            <a:r>
              <a:rPr lang="en-US" sz="1800" b="1" dirty="0" smtClean="0"/>
              <a:t>Comparing Unreduced and Reduced Pronunciation The following sentences come from the conversation. Listen for the difference between unreduced and reduced pronunciation. Repeat both forms after the speaker. </a:t>
            </a:r>
            <a:br>
              <a:rPr lang="en-US" sz="1800" b="1" dirty="0" smtClean="0"/>
            </a:br>
            <a:endParaRPr lang="ar-SA" sz="1800" dirty="0"/>
          </a:p>
        </p:txBody>
      </p:sp>
      <p:sp>
        <p:nvSpPr>
          <p:cNvPr id="3" name="عنصر نائب للمحتوى 2"/>
          <p:cNvSpPr>
            <a:spLocks noGrp="1"/>
          </p:cNvSpPr>
          <p:nvPr>
            <p:ph idx="1"/>
          </p:nvPr>
        </p:nvSpPr>
        <p:spPr/>
        <p:txBody>
          <a:bodyPr>
            <a:normAutofit fontScale="47500" lnSpcReduction="20000"/>
          </a:bodyPr>
          <a:lstStyle/>
          <a:p>
            <a:pPr algn="l">
              <a:buNone/>
            </a:pPr>
            <a:r>
              <a:rPr lang="en-US" sz="4400" b="1" dirty="0" smtClean="0">
                <a:solidFill>
                  <a:srgbClr val="FF0000"/>
                </a:solidFill>
              </a:rPr>
              <a:t>Unreduced Pronunciation</a:t>
            </a:r>
          </a:p>
          <a:p>
            <a:pPr algn="l">
              <a:buNone/>
            </a:pPr>
            <a:r>
              <a:rPr lang="en-US" b="1" dirty="0" smtClean="0"/>
              <a:t> 1.It's raining cats and dogs.</a:t>
            </a:r>
          </a:p>
          <a:p>
            <a:pPr algn="l">
              <a:buNone/>
            </a:pPr>
            <a:r>
              <a:rPr lang="en-US" b="1" dirty="0" smtClean="0"/>
              <a:t> 2.I want to go someplace warm.</a:t>
            </a:r>
          </a:p>
          <a:p>
            <a:pPr algn="l">
              <a:buNone/>
            </a:pPr>
            <a:r>
              <a:rPr lang="en-US" b="1" dirty="0" smtClean="0"/>
              <a:t> 3.We can swim. </a:t>
            </a:r>
          </a:p>
          <a:p>
            <a:pPr algn="l">
              <a:buNone/>
            </a:pPr>
            <a:r>
              <a:rPr lang="en-US" b="1" dirty="0" smtClean="0"/>
              <a:t>4.I'm going to go to Bear Mountain.</a:t>
            </a:r>
          </a:p>
          <a:p>
            <a:pPr algn="l">
              <a:buNone/>
            </a:pPr>
            <a:r>
              <a:rPr lang="en-US" b="1" dirty="0" smtClean="0"/>
              <a:t> 5.How about you?</a:t>
            </a:r>
          </a:p>
          <a:p>
            <a:pPr algn="l">
              <a:buNone/>
            </a:pPr>
            <a:r>
              <a:rPr lang="en-US" b="1" dirty="0" smtClean="0"/>
              <a:t> 6.I don't want to go. </a:t>
            </a:r>
          </a:p>
          <a:p>
            <a:pPr algn="l">
              <a:buNone/>
            </a:pPr>
            <a:r>
              <a:rPr lang="en-US" sz="4400" b="1" dirty="0" smtClean="0">
                <a:solidFill>
                  <a:srgbClr val="FF0000"/>
                </a:solidFill>
              </a:rPr>
              <a:t>Reduced</a:t>
            </a:r>
          </a:p>
          <a:p>
            <a:pPr algn="l">
              <a:buNone/>
            </a:pPr>
            <a:r>
              <a:rPr lang="ar-SA" b="1" dirty="0" smtClean="0"/>
              <a:t>(الاختصارات)</a:t>
            </a:r>
            <a:endParaRPr lang="en-US" b="1" dirty="0" smtClean="0"/>
          </a:p>
          <a:p>
            <a:pPr algn="l">
              <a:buNone/>
            </a:pPr>
            <a:r>
              <a:rPr lang="en-US" b="1" dirty="0" smtClean="0"/>
              <a:t>1- It's raining cats 'n' dogs.</a:t>
            </a:r>
          </a:p>
          <a:p>
            <a:pPr algn="l">
              <a:buNone/>
            </a:pPr>
            <a:r>
              <a:rPr lang="en-US" b="1" dirty="0" smtClean="0"/>
              <a:t>2- I </a:t>
            </a:r>
            <a:r>
              <a:rPr lang="en-US" b="1" dirty="0" err="1" smtClean="0"/>
              <a:t>wanna</a:t>
            </a:r>
            <a:r>
              <a:rPr lang="en-US" b="1" dirty="0" smtClean="0"/>
              <a:t> go someplace warm.</a:t>
            </a:r>
          </a:p>
          <a:p>
            <a:pPr algn="l">
              <a:buNone/>
            </a:pPr>
            <a:r>
              <a:rPr lang="en-US" b="1" dirty="0" smtClean="0"/>
              <a:t>3- We kin swim.</a:t>
            </a:r>
          </a:p>
          <a:p>
            <a:pPr algn="l">
              <a:buNone/>
            </a:pPr>
            <a:r>
              <a:rPr lang="en-US" b="1" dirty="0" smtClean="0"/>
              <a:t> I'm </a:t>
            </a:r>
            <a:r>
              <a:rPr lang="en-US" b="1" dirty="0" err="1" smtClean="0"/>
              <a:t>gonna</a:t>
            </a:r>
            <a:r>
              <a:rPr lang="en-US" b="1" dirty="0" smtClean="0"/>
              <a:t> go </a:t>
            </a:r>
            <a:r>
              <a:rPr lang="en-US" b="1" dirty="0" err="1" smtClean="0"/>
              <a:t>ta</a:t>
            </a:r>
            <a:r>
              <a:rPr lang="en-US" b="1" dirty="0" smtClean="0"/>
              <a:t> Bear Mountain.4-</a:t>
            </a:r>
          </a:p>
          <a:p>
            <a:pPr algn="l">
              <a:buNone/>
            </a:pPr>
            <a:r>
              <a:rPr lang="ar-SA" b="1" dirty="0" smtClean="0"/>
              <a:t>           </a:t>
            </a:r>
            <a:r>
              <a:rPr lang="en-US" b="1" dirty="0" smtClean="0"/>
              <a:t>5- How </a:t>
            </a:r>
            <a:r>
              <a:rPr lang="en-US" b="1" dirty="0" err="1" smtClean="0"/>
              <a:t>bouchu</a:t>
            </a:r>
            <a:r>
              <a:rPr lang="en-US" b="1" dirty="0" smtClean="0"/>
              <a:t>? </a:t>
            </a:r>
          </a:p>
          <a:p>
            <a:pPr algn="l">
              <a:buNone/>
            </a:pPr>
            <a:r>
              <a:rPr lang="en-US" b="1" dirty="0" smtClean="0"/>
              <a:t>I </a:t>
            </a:r>
            <a:r>
              <a:rPr lang="en-US" b="1" dirty="0" err="1" smtClean="0"/>
              <a:t>donwanna</a:t>
            </a:r>
            <a:r>
              <a:rPr lang="en-US" b="1" dirty="0" smtClean="0"/>
              <a:t> go. 	</a:t>
            </a:r>
          </a:p>
          <a:p>
            <a:pPr algn="l">
              <a:buNone/>
            </a:pPr>
            <a:r>
              <a:rPr lang="ar-SA" b="1" dirty="0" smtClean="0"/>
              <a:t>6-</a:t>
            </a:r>
            <a:r>
              <a:rPr lang="en-US" b="1" dirty="0" smtClean="0"/>
              <a:t> </a:t>
            </a:r>
            <a:endParaRPr lang="ar-SA" dirty="0"/>
          </a:p>
        </p:txBody>
      </p:sp>
      <p:sp>
        <p:nvSpPr>
          <p:cNvPr id="4" name="مستطيل 3"/>
          <p:cNvSpPr/>
          <p:nvPr/>
        </p:nvSpPr>
        <p:spPr>
          <a:xfrm>
            <a:off x="5429256" y="3643314"/>
            <a:ext cx="1857388" cy="128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 جدا بس لازم تسمعوها من المحاضرة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000" dirty="0" smtClean="0"/>
              <a:t>⑦ </a:t>
            </a:r>
            <a:r>
              <a:rPr lang="en-US" sz="2000" b="1" dirty="0" smtClean="0"/>
              <a:t>Listening for Reductions Listen to the following conversation, You’ll hear the reduced pronunciations of some words. Repeat each sentence during the pause. Then write the unreduced forms of the missing words in the blanks. </a:t>
            </a:r>
            <a:br>
              <a:rPr lang="en-US" sz="2000" b="1" dirty="0" smtClean="0"/>
            </a:br>
            <a:endParaRPr lang="ar-SA" sz="2000" dirty="0"/>
          </a:p>
        </p:txBody>
      </p:sp>
      <p:sp>
        <p:nvSpPr>
          <p:cNvPr id="3" name="عنصر نائب للمحتوى 2"/>
          <p:cNvSpPr>
            <a:spLocks noGrp="1"/>
          </p:cNvSpPr>
          <p:nvPr>
            <p:ph idx="1"/>
          </p:nvPr>
        </p:nvSpPr>
        <p:spPr/>
        <p:txBody>
          <a:bodyPr>
            <a:normAutofit fontScale="85000" lnSpcReduction="20000"/>
          </a:bodyPr>
          <a:lstStyle/>
          <a:p>
            <a:pPr algn="l">
              <a:buNone/>
            </a:pPr>
            <a:endParaRPr lang="ar-SA" dirty="0" smtClean="0"/>
          </a:p>
          <a:p>
            <a:pPr algn="l">
              <a:buNone/>
            </a:pPr>
            <a:r>
              <a:rPr lang="en-US" b="1" dirty="0" smtClean="0"/>
              <a:t>Jack: Hi, Bruce. Hi, Peter. Bruce and Peter: Hey, Jack. Bruce: What's happening? Jack: I'm going to the campus recreation center. -------------------------- -------------------------- -------------------------- -------------------------- come? Bruce: What are you -------------------------- -------------------------- do there? Jack: Well, it's a nice day. We -------------------------- swim -------------------------- lie in the sun. Bruce: Thanks, but I---------------------- ---------------------- ---------------------- go. I'm too tired. Jack: How -------------------------- -------------------------- , Peter? Peter: I can't. I've -------------------------- -------------------------- stay at home -------------------------- study. Maybe tomorrow. With a partner, repeat the dialogue. Practice reduced pronunciation.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ar-SA" sz="2000" dirty="0" smtClean="0"/>
              <a:t/>
            </a:r>
            <a:br>
              <a:rPr lang="ar-SA" sz="2000" dirty="0" smtClean="0"/>
            </a:br>
            <a:r>
              <a:rPr lang="en-US" sz="2000" dirty="0" smtClean="0"/>
              <a:t>⑨ </a:t>
            </a:r>
            <a:r>
              <a:rPr lang="en-US" sz="2000" b="1" dirty="0" smtClean="0"/>
              <a:t>Distinguishing Between Can and Can’t Listen and repeat each statement. </a:t>
            </a:r>
            <a:br>
              <a:rPr lang="en-US" sz="2000" b="1" dirty="0" smtClean="0"/>
            </a:br>
            <a:r>
              <a:rPr lang="en-US" sz="2000" dirty="0" smtClean="0"/>
              <a:t>Circle Can if tile statement Is affirmative and Can’t If the statement Is negative. </a:t>
            </a:r>
            <a:br>
              <a:rPr lang="en-US" sz="2000" dirty="0" smtClean="0"/>
            </a:br>
            <a:endParaRPr lang="ar-SA" sz="2000" dirty="0"/>
          </a:p>
        </p:txBody>
      </p:sp>
      <p:sp>
        <p:nvSpPr>
          <p:cNvPr id="3" name="عنصر نائب للمحتوى 2"/>
          <p:cNvSpPr>
            <a:spLocks noGrp="1"/>
          </p:cNvSpPr>
          <p:nvPr>
            <p:ph idx="1"/>
          </p:nvPr>
        </p:nvSpPr>
        <p:spPr/>
        <p:txBody>
          <a:bodyPr>
            <a:normAutofit fontScale="77500" lnSpcReduction="20000"/>
          </a:bodyPr>
          <a:lstStyle/>
          <a:p>
            <a:pPr algn="l">
              <a:buNone/>
            </a:pPr>
            <a:r>
              <a:rPr lang="en-US" b="1" dirty="0" smtClean="0"/>
              <a:t>1. 1-</a:t>
            </a:r>
            <a:r>
              <a:rPr lang="en-US" dirty="0" smtClean="0"/>
              <a:t>Can't</a:t>
            </a:r>
            <a:r>
              <a:rPr lang="en-US" b="1" dirty="0" smtClean="0"/>
              <a:t> </a:t>
            </a:r>
          </a:p>
          <a:p>
            <a:pPr algn="l">
              <a:buNone/>
            </a:pPr>
            <a:r>
              <a:rPr lang="en-US" b="1" dirty="0" smtClean="0"/>
              <a:t>2. Can </a:t>
            </a:r>
          </a:p>
          <a:p>
            <a:pPr algn="l">
              <a:buNone/>
            </a:pPr>
            <a:r>
              <a:rPr lang="en-US" b="1" dirty="0" smtClean="0"/>
              <a:t>3. Can </a:t>
            </a:r>
          </a:p>
          <a:p>
            <a:pPr algn="l">
              <a:buNone/>
            </a:pPr>
            <a:r>
              <a:rPr lang="en-US" b="1" dirty="0" smtClean="0"/>
              <a:t>4. </a:t>
            </a:r>
            <a:r>
              <a:rPr lang="en-US" dirty="0" smtClean="0"/>
              <a:t>Can't </a:t>
            </a:r>
            <a:endParaRPr lang="en-US" b="1" dirty="0" smtClean="0"/>
          </a:p>
          <a:p>
            <a:pPr algn="l">
              <a:buNone/>
            </a:pPr>
            <a:r>
              <a:rPr lang="en-US" dirty="0" smtClean="0"/>
              <a:t>5-Can't</a:t>
            </a:r>
            <a:endParaRPr lang="en-US" b="1" dirty="0" smtClean="0"/>
          </a:p>
          <a:p>
            <a:pPr algn="l">
              <a:buNone/>
            </a:pPr>
            <a:r>
              <a:rPr lang="en-US" dirty="0" smtClean="0"/>
              <a:t>	 	</a:t>
            </a:r>
          </a:p>
          <a:p>
            <a:pPr algn="l">
              <a:buNone/>
            </a:pPr>
            <a:r>
              <a:rPr lang="en-US" b="1" dirty="0" smtClean="0"/>
              <a:t>6. Can </a:t>
            </a:r>
          </a:p>
          <a:p>
            <a:pPr algn="l">
              <a:buNone/>
            </a:pPr>
            <a:r>
              <a:rPr lang="en-US" b="1" dirty="0" smtClean="0"/>
              <a:t>7. </a:t>
            </a:r>
            <a:r>
              <a:rPr lang="en-US" dirty="0" smtClean="0"/>
              <a:t>Can't </a:t>
            </a:r>
            <a:endParaRPr lang="en-US" b="1" dirty="0" smtClean="0"/>
          </a:p>
          <a:p>
            <a:pPr algn="l">
              <a:buNone/>
            </a:pPr>
            <a:r>
              <a:rPr lang="en-US" b="1" dirty="0" smtClean="0"/>
              <a:t>8. Can </a:t>
            </a:r>
          </a:p>
          <a:p>
            <a:pPr algn="l">
              <a:buNone/>
            </a:pPr>
            <a:r>
              <a:rPr lang="en-US" b="1" dirty="0" smtClean="0"/>
              <a:t>9. </a:t>
            </a:r>
            <a:r>
              <a:rPr lang="en-US" dirty="0" smtClean="0"/>
              <a:t>Can't </a:t>
            </a:r>
            <a:endParaRPr lang="en-US" b="1" dirty="0" smtClean="0"/>
          </a:p>
          <a:p>
            <a:pPr algn="l">
              <a:buNone/>
            </a:pPr>
            <a:r>
              <a:rPr lang="en-US" b="1" dirty="0" smtClean="0"/>
              <a:t>10. can</a:t>
            </a:r>
            <a:r>
              <a:rPr lang="en-US" dirty="0" smtClean="0"/>
              <a:t>	</a:t>
            </a:r>
          </a:p>
          <a:p>
            <a:pPr algn="l">
              <a:buNone/>
            </a:pPr>
            <a:endParaRPr lang="ar-SA" dirty="0"/>
          </a:p>
        </p:txBody>
      </p:sp>
      <p:sp>
        <p:nvSpPr>
          <p:cNvPr id="4" name="مستطيل 3"/>
          <p:cNvSpPr/>
          <p:nvPr/>
        </p:nvSpPr>
        <p:spPr>
          <a:xfrm>
            <a:off x="6429388" y="3643314"/>
            <a:ext cx="1785950"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لازم تسمعوها عشان تعرفوا الفرق في النطق</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4059125" cy="923330"/>
          </a:xfrm>
          <a:prstGeom prst="rect">
            <a:avLst/>
          </a:prstGeom>
          <a:noFill/>
        </p:spPr>
        <p:txBody>
          <a:bodyPr wrap="none" lIns="91440" tIns="45720" rIns="91440" bIns="45720">
            <a:spAutoFit/>
          </a:bodyPr>
          <a:lstStyle/>
          <a:p>
            <a:pPr algn="ctr"/>
            <a:r>
              <a:rPr lang="ar-SA"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المحاضرة الرابعة</a:t>
            </a: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1800" dirty="0" smtClean="0"/>
              <a:t>② </a:t>
            </a:r>
            <a:r>
              <a:rPr lang="en-US" sz="1800" b="1" dirty="0" smtClean="0"/>
              <a:t>Previewing Vocabulary Listen to the underlined words and phrases. You will hear the underlined words and phrases in a story. Write the letter of the correct definition beside each sentence. </a:t>
            </a:r>
            <a:br>
              <a:rPr lang="en-US" sz="1800" b="1" dirty="0" smtClean="0"/>
            </a:br>
            <a:endParaRPr lang="ar-SA" sz="1800" dirty="0"/>
          </a:p>
        </p:txBody>
      </p:sp>
      <p:graphicFrame>
        <p:nvGraphicFramePr>
          <p:cNvPr id="4" name="عنصر نائب للمحتوى 3"/>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algn="l" rtl="1"/>
                      <a:r>
                        <a:rPr lang="en-US" dirty="0" err="1" smtClean="0"/>
                        <a:t>Defentions</a:t>
                      </a:r>
                      <a:r>
                        <a:rPr lang="en-US" baseline="0" dirty="0" smtClean="0"/>
                        <a:t> </a:t>
                      </a:r>
                      <a:endParaRPr lang="ar-SA" dirty="0"/>
                    </a:p>
                  </a:txBody>
                  <a:tcPr marL="96520" marR="96520"/>
                </a:tc>
                <a:tc>
                  <a:txBody>
                    <a:bodyPr/>
                    <a:lstStyle/>
                    <a:p>
                      <a:pPr algn="l" rtl="1"/>
                      <a:r>
                        <a:rPr lang="en-US" dirty="0" smtClean="0"/>
                        <a:t>Sentences </a:t>
                      </a:r>
                      <a:endParaRPr lang="ar-SA" dirty="0"/>
                    </a:p>
                  </a:txBody>
                  <a:tcPr marL="96520" marR="96520"/>
                </a:tc>
              </a:tr>
              <a:tr h="370840">
                <a:tc>
                  <a:txBody>
                    <a:bodyPr/>
                    <a:lstStyle/>
                    <a:p>
                      <a:pPr algn="l">
                        <a:buNone/>
                      </a:pPr>
                      <a:r>
                        <a:rPr lang="en-US" b="1" dirty="0" smtClean="0"/>
                        <a:t>a. afraid</a:t>
                      </a:r>
                    </a:p>
                    <a:p>
                      <a:pPr algn="l">
                        <a:buNone/>
                      </a:pPr>
                      <a:r>
                        <a:rPr lang="en-US" b="1" dirty="0" smtClean="0"/>
                        <a:t> b. walking out in nature </a:t>
                      </a:r>
                    </a:p>
                    <a:p>
                      <a:pPr algn="l">
                        <a:buNone/>
                      </a:pPr>
                      <a:r>
                        <a:rPr lang="en-US" b="1" dirty="0" smtClean="0"/>
                        <a:t>c. wanted to do something very much</a:t>
                      </a:r>
                    </a:p>
                    <a:p>
                      <a:pPr algn="l">
                        <a:buNone/>
                      </a:pPr>
                      <a:r>
                        <a:rPr lang="en-US" b="1" dirty="0" smtClean="0"/>
                        <a:t> d. unbelievable; very surprising</a:t>
                      </a:r>
                    </a:p>
                    <a:p>
                      <a:pPr algn="l">
                        <a:buNone/>
                      </a:pPr>
                      <a:r>
                        <a:rPr lang="en-US" b="1" dirty="0" smtClean="0"/>
                        <a:t> e. covered with wet earth</a:t>
                      </a:r>
                    </a:p>
                    <a:p>
                      <a:pPr algn="l">
                        <a:buNone/>
                      </a:pPr>
                      <a:r>
                        <a:rPr lang="en-US" b="1" dirty="0" smtClean="0"/>
                        <a:t> f. not cloudy 	</a:t>
                      </a:r>
                    </a:p>
                    <a:p>
                      <a:pPr algn="l" rtl="1"/>
                      <a:endParaRPr lang="ar-SA" dirty="0"/>
                    </a:p>
                  </a:txBody>
                  <a:tcPr marL="96520" marR="96520"/>
                </a:tc>
                <a:tc>
                  <a:txBody>
                    <a:bodyPr/>
                    <a:lstStyle/>
                    <a:p>
                      <a:pPr algn="l">
                        <a:buNone/>
                      </a:pPr>
                      <a:r>
                        <a:rPr lang="en-US" b="1" dirty="0" smtClean="0"/>
                        <a:t>1.___</a:t>
                      </a:r>
                      <a:r>
                        <a:rPr lang="en-US" b="1" dirty="0" smtClean="0">
                          <a:solidFill>
                            <a:srgbClr val="0070C0"/>
                          </a:solidFill>
                        </a:rPr>
                        <a:t>d</a:t>
                      </a:r>
                      <a:r>
                        <a:rPr lang="en-US" b="1" dirty="0" smtClean="0"/>
                        <a:t>__ The view at the top of the mountain was incredible. The sunset was orange and purple.</a:t>
                      </a:r>
                    </a:p>
                    <a:p>
                      <a:pPr algn="l">
                        <a:buNone/>
                      </a:pPr>
                      <a:r>
                        <a:rPr lang="en-US" b="1" dirty="0" smtClean="0"/>
                        <a:t> 2. __</a:t>
                      </a:r>
                      <a:r>
                        <a:rPr lang="en-US" b="1" dirty="0" smtClean="0">
                          <a:solidFill>
                            <a:srgbClr val="0070C0"/>
                          </a:solidFill>
                        </a:rPr>
                        <a:t>e</a:t>
                      </a:r>
                      <a:r>
                        <a:rPr lang="en-US" b="1" dirty="0" smtClean="0"/>
                        <a:t>___ Please clean your muddy shoes before you come inside the house.</a:t>
                      </a:r>
                    </a:p>
                    <a:p>
                      <a:pPr algn="l">
                        <a:buNone/>
                      </a:pPr>
                      <a:r>
                        <a:rPr lang="en-US" b="1" dirty="0" smtClean="0"/>
                        <a:t> 3. _</a:t>
                      </a:r>
                      <a:r>
                        <a:rPr lang="en-US" b="1" dirty="0" smtClean="0">
                          <a:solidFill>
                            <a:srgbClr val="0070C0"/>
                          </a:solidFill>
                        </a:rPr>
                        <a:t>b</a:t>
                      </a:r>
                      <a:r>
                        <a:rPr lang="en-US" b="1" dirty="0" smtClean="0"/>
                        <a:t>____ When I'm sick of being in the city, I go hiking in the mountains. </a:t>
                      </a:r>
                    </a:p>
                    <a:p>
                      <a:pPr algn="l">
                        <a:buNone/>
                      </a:pPr>
                      <a:r>
                        <a:rPr lang="en-US" b="1" dirty="0" smtClean="0"/>
                        <a:t>4. __</a:t>
                      </a:r>
                      <a:r>
                        <a:rPr lang="en-US" b="1" dirty="0" smtClean="0">
                          <a:solidFill>
                            <a:srgbClr val="0070C0"/>
                          </a:solidFill>
                        </a:rPr>
                        <a:t>f</a:t>
                      </a:r>
                      <a:r>
                        <a:rPr lang="en-US" b="1" dirty="0" smtClean="0"/>
                        <a:t>___ After the rain stopped, the sky was clear and sunny.</a:t>
                      </a:r>
                    </a:p>
                    <a:p>
                      <a:pPr algn="l">
                        <a:buNone/>
                      </a:pPr>
                      <a:r>
                        <a:rPr lang="en-US" b="1" dirty="0" smtClean="0"/>
                        <a:t> 5. __</a:t>
                      </a:r>
                      <a:r>
                        <a:rPr lang="en-US" b="1" dirty="0" smtClean="0">
                          <a:solidFill>
                            <a:srgbClr val="0070C0"/>
                          </a:solidFill>
                        </a:rPr>
                        <a:t>c</a:t>
                      </a:r>
                      <a:r>
                        <a:rPr lang="en-US" b="1" dirty="0" smtClean="0"/>
                        <a:t>___ After six months in another country, I couldn't wait to see my family again.</a:t>
                      </a:r>
                    </a:p>
                    <a:p>
                      <a:pPr algn="l">
                        <a:buNone/>
                      </a:pPr>
                      <a:r>
                        <a:rPr lang="en-US" b="1" dirty="0" smtClean="0"/>
                        <a:t> 6. __</a:t>
                      </a:r>
                      <a:r>
                        <a:rPr lang="en-US" b="1" dirty="0" smtClean="0">
                          <a:solidFill>
                            <a:srgbClr val="0070C0"/>
                          </a:solidFill>
                        </a:rPr>
                        <a:t>a</a:t>
                      </a:r>
                      <a:r>
                        <a:rPr lang="en-US" b="1" dirty="0" smtClean="0"/>
                        <a:t>___ Don't be scared of the dog; she is very sweet and gentle. </a:t>
                      </a:r>
                      <a:endParaRPr lang="ar-SA" dirty="0"/>
                    </a:p>
                  </a:txBody>
                  <a:tcPr marL="96520" marR="96520"/>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2400" dirty="0" smtClean="0"/>
              <a:t>④ </a:t>
            </a:r>
            <a:r>
              <a:rPr lang="en-US" sz="2400" b="1" dirty="0" smtClean="0"/>
              <a:t>Taking Notes on Specific Information Listen to the story again. Fill in the missing key information in the notes below. Remember: </a:t>
            </a:r>
            <a:br>
              <a:rPr lang="en-US" sz="2400" b="1" dirty="0" smtClean="0"/>
            </a:br>
            <a:endParaRPr lang="ar-SA" sz="2400" dirty="0"/>
          </a:p>
        </p:txBody>
      </p:sp>
      <p:sp>
        <p:nvSpPr>
          <p:cNvPr id="3" name="عنصر نائب للمحتوى 2"/>
          <p:cNvSpPr>
            <a:spLocks noGrp="1"/>
          </p:cNvSpPr>
          <p:nvPr>
            <p:ph idx="1"/>
          </p:nvPr>
        </p:nvSpPr>
        <p:spPr/>
        <p:txBody>
          <a:bodyPr>
            <a:normAutofit fontScale="62500" lnSpcReduction="20000"/>
          </a:bodyPr>
          <a:lstStyle/>
          <a:p>
            <a:pPr algn="l">
              <a:buNone/>
            </a:pPr>
            <a:r>
              <a:rPr lang="en-US" b="1" dirty="0" smtClean="0"/>
              <a:t> </a:t>
            </a:r>
          </a:p>
          <a:p>
            <a:pPr algn="l">
              <a:buNone/>
            </a:pPr>
            <a:r>
              <a:rPr lang="en-US" dirty="0" smtClean="0"/>
              <a:t> Don’t try to write everything you hear. Write the important information only. </a:t>
            </a:r>
          </a:p>
          <a:p>
            <a:pPr algn="l">
              <a:buNone/>
            </a:pPr>
            <a:r>
              <a:rPr lang="en-US" dirty="0" smtClean="0"/>
              <a:t> Don’t write complete sentences; write key words only. </a:t>
            </a:r>
          </a:p>
          <a:p>
            <a:pPr algn="l">
              <a:buNone/>
            </a:pPr>
            <a:r>
              <a:rPr lang="en-US" i="1" dirty="0" smtClean="0"/>
              <a:t>1. decided to go _______________________________________ </a:t>
            </a:r>
          </a:p>
          <a:p>
            <a:pPr algn="l">
              <a:buNone/>
            </a:pPr>
            <a:r>
              <a:rPr lang="en-US" i="1" dirty="0" smtClean="0"/>
              <a:t>2. weather was _______________________________________ </a:t>
            </a:r>
          </a:p>
          <a:p>
            <a:pPr algn="l">
              <a:buNone/>
            </a:pPr>
            <a:r>
              <a:rPr lang="en-US" i="1" dirty="0" smtClean="0"/>
              <a:t>3. after 1/2 hr started to _______________________________________ </a:t>
            </a:r>
          </a:p>
          <a:p>
            <a:pPr algn="l">
              <a:buNone/>
            </a:pPr>
            <a:r>
              <a:rPr lang="en-US" i="1" dirty="0" smtClean="0"/>
              <a:t>4. hiked back to _______________________ to change _____________________ </a:t>
            </a:r>
          </a:p>
          <a:p>
            <a:pPr algn="l">
              <a:buNone/>
            </a:pPr>
            <a:r>
              <a:rPr lang="en-US" i="1" dirty="0" smtClean="0"/>
              <a:t>5. couldn't find _______________________________________ </a:t>
            </a:r>
          </a:p>
          <a:p>
            <a:pPr algn="l">
              <a:buNone/>
            </a:pPr>
            <a:r>
              <a:rPr lang="en-US" i="1" dirty="0" smtClean="0"/>
              <a:t>6. went back _______________________________________ </a:t>
            </a:r>
          </a:p>
          <a:p>
            <a:pPr algn="l">
              <a:buNone/>
            </a:pPr>
            <a:r>
              <a:rPr lang="en-US" i="1" dirty="0" smtClean="0"/>
              <a:t>7. saw _______________________________ wearing _________________________ </a:t>
            </a:r>
          </a:p>
          <a:p>
            <a:pPr algn="l">
              <a:buNone/>
            </a:pPr>
            <a:r>
              <a:rPr lang="en-US" i="1" dirty="0" smtClean="0"/>
              <a:t>8. felt _______________________________________ </a:t>
            </a:r>
          </a:p>
          <a:p>
            <a:pPr algn="l">
              <a:buNone/>
            </a:pPr>
            <a:r>
              <a:rPr lang="en-US" i="1" dirty="0" smtClean="0"/>
              <a:t>9. problem now: ____________________________________ </a:t>
            </a:r>
            <a:endParaRPr lang="ar-SA" dirty="0"/>
          </a:p>
        </p:txBody>
      </p:sp>
      <p:sp>
        <p:nvSpPr>
          <p:cNvPr id="4" name="مستطيل 3"/>
          <p:cNvSpPr/>
          <p:nvPr/>
        </p:nvSpPr>
        <p:spPr>
          <a:xfrm>
            <a:off x="7643834" y="5000636"/>
            <a:ext cx="1000132"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تعتمد على الاستماع من المحاضرة</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⑥ </a:t>
            </a:r>
            <a:r>
              <a:rPr lang="en-US" b="1" dirty="0" smtClean="0"/>
              <a:t>Reviewing Vocabulary Talk about the picture below. Use the new vocabulary as you</a:t>
            </a:r>
            <a:endParaRPr lang="ar-SA" dirty="0"/>
          </a:p>
        </p:txBody>
      </p:sp>
      <p:sp>
        <p:nvSpPr>
          <p:cNvPr id="3" name="عنصر نائب للمحتوى 2"/>
          <p:cNvSpPr>
            <a:spLocks noGrp="1"/>
          </p:cNvSpPr>
          <p:nvPr>
            <p:ph idx="1"/>
          </p:nvPr>
        </p:nvSpPr>
        <p:spPr/>
        <p:txBody>
          <a:bodyPr/>
          <a:lstStyle/>
          <a:p>
            <a:pPr algn="l">
              <a:buNone/>
            </a:pPr>
            <a:endParaRPr lang="en-US" dirty="0" smtClean="0"/>
          </a:p>
          <a:p>
            <a:pPr algn="l">
              <a:buNone/>
            </a:pPr>
            <a:r>
              <a:rPr lang="en-US" dirty="0" smtClean="0"/>
              <a:t>describe what is happening. </a:t>
            </a:r>
          </a:p>
          <a:p>
            <a:pPr algn="l">
              <a:buNone/>
            </a:pPr>
            <a:r>
              <a:rPr lang="en-US" b="1" dirty="0" smtClean="0"/>
              <a:t>Noun: hiking 	</a:t>
            </a:r>
          </a:p>
          <a:p>
            <a:pPr algn="l">
              <a:buNone/>
            </a:pPr>
            <a:r>
              <a:rPr lang="en-US" b="1" dirty="0" smtClean="0"/>
              <a:t>Adjectives :Clear Incredible Muddy Scared 	Expression: I can't wait to …	</a:t>
            </a:r>
          </a:p>
        </p:txBody>
      </p:sp>
      <p:pic>
        <p:nvPicPr>
          <p:cNvPr id="1027" name="Picture 3"/>
          <p:cNvPicPr>
            <a:picLocks noChangeAspect="1" noChangeArrowheads="1"/>
          </p:cNvPicPr>
          <p:nvPr/>
        </p:nvPicPr>
        <p:blipFill>
          <a:blip r:embed="rId2"/>
          <a:srcRect/>
          <a:stretch>
            <a:fillRect/>
          </a:stretch>
        </p:blipFill>
        <p:spPr bwMode="auto">
          <a:xfrm>
            <a:off x="5786446" y="4429132"/>
            <a:ext cx="3086100" cy="2205040"/>
          </a:xfrm>
          <a:prstGeom prst="rect">
            <a:avLst/>
          </a:prstGeom>
          <a:noFill/>
          <a:ln w="9525">
            <a:noFill/>
            <a:miter lim="800000"/>
            <a:headEnd/>
            <a:tailEnd/>
          </a:ln>
          <a:effectLst/>
        </p:spPr>
      </p:pic>
      <p:sp>
        <p:nvSpPr>
          <p:cNvPr id="6" name="مستطيل مستدير الزوايا 5"/>
          <p:cNvSpPr/>
          <p:nvPr/>
        </p:nvSpPr>
        <p:spPr>
          <a:xfrm>
            <a:off x="7429520" y="1785926"/>
            <a:ext cx="1143008"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28596" y="1714488"/>
            <a:ext cx="8229600" cy="4525963"/>
          </a:xfrm>
        </p:spPr>
        <p:txBody>
          <a:bodyPr>
            <a:noAutofit/>
          </a:bodyPr>
          <a:lstStyle/>
          <a:p>
            <a:pPr algn="l">
              <a:buNone/>
            </a:pPr>
            <a:r>
              <a:rPr lang="en-US" sz="2400" b="1" dirty="0" smtClean="0"/>
              <a:t>Using Context Clues Many tests such as the TOEFL ® </a:t>
            </a:r>
            <a:r>
              <a:rPr lang="en-US" sz="2400" b="1" dirty="0" err="1" smtClean="0"/>
              <a:t>iBT</a:t>
            </a:r>
            <a:r>
              <a:rPr lang="en-US" sz="2400" b="1" dirty="0" smtClean="0"/>
              <a:t> measure your academic listening and speaking abilities. This activity, and others in the book, will develop your social and academic communication abilities, and provide a foundation for success on a variety of standardized tests. You are going to hear five conversations about seasons. As you listen to each conversation, write winter, spring, summer, or fall in the Seasons column. After each conversation, stop the recording and write the words that helped you choose the season. Compare your answers and clues with a partner. </a:t>
            </a:r>
            <a:r>
              <a:rPr lang="en-US" sz="2400" b="1" i="1" dirty="0" smtClean="0"/>
              <a:t>20 	</a:t>
            </a:r>
          </a:p>
          <a:p>
            <a:pPr algn="l">
              <a:buNone/>
            </a:pPr>
            <a:endParaRPr lang="ar-SA" sz="2400" dirty="0" smtClean="0"/>
          </a:p>
        </p:txBody>
      </p:sp>
      <p:sp>
        <p:nvSpPr>
          <p:cNvPr id="4" name="سهم إلى اليمين 3"/>
          <p:cNvSpPr/>
          <p:nvPr/>
        </p:nvSpPr>
        <p:spPr>
          <a:xfrm>
            <a:off x="7143768" y="5929330"/>
            <a:ext cx="128588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rtl="1"/>
                      <a:r>
                        <a:rPr lang="en-US" dirty="0" smtClean="0"/>
                        <a:t>clues</a:t>
                      </a:r>
                      <a:endParaRPr lang="ar-SA" dirty="0"/>
                    </a:p>
                  </a:txBody>
                  <a:tcPr marL="96520" marR="96520"/>
                </a:tc>
                <a:tc>
                  <a:txBody>
                    <a:bodyPr/>
                    <a:lstStyle/>
                    <a:p>
                      <a:pPr rtl="1"/>
                      <a:r>
                        <a:rPr lang="en-US" dirty="0" smtClean="0"/>
                        <a:t>season</a:t>
                      </a:r>
                      <a:endParaRPr lang="ar-SA" dirty="0"/>
                    </a:p>
                  </a:txBody>
                  <a:tcPr marL="96520" marR="96520"/>
                </a:tc>
              </a:tr>
              <a:tr h="370840">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r>
            </a:tbl>
          </a:graphicData>
        </a:graphic>
      </p:graphicFrame>
      <p:sp>
        <p:nvSpPr>
          <p:cNvPr id="4" name="مستطيل مستدير الزوايا 3"/>
          <p:cNvSpPr/>
          <p:nvPr/>
        </p:nvSpPr>
        <p:spPr>
          <a:xfrm>
            <a:off x="6643702" y="5500702"/>
            <a:ext cx="1428760"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لازم تسمعوا عشان الحل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algn="l" rtl="1"/>
                      <a:r>
                        <a:rPr lang="en-US" dirty="0" smtClean="0"/>
                        <a:t>Definitions </a:t>
                      </a:r>
                      <a:endParaRPr lang="ar-SA" dirty="0"/>
                    </a:p>
                  </a:txBody>
                  <a:tcPr marL="96520" marR="96520"/>
                </a:tc>
                <a:tc>
                  <a:txBody>
                    <a:bodyPr/>
                    <a:lstStyle/>
                    <a:p>
                      <a:pPr algn="l" rtl="1"/>
                      <a:r>
                        <a:rPr lang="en-US" dirty="0" smtClean="0"/>
                        <a:t>Sentences</a:t>
                      </a:r>
                      <a:r>
                        <a:rPr lang="en-US" baseline="0" dirty="0" smtClean="0"/>
                        <a:t> </a:t>
                      </a:r>
                      <a:endParaRPr lang="ar-SA" dirty="0"/>
                    </a:p>
                  </a:txBody>
                  <a:tcPr marL="96520" marR="96520"/>
                </a:tc>
              </a:tr>
              <a:tr h="370840">
                <a:tc>
                  <a:txBody>
                    <a:bodyPr/>
                    <a:lstStyle/>
                    <a:p>
                      <a:pPr algn="l">
                        <a:buNone/>
                      </a:pPr>
                      <a:r>
                        <a:rPr lang="en-US" b="1" dirty="0" smtClean="0"/>
                        <a:t>a. clear, not rainy </a:t>
                      </a:r>
                    </a:p>
                    <a:p>
                      <a:pPr algn="l">
                        <a:buNone/>
                      </a:pPr>
                      <a:r>
                        <a:rPr lang="en-US" dirty="0" smtClean="0"/>
                        <a:t>b. short periods of rain </a:t>
                      </a:r>
                    </a:p>
                    <a:p>
                      <a:pPr algn="l">
                        <a:buNone/>
                      </a:pPr>
                      <a:endParaRPr lang="ar-SA" dirty="0" smtClean="0"/>
                    </a:p>
                    <a:p>
                      <a:pPr algn="l">
                        <a:buNone/>
                      </a:pPr>
                      <a:r>
                        <a:rPr lang="en-US" dirty="0" smtClean="0"/>
                        <a:t>c. during the night </a:t>
                      </a:r>
                    </a:p>
                    <a:p>
                      <a:pPr algn="l">
                        <a:buNone/>
                      </a:pPr>
                      <a:endParaRPr lang="ar-SA" dirty="0" smtClean="0"/>
                    </a:p>
                    <a:p>
                      <a:pPr algn="l">
                        <a:buNone/>
                      </a:pPr>
                      <a:r>
                        <a:rPr lang="en-US" dirty="0" smtClean="0"/>
                        <a:t>d. clear in some places and cloudy in others </a:t>
                      </a:r>
                    </a:p>
                    <a:p>
                      <a:pPr algn="l">
                        <a:buNone/>
                      </a:pPr>
                      <a:endParaRPr lang="ar-SA" dirty="0" smtClean="0"/>
                    </a:p>
                    <a:p>
                      <a:pPr algn="l">
                        <a:buNone/>
                      </a:pPr>
                      <a:r>
                        <a:rPr lang="en-US" dirty="0" smtClean="0"/>
                        <a:t>e. a little cold 	</a:t>
                      </a:r>
                    </a:p>
                    <a:p>
                      <a:pPr algn="l">
                        <a:buNone/>
                      </a:pPr>
                      <a:endParaRPr lang="ar-SA" dirty="0" smtClean="0"/>
                    </a:p>
                    <a:p>
                      <a:pPr algn="l" rtl="1"/>
                      <a:endParaRPr lang="ar-SA" dirty="0"/>
                    </a:p>
                  </a:txBody>
                  <a:tcPr marL="96520" marR="96520"/>
                </a:tc>
                <a:tc>
                  <a:txBody>
                    <a:bodyPr/>
                    <a:lstStyle/>
                    <a:p>
                      <a:pPr algn="l">
                        <a:buNone/>
                      </a:pPr>
                      <a:r>
                        <a:rPr lang="en-US" b="1" dirty="0" smtClean="0"/>
                        <a:t>1.___</a:t>
                      </a:r>
                      <a:r>
                        <a:rPr lang="en-US" b="1" dirty="0" smtClean="0">
                          <a:solidFill>
                            <a:srgbClr val="0070C0"/>
                          </a:solidFill>
                        </a:rPr>
                        <a:t>b</a:t>
                      </a:r>
                      <a:r>
                        <a:rPr lang="en-US" b="1" dirty="0" smtClean="0"/>
                        <a:t>__Take an umbrella. There's a chance of showers later. </a:t>
                      </a:r>
                    </a:p>
                    <a:p>
                      <a:pPr algn="l">
                        <a:buNone/>
                      </a:pPr>
                      <a:r>
                        <a:rPr lang="en-US" b="1" dirty="0" smtClean="0"/>
                        <a:t>2._</a:t>
                      </a:r>
                      <a:r>
                        <a:rPr lang="en-US" b="1" dirty="0" smtClean="0">
                          <a:solidFill>
                            <a:srgbClr val="0070C0"/>
                          </a:solidFill>
                        </a:rPr>
                        <a:t>e</a:t>
                      </a:r>
                      <a:r>
                        <a:rPr lang="en-US" b="1" dirty="0" smtClean="0"/>
                        <a:t>____Take a sweater. It's chilly outside. 3.__</a:t>
                      </a:r>
                      <a:r>
                        <a:rPr lang="en-US" b="1" dirty="0" smtClean="0">
                          <a:solidFill>
                            <a:srgbClr val="0070C0"/>
                          </a:solidFill>
                        </a:rPr>
                        <a:t>c</a:t>
                      </a:r>
                      <a:r>
                        <a:rPr lang="en-US" b="1" dirty="0" smtClean="0"/>
                        <a:t>___The overnight temperature will be 20 degrees.</a:t>
                      </a:r>
                    </a:p>
                    <a:p>
                      <a:pPr algn="l">
                        <a:buNone/>
                      </a:pPr>
                      <a:r>
                        <a:rPr lang="en-US" b="1" dirty="0" smtClean="0"/>
                        <a:t> 4.__</a:t>
                      </a:r>
                      <a:r>
                        <a:rPr lang="en-US" b="1" dirty="0" smtClean="0">
                          <a:solidFill>
                            <a:srgbClr val="0070C0"/>
                          </a:solidFill>
                        </a:rPr>
                        <a:t>d</a:t>
                      </a:r>
                      <a:r>
                        <a:rPr lang="en-US" b="1" dirty="0" smtClean="0"/>
                        <a:t>___The sky is partly cloudy. It's not a good day for the beach.</a:t>
                      </a:r>
                    </a:p>
                    <a:p>
                      <a:pPr algn="l">
                        <a:buNone/>
                      </a:pPr>
                      <a:r>
                        <a:rPr lang="en-US" b="1" dirty="0" smtClean="0"/>
                        <a:t> 5.__</a:t>
                      </a:r>
                      <a:r>
                        <a:rPr lang="en-US" b="1" dirty="0" smtClean="0">
                          <a:solidFill>
                            <a:srgbClr val="0070C0"/>
                          </a:solidFill>
                        </a:rPr>
                        <a:t>a</a:t>
                      </a:r>
                      <a:r>
                        <a:rPr lang="en-US" b="1" dirty="0" smtClean="0"/>
                        <a:t>___The weather forecast says we can expect fair skies this weekend. Let's go fishing! 	</a:t>
                      </a:r>
                    </a:p>
                    <a:p>
                      <a:pPr algn="l" rtl="1"/>
                      <a:endParaRPr lang="ar-SA" dirty="0"/>
                    </a:p>
                  </a:txBody>
                  <a:tcPr marL="96520" marR="96520"/>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④ </a:t>
            </a:r>
            <a:r>
              <a:rPr lang="en-US" sz="2000" b="1" dirty="0" smtClean="0"/>
              <a:t>Listening to a Weather Forecast Bruce is watching the weather forecast. Listen to the report and use the chart to take notes about the weekend weather.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{5C22544A-7EE6-4342-B048-85BDC9FD1C3A}</a:tableStyleId>
              </a:tblPr>
              <a:tblGrid>
                <a:gridCol w="2171700"/>
                <a:gridCol w="2171700"/>
                <a:gridCol w="2171700"/>
                <a:gridCol w="2171700"/>
              </a:tblGrid>
              <a:tr h="370840">
                <a:tc>
                  <a:txBody>
                    <a:bodyPr/>
                    <a:lstStyle/>
                    <a:p>
                      <a:pPr algn="l" rtl="1"/>
                      <a:r>
                        <a:rPr lang="en-US" sz="1800" b="1" kern="1200" baseline="0" dirty="0" smtClean="0">
                          <a:solidFill>
                            <a:schemeClr val="lt1"/>
                          </a:solidFill>
                          <a:latin typeface="+mn-lt"/>
                          <a:ea typeface="+mn-ea"/>
                          <a:cs typeface="+mn-cs"/>
                        </a:rPr>
                        <a:t>Monday </a:t>
                      </a:r>
                      <a:r>
                        <a:rPr lang="ar-SA" sz="1800" b="1" kern="1200" baseline="0" dirty="0" smtClean="0">
                          <a:solidFill>
                            <a:schemeClr val="lt1"/>
                          </a:solidFill>
                          <a:latin typeface="+mn-lt"/>
                          <a:ea typeface="+mn-ea"/>
                          <a:cs typeface="+mn-cs"/>
                        </a:rPr>
                        <a:t> </a:t>
                      </a:r>
                      <a:r>
                        <a:rPr lang="en-US" sz="1800" b="1" kern="1200" baseline="0" dirty="0" smtClean="0">
                          <a:solidFill>
                            <a:schemeClr val="lt1"/>
                          </a:solidFill>
                          <a:latin typeface="+mn-lt"/>
                          <a:ea typeface="+mn-ea"/>
                          <a:cs typeface="+mn-cs"/>
                        </a:rPr>
                        <a:t>Sunday </a:t>
                      </a:r>
                      <a:endParaRPr lang="ar-SA" dirty="0"/>
                    </a:p>
                  </a:txBody>
                  <a:tcPr marL="96520" marR="96520"/>
                </a:tc>
                <a:tc>
                  <a:txBody>
                    <a:bodyPr/>
                    <a:lstStyle/>
                    <a:p>
                      <a:pPr algn="l" rtl="1"/>
                      <a:r>
                        <a:rPr lang="en-US" sz="1800" b="1" kern="1200" baseline="0" dirty="0" smtClean="0">
                          <a:solidFill>
                            <a:schemeClr val="lt1"/>
                          </a:solidFill>
                          <a:latin typeface="+mn-lt"/>
                          <a:ea typeface="+mn-ea"/>
                          <a:cs typeface="+mn-cs"/>
                        </a:rPr>
                        <a:t>Saturday</a:t>
                      </a:r>
                      <a:endParaRPr lang="ar-SA" dirty="0"/>
                    </a:p>
                  </a:txBody>
                  <a:tcPr marL="96520" marR="96520"/>
                </a:tc>
                <a:tc>
                  <a:txBody>
                    <a:bodyPr/>
                    <a:lstStyle/>
                    <a:p>
                      <a:pPr algn="l" rtl="1"/>
                      <a:r>
                        <a:rPr lang="en-US" dirty="0" err="1" smtClean="0"/>
                        <a:t>friday</a:t>
                      </a:r>
                      <a:endParaRPr lang="ar-SA" dirty="0"/>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	</a:t>
                      </a:r>
                    </a:p>
                    <a:p>
                      <a:pPr algn="l" rtl="1"/>
                      <a:r>
                        <a:rPr lang="en-US" sz="1800" b="1" kern="1200" baseline="0" dirty="0" smtClean="0">
                          <a:solidFill>
                            <a:schemeClr val="lt1"/>
                          </a:solidFill>
                          <a:latin typeface="+mn-lt"/>
                          <a:ea typeface="+mn-ea"/>
                          <a:cs typeface="+mn-cs"/>
                        </a:rPr>
                        <a:t> </a:t>
                      </a:r>
                      <a:endParaRPr lang="ar-SA" dirty="0"/>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c>
                  <a:txBody>
                    <a:bodyPr/>
                    <a:lstStyle/>
                    <a:p>
                      <a:pPr algn="l" rtl="1"/>
                      <a:r>
                        <a:rPr lang="en-US" sz="1800" b="1" kern="1200" baseline="0" dirty="0" smtClean="0">
                          <a:solidFill>
                            <a:schemeClr val="tx1"/>
                          </a:solidFill>
                          <a:latin typeface="+mn-lt"/>
                          <a:ea typeface="+mn-ea"/>
                          <a:cs typeface="+mn-cs"/>
                        </a:rPr>
                        <a:t>Sky:(Cloudy? Fair?)</a:t>
                      </a:r>
                      <a:endParaRPr lang="ar-SA" dirty="0">
                        <a:solidFill>
                          <a:schemeClr val="tx1"/>
                        </a:solidFill>
                      </a:endParaRPr>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Temperature 	</a:t>
                      </a:r>
                    </a:p>
                    <a:p>
                      <a:pPr algn="l" rtl="1"/>
                      <a:endParaRPr lang="ar-SA" dirty="0"/>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c>
                  <a:txBody>
                    <a:bodyPr/>
                    <a:lstStyle/>
                    <a:p>
                      <a:pPr algn="l"/>
                      <a:r>
                        <a:rPr lang="en-US" sz="1800" b="1" kern="1200" baseline="0" dirty="0" smtClean="0">
                          <a:solidFill>
                            <a:schemeClr val="dk1"/>
                          </a:solidFill>
                          <a:latin typeface="+mn-lt"/>
                          <a:ea typeface="+mn-ea"/>
                          <a:cs typeface="+mn-cs"/>
                        </a:rPr>
                        <a:t>High 	</a:t>
                      </a:r>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Low 	</a:t>
                      </a:r>
                    </a:p>
                    <a:p>
                      <a:pPr algn="l" rtl="1"/>
                      <a:endParaRPr lang="ar-SA" dirty="0"/>
                    </a:p>
                  </a:txBody>
                  <a:tcPr marL="96520" marR="96520"/>
                </a:tc>
              </a:tr>
              <a:tr h="370840">
                <a:tc>
                  <a:txBody>
                    <a:bodyPr/>
                    <a:lstStyle/>
                    <a:p>
                      <a:pPr algn="l" rtl="1"/>
                      <a:endParaRPr lang="ar-SA"/>
                    </a:p>
                  </a:txBody>
                  <a:tcPr marL="96520" marR="96520"/>
                </a:tc>
                <a:tc>
                  <a:txBody>
                    <a:bodyPr/>
                    <a:lstStyle/>
                    <a:p>
                      <a:pPr algn="l" rtl="1"/>
                      <a:endParaRPr lang="ar-SA" dirty="0"/>
                    </a:p>
                  </a:txBody>
                  <a:tcPr marL="96520" marR="96520"/>
                </a:tc>
                <a:tc>
                  <a:txBody>
                    <a:bodyPr/>
                    <a:lstStyle/>
                    <a:p>
                      <a:pPr algn="l" rtl="1"/>
                      <a:endParaRPr lang="ar-SA"/>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Rain:( </a:t>
                      </a:r>
                      <a:r>
                        <a:rPr lang="en-US" sz="1800" b="1" kern="1200" baseline="0" dirty="0" err="1" smtClean="0">
                          <a:solidFill>
                            <a:schemeClr val="dk1"/>
                          </a:solidFill>
                          <a:latin typeface="+mn-lt"/>
                          <a:ea typeface="+mn-ea"/>
                          <a:cs typeface="+mn-cs"/>
                        </a:rPr>
                        <a:t>Yes?No</a:t>
                      </a:r>
                      <a:r>
                        <a:rPr lang="en-US" sz="1800" b="1" kern="1200" baseline="0" dirty="0" smtClean="0">
                          <a:solidFill>
                            <a:schemeClr val="dk1"/>
                          </a:solidFill>
                          <a:latin typeface="+mn-lt"/>
                          <a:ea typeface="+mn-ea"/>
                          <a:cs typeface="+mn-cs"/>
                        </a:rPr>
                        <a:t>?) 	</a:t>
                      </a:r>
                    </a:p>
                    <a:p>
                      <a:pPr algn="l" rtl="1"/>
                      <a:endParaRPr lang="ar-SA" dirty="0"/>
                    </a:p>
                  </a:txBody>
                  <a:tcPr marL="96520" marR="96520"/>
                </a:tc>
              </a:tr>
            </a:tbl>
          </a:graphicData>
        </a:graphic>
      </p:graphicFrame>
      <p:sp>
        <p:nvSpPr>
          <p:cNvPr id="5" name="مستطيل مستدير الزوايا 4"/>
          <p:cNvSpPr/>
          <p:nvPr/>
        </p:nvSpPr>
        <p:spPr>
          <a:xfrm>
            <a:off x="5572132" y="5500702"/>
            <a:ext cx="2428892"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حلها بس </a:t>
            </a:r>
            <a:r>
              <a:rPr lang="ar-SA" dirty="0" err="1" smtClean="0"/>
              <a:t>ماركز</a:t>
            </a:r>
            <a:r>
              <a:rPr lang="ar-SA" dirty="0" smtClean="0"/>
              <a:t> عليها</a:t>
            </a: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2000" b="1" dirty="0" smtClean="0"/>
              <a:t>Using Language Functions EXPRESSIONS FOR TALKING ABOUT ACTIVITIES YOU LIKE AND DISLIKE</a:t>
            </a:r>
            <a:endParaRPr lang="ar-SA" sz="2000" dirty="0"/>
          </a:p>
        </p:txBody>
      </p:sp>
      <p:sp>
        <p:nvSpPr>
          <p:cNvPr id="3" name="عنصر نائب للمحتوى 2"/>
          <p:cNvSpPr>
            <a:spLocks noGrp="1"/>
          </p:cNvSpPr>
          <p:nvPr>
            <p:ph idx="1"/>
          </p:nvPr>
        </p:nvSpPr>
        <p:spPr/>
        <p:txBody>
          <a:bodyPr/>
          <a:lstStyle/>
          <a:p>
            <a:pPr algn="l">
              <a:buNone/>
            </a:pPr>
            <a:r>
              <a:rPr lang="en-US" b="1" dirty="0" smtClean="0"/>
              <a:t>LIKES 	 	</a:t>
            </a:r>
          </a:p>
          <a:p>
            <a:pPr algn="l">
              <a:buNone/>
            </a:pPr>
            <a:r>
              <a:rPr lang="en-US" dirty="0" smtClean="0"/>
              <a:t>I like/love (to + verb/Verb + -</a:t>
            </a:r>
            <a:r>
              <a:rPr lang="en-US" dirty="0" err="1" smtClean="0"/>
              <a:t>ing</a:t>
            </a:r>
            <a:r>
              <a:rPr lang="en-US" dirty="0" smtClean="0"/>
              <a:t>). 	</a:t>
            </a:r>
          </a:p>
          <a:p>
            <a:pPr algn="l">
              <a:buNone/>
            </a:pPr>
            <a:r>
              <a:rPr lang="en-US" dirty="0" smtClean="0"/>
              <a:t>	</a:t>
            </a:r>
          </a:p>
          <a:p>
            <a:pPr algn="l">
              <a:buNone/>
            </a:pPr>
            <a:r>
              <a:rPr lang="en-US" dirty="0" smtClean="0"/>
              <a:t>It's OK/all right/fun/good /great/wonderful. 		</a:t>
            </a:r>
          </a:p>
          <a:p>
            <a:pPr algn="l">
              <a:buNone/>
            </a:pPr>
            <a:r>
              <a:rPr lang="en-US" dirty="0" smtClean="0"/>
              <a:t>I'm crazy about (noun). 	</a:t>
            </a:r>
          </a:p>
          <a:p>
            <a:pPr algn="l">
              <a:buNone/>
            </a:pPr>
            <a:endParaRPr lang="ar-SA" dirty="0"/>
          </a:p>
        </p:txBody>
      </p:sp>
      <p:sp>
        <p:nvSpPr>
          <p:cNvPr id="4" name="سهم إلى اليمين 3"/>
          <p:cNvSpPr/>
          <p:nvPr/>
        </p:nvSpPr>
        <p:spPr>
          <a:xfrm>
            <a:off x="7143768" y="5572140"/>
            <a:ext cx="857256"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l">
              <a:buNone/>
            </a:pPr>
            <a:r>
              <a:rPr lang="en-US" b="1" dirty="0" smtClean="0"/>
              <a:t>DISLIKES 	</a:t>
            </a:r>
          </a:p>
          <a:p>
            <a:pPr algn="l">
              <a:buNone/>
            </a:pPr>
            <a:r>
              <a:rPr lang="en-US" dirty="0" smtClean="0"/>
              <a:t> 	I don't care for (noun). 	</a:t>
            </a:r>
          </a:p>
          <a:p>
            <a:pPr algn="l">
              <a:buNone/>
            </a:pPr>
            <a:r>
              <a:rPr lang="en-US" dirty="0" smtClean="0"/>
              <a:t> I don't like/dislike/hate (to + verb/Verb + -</a:t>
            </a:r>
            <a:r>
              <a:rPr lang="en-US" dirty="0" err="1" smtClean="0"/>
              <a:t>ing</a:t>
            </a:r>
            <a:r>
              <a:rPr lang="en-US" dirty="0" smtClean="0"/>
              <a:t>). </a:t>
            </a:r>
          </a:p>
          <a:p>
            <a:pPr algn="l">
              <a:buNone/>
            </a:pPr>
            <a:r>
              <a:rPr lang="en-US" dirty="0" smtClean="0"/>
              <a:t>I'm not crazy about (noun). 	</a:t>
            </a:r>
          </a:p>
          <a:p>
            <a:pPr algn="l">
              <a:buNone/>
            </a:pPr>
            <a:r>
              <a:rPr lang="en-US" dirty="0" smtClean="0"/>
              <a:t>It's awful/terrible. 	</a:t>
            </a:r>
          </a:p>
          <a:p>
            <a:pPr algn="l">
              <a:buNone/>
            </a:pPr>
            <a:r>
              <a:rPr lang="en-US" dirty="0" smtClean="0"/>
              <a:t>I can't stand it. 	</a:t>
            </a:r>
          </a:p>
          <a:p>
            <a:pPr algn="l">
              <a:buNone/>
            </a:pPr>
            <a:endParaRPr lang="ar-S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440377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الخامسة</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Previewing Vocabulary </a:t>
            </a:r>
            <a:endParaRPr lang="ar-SA" dirty="0"/>
          </a:p>
        </p:txBody>
      </p:sp>
      <p:sp>
        <p:nvSpPr>
          <p:cNvPr id="3" name="عنصر نائب للمحتوى 2"/>
          <p:cNvSpPr>
            <a:spLocks noGrp="1"/>
          </p:cNvSpPr>
          <p:nvPr>
            <p:ph idx="1"/>
          </p:nvPr>
        </p:nvSpPr>
        <p:spPr/>
        <p:txBody>
          <a:bodyPr>
            <a:normAutofit fontScale="92500" lnSpcReduction="10000"/>
          </a:bodyPr>
          <a:lstStyle/>
          <a:p>
            <a:pPr algn="l">
              <a:buNone/>
            </a:pPr>
            <a:endParaRPr lang="ar-SA" dirty="0" smtClean="0"/>
          </a:p>
          <a:p>
            <a:pPr algn="l">
              <a:buNone/>
            </a:pPr>
            <a:r>
              <a:rPr lang="en-US" dirty="0" smtClean="0"/>
              <a:t>② </a:t>
            </a:r>
            <a:r>
              <a:rPr lang="en-US" b="1" dirty="0" smtClean="0"/>
              <a:t>Listen to these words and phrases from the conversation. </a:t>
            </a:r>
          </a:p>
          <a:p>
            <a:pPr algn="l">
              <a:buNone/>
            </a:pPr>
            <a:r>
              <a:rPr lang="en-US" b="1" dirty="0" smtClean="0"/>
              <a:t>Then complete the sentences with the words and phrases. </a:t>
            </a:r>
          </a:p>
          <a:p>
            <a:pPr algn="l">
              <a:buNone/>
            </a:pPr>
            <a:r>
              <a:rPr lang="en-US" b="1" dirty="0" smtClean="0"/>
              <a:t>Noun: aisle- groceries- pound1- produce 	 quart2- tofu3 .	</a:t>
            </a:r>
            <a:endParaRPr lang="ar-SA" b="1" dirty="0" smtClean="0"/>
          </a:p>
          <a:p>
            <a:pPr algn="l">
              <a:buNone/>
            </a:pPr>
            <a:r>
              <a:rPr lang="en-US" b="1" dirty="0" smtClean="0"/>
              <a:t>-Verb :take checks 	Expression :in line </a:t>
            </a:r>
          </a:p>
          <a:p>
            <a:pPr algn="l">
              <a:buNone/>
            </a:pPr>
            <a:r>
              <a:rPr lang="en-US" b="1" dirty="0" smtClean="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70000" lnSpcReduction="20000"/>
          </a:bodyPr>
          <a:lstStyle/>
          <a:p>
            <a:pPr marL="514350" indent="-514350" algn="l">
              <a:buAutoNum type="arabicPeriod"/>
            </a:pPr>
            <a:r>
              <a:rPr lang="en-US" b="1" dirty="0" smtClean="0"/>
              <a:t>Cherries are pretty cheap now. They cost $1.89 a --------</a:t>
            </a:r>
            <a:r>
              <a:rPr lang="en-US" b="1" dirty="0" smtClean="0">
                <a:solidFill>
                  <a:srgbClr val="0070C0"/>
                </a:solidFill>
              </a:rPr>
              <a:t>pound-</a:t>
            </a:r>
            <a:r>
              <a:rPr lang="en-US" b="1" dirty="0" smtClean="0"/>
              <a:t>----------- </a:t>
            </a:r>
          </a:p>
          <a:p>
            <a:pPr marL="514350" indent="-514350" algn="l">
              <a:buAutoNum type="arabicPeriod"/>
            </a:pPr>
            <a:r>
              <a:rPr lang="en-US" b="1" dirty="0" smtClean="0"/>
              <a:t>2. My son likes milk a lot. He drinks a -----</a:t>
            </a:r>
            <a:r>
              <a:rPr lang="en-US" b="1" dirty="0" smtClean="0">
                <a:solidFill>
                  <a:srgbClr val="0070C0"/>
                </a:solidFill>
              </a:rPr>
              <a:t>quart</a:t>
            </a:r>
            <a:r>
              <a:rPr lang="en-US" b="1" dirty="0" smtClean="0"/>
              <a:t> --------------- of milk every day. </a:t>
            </a:r>
          </a:p>
          <a:p>
            <a:pPr marL="514350" indent="-514350" algn="l">
              <a:buAutoNum type="arabicPeriod"/>
            </a:pPr>
            <a:r>
              <a:rPr lang="en-US" b="1" dirty="0" smtClean="0"/>
              <a:t>3. You can pay with cash or a credit card, but this market doesn't </a:t>
            </a:r>
            <a:r>
              <a:rPr lang="en-US" b="1" dirty="0" smtClean="0">
                <a:solidFill>
                  <a:srgbClr val="0070C0"/>
                </a:solidFill>
              </a:rPr>
              <a:t>take </a:t>
            </a:r>
            <a:r>
              <a:rPr lang="en-US" b="1" dirty="0" err="1" smtClean="0">
                <a:solidFill>
                  <a:srgbClr val="0070C0"/>
                </a:solidFill>
              </a:rPr>
              <a:t>cheks</a:t>
            </a:r>
            <a:endParaRPr lang="en-US" b="1" dirty="0" smtClean="0">
              <a:solidFill>
                <a:srgbClr val="0070C0"/>
              </a:solidFill>
            </a:endParaRPr>
          </a:p>
          <a:p>
            <a:pPr marL="514350" indent="-514350" algn="l">
              <a:buAutoNum type="arabicPeriod"/>
            </a:pPr>
            <a:r>
              <a:rPr lang="en-US" b="1" dirty="0" smtClean="0"/>
              <a:t>4. I hate frozen or canned vegetables and fruit. I only eat fresh </a:t>
            </a:r>
            <a:r>
              <a:rPr lang="en-US" b="1" i="1" dirty="0" smtClean="0">
                <a:solidFill>
                  <a:srgbClr val="0070C0"/>
                </a:solidFill>
              </a:rPr>
              <a:t>produce</a:t>
            </a:r>
            <a:r>
              <a:rPr lang="en-US" b="1" i="1" dirty="0" smtClean="0"/>
              <a:t> </a:t>
            </a:r>
          </a:p>
          <a:p>
            <a:pPr algn="l">
              <a:buNone/>
            </a:pPr>
            <a:r>
              <a:rPr lang="en-US" b="1" dirty="0" smtClean="0"/>
              <a:t>5. I just spent $90.00 on </a:t>
            </a:r>
            <a:r>
              <a:rPr lang="en-US" b="1" dirty="0" smtClean="0">
                <a:solidFill>
                  <a:srgbClr val="0070C0"/>
                </a:solidFill>
              </a:rPr>
              <a:t>--groceries-</a:t>
            </a:r>
            <a:r>
              <a:rPr lang="en-US" b="1" dirty="0" smtClean="0"/>
              <a:t>------------- . Last time I spent $85.00. Food is really expensive here!</a:t>
            </a:r>
          </a:p>
          <a:p>
            <a:pPr algn="l">
              <a:buNone/>
            </a:pPr>
            <a:r>
              <a:rPr lang="en-US" b="1" dirty="0" smtClean="0"/>
              <a:t> 6. A: Excuse me, where is the bread? B: It's in ----</a:t>
            </a:r>
            <a:r>
              <a:rPr lang="en-US" b="1" dirty="0" err="1" smtClean="0">
                <a:solidFill>
                  <a:srgbClr val="0070C0"/>
                </a:solidFill>
              </a:rPr>
              <a:t>aisel</a:t>
            </a:r>
            <a:r>
              <a:rPr lang="en-US" b="1" dirty="0" smtClean="0"/>
              <a:t>------------------- four.</a:t>
            </a:r>
          </a:p>
          <a:p>
            <a:pPr algn="l">
              <a:buNone/>
            </a:pPr>
            <a:r>
              <a:rPr lang="en-US" b="1" dirty="0" smtClean="0"/>
              <a:t> 7. The market was very crowded. I had to wait ---------</a:t>
            </a:r>
            <a:r>
              <a:rPr lang="en-US" b="1" dirty="0" smtClean="0">
                <a:solidFill>
                  <a:srgbClr val="0070C0"/>
                </a:solidFill>
              </a:rPr>
              <a:t>in line-</a:t>
            </a:r>
            <a:r>
              <a:rPr lang="en-US" b="1" dirty="0" smtClean="0"/>
              <a:t>-------------- for 15 minutes to pay. </a:t>
            </a:r>
          </a:p>
          <a:p>
            <a:pPr algn="l">
              <a:buNone/>
            </a:pPr>
            <a:r>
              <a:rPr lang="en-US" b="1" dirty="0" smtClean="0"/>
              <a:t>8. People who don't eat meat often cook with ------</a:t>
            </a:r>
            <a:r>
              <a:rPr lang="en-US" b="1" dirty="0" err="1" smtClean="0">
                <a:solidFill>
                  <a:srgbClr val="0070C0"/>
                </a:solidFill>
              </a:rPr>
              <a:t>tufo</a:t>
            </a:r>
            <a:r>
              <a:rPr lang="en-US" b="1" dirty="0" smtClean="0">
                <a:solidFill>
                  <a:srgbClr val="0070C0"/>
                </a:solidFill>
              </a:rPr>
              <a:t>-</a:t>
            </a:r>
            <a:r>
              <a:rPr lang="en-US" b="1" dirty="0" smtClean="0"/>
              <a:t>-----------------. Listen</a:t>
            </a:r>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l">
              <a:buNone/>
            </a:pPr>
            <a:endParaRPr lang="ar-SA" dirty="0" smtClean="0"/>
          </a:p>
          <a:p>
            <a:pPr algn="l">
              <a:buNone/>
            </a:pPr>
            <a:r>
              <a:rPr lang="en-US" dirty="0" smtClean="0"/>
              <a:t>③ </a:t>
            </a:r>
            <a:r>
              <a:rPr lang="en-US" b="1" dirty="0" smtClean="0"/>
              <a:t>Listening for Main Ideas Andrew and Nancy are grocery shopping at a supermarket. Close your book as you listen. Prepare to answer these questions. </a:t>
            </a:r>
          </a:p>
          <a:p>
            <a:pPr algn="l">
              <a:buNone/>
            </a:pPr>
            <a:r>
              <a:rPr lang="en-US" b="1" dirty="0" smtClean="0"/>
              <a:t>1. What are Andrew and Nancy discussing? 2. Why is Andrew buying so much food? 3. Why can't Andrew and Nancy use the express line? Compare and discuss your answers with a partner.</a:t>
            </a:r>
            <a:endParaRPr lang="ar-SA" dirty="0"/>
          </a:p>
        </p:txBody>
      </p:sp>
      <p:sp>
        <p:nvSpPr>
          <p:cNvPr id="4" name="مستطيل مستدير الزوايا 3"/>
          <p:cNvSpPr/>
          <p:nvPr/>
        </p:nvSpPr>
        <p:spPr>
          <a:xfrm>
            <a:off x="6929454" y="5429264"/>
            <a:ext cx="150019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للاطلاع</a:t>
            </a:r>
            <a:endParaRPr lang="ar-S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④ </a:t>
            </a:r>
            <a:r>
              <a:rPr lang="en-US" b="1" dirty="0" smtClean="0"/>
              <a:t>Listening for Details Listen again if </a:t>
            </a:r>
            <a:endParaRPr lang="ar-SA" dirty="0"/>
          </a:p>
        </p:txBody>
      </p:sp>
      <p:sp>
        <p:nvSpPr>
          <p:cNvPr id="3" name="عنصر نائب للمحتوى 2"/>
          <p:cNvSpPr>
            <a:spLocks noGrp="1"/>
          </p:cNvSpPr>
          <p:nvPr>
            <p:ph idx="1"/>
          </p:nvPr>
        </p:nvSpPr>
        <p:spPr/>
        <p:txBody>
          <a:bodyPr/>
          <a:lstStyle/>
          <a:p>
            <a:pPr algn="l">
              <a:buNone/>
            </a:pPr>
            <a:endParaRPr lang="ar-SA" dirty="0" smtClean="0"/>
          </a:p>
          <a:p>
            <a:pPr algn="l">
              <a:buNone/>
            </a:pPr>
            <a:r>
              <a:rPr lang="en-US" b="1" dirty="0" smtClean="0"/>
              <a:t>necessary. Write T if a statement is true and F if it is false. </a:t>
            </a:r>
          </a:p>
          <a:p>
            <a:pPr algn="l">
              <a:buNone/>
            </a:pPr>
            <a:r>
              <a:rPr lang="en-US" b="1" dirty="0" smtClean="0"/>
              <a:t>1.___</a:t>
            </a:r>
            <a:r>
              <a:rPr lang="en-US" b="1" dirty="0" smtClean="0">
                <a:solidFill>
                  <a:srgbClr val="0070C0"/>
                </a:solidFill>
              </a:rPr>
              <a:t>t</a:t>
            </a:r>
            <a:r>
              <a:rPr lang="en-US" b="1" dirty="0" smtClean="0"/>
              <a:t>__ Andrew forgot to get tofu.</a:t>
            </a:r>
          </a:p>
          <a:p>
            <a:pPr algn="l">
              <a:buNone/>
            </a:pPr>
            <a:r>
              <a:rPr lang="en-US" b="1" dirty="0" smtClean="0"/>
              <a:t> 2.___</a:t>
            </a:r>
            <a:r>
              <a:rPr lang="en-US" b="1" dirty="0" smtClean="0">
                <a:solidFill>
                  <a:srgbClr val="0070C0"/>
                </a:solidFill>
              </a:rPr>
              <a:t>f</a:t>
            </a:r>
            <a:r>
              <a:rPr lang="en-US" b="1" dirty="0" smtClean="0"/>
              <a:t>__ Nancy wants Andrew to buy more ice cream.</a:t>
            </a:r>
          </a:p>
          <a:p>
            <a:pPr algn="l">
              <a:buNone/>
            </a:pPr>
            <a:r>
              <a:rPr lang="en-US" b="1" dirty="0" smtClean="0"/>
              <a:t> 3.__</a:t>
            </a:r>
            <a:r>
              <a:rPr lang="en-US" b="1" dirty="0" smtClean="0">
                <a:solidFill>
                  <a:srgbClr val="0070C0"/>
                </a:solidFill>
              </a:rPr>
              <a:t>f</a:t>
            </a:r>
            <a:r>
              <a:rPr lang="en-US" b="1" dirty="0" smtClean="0"/>
              <a:t>___ Strawberries cost $2.89.</a:t>
            </a:r>
            <a:endParaRPr lang="ar-SA" dirty="0"/>
          </a:p>
        </p:txBody>
      </p:sp>
      <p:sp>
        <p:nvSpPr>
          <p:cNvPr id="4" name="مستطيل مستدير الزوايا 3"/>
          <p:cNvSpPr/>
          <p:nvPr/>
        </p:nvSpPr>
        <p:spPr>
          <a:xfrm>
            <a:off x="7000892" y="4643446"/>
            <a:ext cx="1714512"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ده</a:t>
            </a:r>
            <a:r>
              <a:rPr lang="ar-SA" dirty="0" smtClean="0"/>
              <a:t> السؤال والي </a:t>
            </a:r>
            <a:r>
              <a:rPr lang="ar-SA" dirty="0" err="1" smtClean="0"/>
              <a:t>قبلو</a:t>
            </a:r>
            <a:r>
              <a:rPr lang="ar-SA" dirty="0" smtClean="0"/>
              <a:t> والي بعدة لازم تسمعوهم عشان تعرفوا الحل</a:t>
            </a:r>
            <a:endParaRPr lang="ar-S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sz="2000" b="1" dirty="0" smtClean="0"/>
              <a:t>stress </a:t>
            </a:r>
            <a:br>
              <a:rPr lang="en-US" sz="2000" b="1" dirty="0" smtClean="0"/>
            </a:br>
            <a:r>
              <a:rPr lang="en-US" sz="2000" dirty="0" smtClean="0"/>
              <a:t>⑤ </a:t>
            </a:r>
            <a:r>
              <a:rPr lang="en-US" sz="2000" b="1" dirty="0" smtClean="0"/>
              <a:t>Listening for Stressed Words Listen to the conversation again. Some of the stressed words are missing. During each pause, repeat the phrase or sentence. Then  fill in the blanks with words you hear.</a:t>
            </a:r>
            <a:endParaRPr lang="ar-SA" sz="2000" dirty="0"/>
          </a:p>
        </p:txBody>
      </p:sp>
      <p:sp>
        <p:nvSpPr>
          <p:cNvPr id="3" name="عنصر نائب للمحتوى 2"/>
          <p:cNvSpPr>
            <a:spLocks noGrp="1"/>
          </p:cNvSpPr>
          <p:nvPr>
            <p:ph idx="1"/>
          </p:nvPr>
        </p:nvSpPr>
        <p:spPr/>
        <p:txBody>
          <a:bodyPr>
            <a:normAutofit fontScale="47500" lnSpcReduction="20000"/>
          </a:bodyPr>
          <a:lstStyle/>
          <a:p>
            <a:pPr algn="l">
              <a:buNone/>
            </a:pPr>
            <a:endParaRPr lang="ar-SA" dirty="0" smtClean="0"/>
          </a:p>
          <a:p>
            <a:pPr algn="l">
              <a:buNone/>
            </a:pPr>
            <a:r>
              <a:rPr lang="en-US" b="1" dirty="0" smtClean="0"/>
              <a:t>Andrew: Well, I got a few groceries that -------------------------------- on the list. Nancy: I can ------------------------------- that! We're ------------------------------- shopping for an _______ ---------------------, you know. Andrew: I ------------------------------- do this when I'm hungry. Nancy: Well, let's see what you ------------------------------- here. Andrew: Some nice, fresh------------------------------- for only ------------------------------- a pound. Nancy: Well, that's fine. They always have nice ------------------------------- here. But ------------------------------- do you have all these ------------------------------- ? Andrew: Don't you ------------------------------- them? Nancy: Oh, I don't know ... I hope you got a ---------------------------- of --------------------------- Andrew: I think I ------------------------------- . Where's the ------------------------------- with the Asian foods, again? Nancy: Aisle ------------------------------- Andrew: I'll go get it. Nancy: ---------------------------- this --------------------you got looks really -----------------------! Andrew: Well, it ------------------- . It's on ----------------------- for just --------------- a pound. Nancy: And what's this? More ice cream? We already have a ------------------------------- . Why don't you put it ------------------------------- ? Meanwhile, I'll get in ------------------------------- right here. Cashier: I'm ------------------------------- , Miss; this is the ------------------------------- line, </a:t>
            </a:r>
            <a:r>
              <a:rPr lang="en-US" b="1" i="1" dirty="0" smtClean="0"/>
              <a:t>25 </a:t>
            </a:r>
          </a:p>
          <a:p>
            <a:pPr algn="l">
              <a:buNone/>
            </a:pPr>
            <a:r>
              <a:rPr lang="en-US" dirty="0" smtClean="0"/>
              <a:t>and it looks like you've got more than -------------------------------items. Oh and we don't take ------------------------------- here</a:t>
            </a:r>
            <a:endParaRPr lang="ar-S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2000" b="1" dirty="0" smtClean="0"/>
              <a:t>Reductions </a:t>
            </a:r>
            <a:br>
              <a:rPr lang="en-US" sz="2000" b="1" dirty="0" smtClean="0"/>
            </a:br>
            <a:r>
              <a:rPr lang="en-US" sz="2000" dirty="0" smtClean="0"/>
              <a:t>⑥ </a:t>
            </a:r>
            <a:r>
              <a:rPr lang="en-US" sz="2000" b="1" dirty="0" smtClean="0"/>
              <a:t>Comparing Unreduced and Reduced Pronunciation The following sentences come from the conversation, Listen for the difference between unreduced and reduced pronunciation. Repeat both forms after the speaker. </a:t>
            </a:r>
            <a:br>
              <a:rPr lang="en-US" sz="2000" b="1" dirty="0" smtClean="0"/>
            </a:br>
            <a:endParaRPr lang="ar-SA" sz="2000" dirty="0"/>
          </a:p>
        </p:txBody>
      </p:sp>
      <p:sp>
        <p:nvSpPr>
          <p:cNvPr id="3" name="عنصر نائب للمحتوى 2"/>
          <p:cNvSpPr>
            <a:spLocks noGrp="1"/>
          </p:cNvSpPr>
          <p:nvPr>
            <p:ph idx="1"/>
          </p:nvPr>
        </p:nvSpPr>
        <p:spPr>
          <a:xfrm>
            <a:off x="428596" y="1428736"/>
            <a:ext cx="8229600" cy="4525963"/>
          </a:xfrm>
        </p:spPr>
        <p:txBody>
          <a:bodyPr/>
          <a:lstStyle/>
          <a:p>
            <a:pPr algn="l">
              <a:buNone/>
            </a:pPr>
            <a:endParaRPr lang="en-US" b="1" dirty="0" smtClean="0"/>
          </a:p>
          <a:p>
            <a:pPr algn="l">
              <a:buNone/>
            </a:pPr>
            <a:endParaRPr lang="en-US" b="1" dirty="0" smtClean="0"/>
          </a:p>
          <a:p>
            <a:pPr algn="l">
              <a:buNone/>
            </a:pPr>
            <a:r>
              <a:rPr lang="en-US" b="1" dirty="0" smtClean="0"/>
              <a:t>	</a:t>
            </a:r>
          </a:p>
        </p:txBody>
      </p:sp>
      <p:sp>
        <p:nvSpPr>
          <p:cNvPr id="4" name="مستطيل مستدير الزوايا 3"/>
          <p:cNvSpPr/>
          <p:nvPr/>
        </p:nvSpPr>
        <p:spPr>
          <a:xfrm>
            <a:off x="6643702" y="3643314"/>
            <a:ext cx="1285884"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 يعتمد </a:t>
            </a:r>
            <a:r>
              <a:rPr lang="ar-SA" dirty="0" err="1" smtClean="0"/>
              <a:t>عالسماع</a:t>
            </a:r>
            <a:r>
              <a:rPr lang="ar-SA" dirty="0" smtClean="0"/>
              <a:t> </a:t>
            </a:r>
            <a:endParaRPr lang="ar-SA" dirty="0"/>
          </a:p>
        </p:txBody>
      </p:sp>
      <p:sp>
        <p:nvSpPr>
          <p:cNvPr id="5" name="سهم إلى اليمين 4"/>
          <p:cNvSpPr/>
          <p:nvPr/>
        </p:nvSpPr>
        <p:spPr>
          <a:xfrm>
            <a:off x="7143768" y="5357826"/>
            <a:ext cx="1214446"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aphicFrame>
        <p:nvGraphicFramePr>
          <p:cNvPr id="6" name="جدول 5"/>
          <p:cNvGraphicFramePr>
            <a:graphicFrameLocks noGrp="1"/>
          </p:cNvGraphicFramePr>
          <p:nvPr/>
        </p:nvGraphicFramePr>
        <p:xfrm>
          <a:off x="1524000" y="1397000"/>
          <a:ext cx="6096000" cy="265176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marL="514350" indent="-514350" algn="l" rtl="0">
                        <a:buFont typeface="+mj-lt"/>
                        <a:buNone/>
                      </a:pPr>
                      <a:r>
                        <a:rPr lang="en-US" b="1" dirty="0" smtClean="0"/>
                        <a:t>Reduced Pronunciation*</a:t>
                      </a:r>
                      <a:endParaRPr lang="en-US" b="1" dirty="0" smtClean="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b="1" dirty="0" smtClean="0"/>
                        <a:t>Unreduced Pronunciation:</a:t>
                      </a:r>
                    </a:p>
                    <a:p>
                      <a:pPr rtl="1"/>
                      <a:endParaRPr lang="ar-SA" dirty="0"/>
                    </a:p>
                  </a:txBody>
                  <a:tcPr/>
                </a:tc>
              </a:tr>
              <a:tr h="370840">
                <a:tc>
                  <a:txBody>
                    <a:bodyPr/>
                    <a:lstStyle/>
                    <a:p>
                      <a:pPr marL="514350" indent="-514350" algn="l" rtl="0">
                        <a:buFont typeface="+mj-lt"/>
                        <a:buAutoNum type="arabicPeriod"/>
                      </a:pPr>
                      <a:r>
                        <a:rPr lang="en-US" b="1" dirty="0" smtClean="0"/>
                        <a:t>Let's see </a:t>
                      </a:r>
                      <a:r>
                        <a:rPr lang="en-US" b="1" dirty="0" err="1" smtClean="0"/>
                        <a:t>whatcha</a:t>
                      </a:r>
                      <a:r>
                        <a:rPr lang="en-US" b="1" dirty="0" smtClean="0"/>
                        <a:t> have here. </a:t>
                      </a:r>
                    </a:p>
                    <a:p>
                      <a:pPr marL="514350" indent="-514350" algn="l" rtl="0">
                        <a:buFont typeface="+mj-lt"/>
                        <a:buAutoNum type="arabicPeriod"/>
                      </a:pPr>
                      <a:r>
                        <a:rPr lang="en-US" b="1" dirty="0" smtClean="0"/>
                        <a:t>Why </a:t>
                      </a:r>
                      <a:r>
                        <a:rPr lang="en-US" b="1" dirty="0" err="1" smtClean="0"/>
                        <a:t>d'ya</a:t>
                      </a:r>
                      <a:r>
                        <a:rPr lang="en-US" b="1" dirty="0" smtClean="0"/>
                        <a:t> have all these cookies?</a:t>
                      </a:r>
                    </a:p>
                    <a:p>
                      <a:pPr marL="514350" indent="-514350" algn="l" rtl="0">
                        <a:buFont typeface="+mj-lt"/>
                        <a:buAutoNum type="arabicPeriod"/>
                      </a:pPr>
                      <a:r>
                        <a:rPr lang="en-US" b="1" dirty="0" smtClean="0"/>
                        <a:t> </a:t>
                      </a:r>
                      <a:r>
                        <a:rPr lang="en-US" b="1" dirty="0" err="1" smtClean="0"/>
                        <a:t>Dontcha</a:t>
                      </a:r>
                      <a:r>
                        <a:rPr lang="en-US" b="1" dirty="0" smtClean="0"/>
                        <a:t> like '</a:t>
                      </a:r>
                      <a:r>
                        <a:rPr lang="en-US" b="1" dirty="0" err="1" smtClean="0"/>
                        <a:t>em</a:t>
                      </a:r>
                      <a:r>
                        <a:rPr lang="en-US" b="1" dirty="0" smtClean="0"/>
                        <a:t>?</a:t>
                      </a:r>
                    </a:p>
                    <a:p>
                      <a:pPr marL="514350" indent="-514350" algn="l" rtl="0">
                        <a:buFont typeface="+mj-lt"/>
                        <a:buAutoNum type="arabicPeriod"/>
                      </a:pPr>
                      <a:r>
                        <a:rPr lang="en-US" b="1" dirty="0" smtClean="0"/>
                        <a:t> I </a:t>
                      </a:r>
                      <a:r>
                        <a:rPr lang="en-US" b="1" dirty="0" err="1" smtClean="0"/>
                        <a:t>dunno</a:t>
                      </a:r>
                      <a:r>
                        <a:rPr lang="en-US" b="1" baseline="0" dirty="0" smtClean="0"/>
                        <a:t> know</a:t>
                      </a:r>
                      <a:r>
                        <a:rPr lang="en-US" b="1" dirty="0" smtClean="0"/>
                        <a:t>	</a:t>
                      </a:r>
                    </a:p>
                    <a:p>
                      <a:pPr rtl="1"/>
                      <a:endParaRPr lang="ar-SA" dirty="0"/>
                    </a:p>
                  </a:txBody>
                  <a:tcPr/>
                </a:tc>
                <a:tc>
                  <a:txBody>
                    <a:bodyPr/>
                    <a:lstStyle/>
                    <a:p>
                      <a:pPr algn="l">
                        <a:buNone/>
                      </a:pPr>
                      <a:r>
                        <a:rPr lang="en-US" b="1" dirty="0" smtClean="0"/>
                        <a:t>1. Let's see what you have here.</a:t>
                      </a:r>
                    </a:p>
                    <a:p>
                      <a:pPr algn="l">
                        <a:buNone/>
                      </a:pPr>
                      <a:r>
                        <a:rPr lang="en-US" b="1" dirty="0" smtClean="0"/>
                        <a:t> 2. Why do you have all these cookies </a:t>
                      </a:r>
                    </a:p>
                    <a:p>
                      <a:pPr algn="l">
                        <a:buNone/>
                      </a:pPr>
                      <a:r>
                        <a:rPr lang="en-US" b="1" dirty="0" smtClean="0"/>
                        <a:t>3. Don't you like them?</a:t>
                      </a:r>
                    </a:p>
                    <a:p>
                      <a:pPr algn="l">
                        <a:buNone/>
                      </a:pPr>
                      <a:r>
                        <a:rPr lang="en-US" b="1" dirty="0" smtClean="0"/>
                        <a:t> 4. I don't know </a:t>
                      </a:r>
                      <a:endParaRPr lang="ar-SA" dirty="0"/>
                    </a:p>
                  </a:txBody>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ar-SA" sz="2000" dirty="0" smtClean="0"/>
              <a:t/>
            </a:r>
            <a:br>
              <a:rPr lang="ar-SA" sz="2000" dirty="0" smtClean="0"/>
            </a:br>
            <a:r>
              <a:rPr lang="en-US" sz="2000" b="1" dirty="0" smtClean="0"/>
              <a:t>Listening for Reductions Listen to the following sentences. You'll hear the reduced pronunciations of some words. Repeat each sentence during the pause. Then write the unreduced forms of the missing words in the blanks. </a:t>
            </a:r>
            <a:br>
              <a:rPr lang="en-US" sz="2000" b="1" dirty="0" smtClean="0"/>
            </a:br>
            <a:endParaRPr lang="ar-SA" sz="2000" dirty="0"/>
          </a:p>
        </p:txBody>
      </p:sp>
      <p:sp>
        <p:nvSpPr>
          <p:cNvPr id="3" name="عنصر نائب للمحتوى 2"/>
          <p:cNvSpPr>
            <a:spLocks noGrp="1"/>
          </p:cNvSpPr>
          <p:nvPr>
            <p:ph idx="1"/>
          </p:nvPr>
        </p:nvSpPr>
        <p:spPr/>
        <p:txBody>
          <a:bodyPr>
            <a:normAutofit fontScale="85000" lnSpcReduction="20000"/>
          </a:bodyPr>
          <a:lstStyle/>
          <a:p>
            <a:pPr algn="l">
              <a:buNone/>
            </a:pPr>
            <a:r>
              <a:rPr lang="en-US" b="1" dirty="0" smtClean="0"/>
              <a:t>Customer: Waiter? Server: Yes, sir. Do you know ----------------------- ----------------------- want? Customer: ------------------- ------------------ have the spaghetti with mushroom sauce tonight? Server: Yes, we do. Customer: Well, are the mushrooms fresh or canned? Server: They're fresh, and the sauce has ------------------ ------------------ them. Customer: Great, I'll have that. Server: ------------------ ------------------ want something to drink? Customer: I --------------- --------------- . Why ------------- ------------ recommend something? Server: How about some nice Italian mineral water? With a partner, repeat the sentences for pronunciation practice. Practice reduced pronunciation. </a:t>
            </a:r>
            <a:endParaRPr lang="ar-S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000" b="1" dirty="0" smtClean="0"/>
              <a:t>Pronunciation TEENS OR TENS ? Notice the differences in stress between the following pairs of words. In the numbers 13 to 19, be sure to stress the "-teen" ending. For 20, 30, 40, etc.. to 90, stress the first syllable only. Listen</a:t>
            </a:r>
            <a:endParaRPr lang="ar-SA" sz="2000" dirty="0"/>
          </a:p>
        </p:txBody>
      </p:sp>
      <p:sp>
        <p:nvSpPr>
          <p:cNvPr id="3" name="عنصر نائب للمحتوى 2"/>
          <p:cNvSpPr>
            <a:spLocks noGrp="1"/>
          </p:cNvSpPr>
          <p:nvPr>
            <p:ph idx="1"/>
          </p:nvPr>
        </p:nvSpPr>
        <p:spPr/>
        <p:txBody>
          <a:bodyPr>
            <a:normAutofit fontScale="47500" lnSpcReduction="20000"/>
          </a:bodyPr>
          <a:lstStyle/>
          <a:p>
            <a:pPr marL="514350" indent="-514350" algn="l">
              <a:buNone/>
            </a:pPr>
            <a:r>
              <a:rPr lang="en-US" b="1" dirty="0" smtClean="0"/>
              <a:t>.</a:t>
            </a:r>
            <a:endParaRPr lang="en-US" b="1" dirty="0" smtClean="0"/>
          </a:p>
          <a:p>
            <a:pPr marL="514350" indent="-514350" algn="l">
              <a:buNone/>
            </a:pPr>
            <a:r>
              <a:rPr lang="en-US" b="1" dirty="0" smtClean="0"/>
              <a:t> thirteen 	thirty 	</a:t>
            </a:r>
          </a:p>
          <a:p>
            <a:pPr marL="514350" indent="-514350" algn="l">
              <a:buNone/>
            </a:pPr>
            <a:r>
              <a:rPr lang="en-US" dirty="0" smtClean="0"/>
              <a:t>fourteen 	forty 	</a:t>
            </a:r>
          </a:p>
          <a:p>
            <a:pPr marL="514350" indent="-514350" algn="l">
              <a:buNone/>
            </a:pPr>
            <a:r>
              <a:rPr lang="en-US" dirty="0" smtClean="0"/>
              <a:t>fifteen 	fifty 	</a:t>
            </a:r>
          </a:p>
          <a:p>
            <a:pPr marL="514350" indent="-514350" algn="l">
              <a:buNone/>
            </a:pPr>
            <a:r>
              <a:rPr lang="en-US" dirty="0" smtClean="0"/>
              <a:t>sixteen 	sixty 	</a:t>
            </a:r>
          </a:p>
          <a:p>
            <a:pPr marL="514350" indent="-514350" algn="l">
              <a:buNone/>
            </a:pPr>
            <a:r>
              <a:rPr lang="en-US" dirty="0" smtClean="0"/>
              <a:t>seventeen 	seventy 	</a:t>
            </a:r>
          </a:p>
          <a:p>
            <a:pPr marL="514350" indent="-514350" algn="l">
              <a:buNone/>
            </a:pPr>
            <a:r>
              <a:rPr lang="en-US" dirty="0" smtClean="0"/>
              <a:t>eighteen 	eighty 	</a:t>
            </a:r>
          </a:p>
          <a:p>
            <a:pPr marL="514350" indent="-514350" algn="l">
              <a:buNone/>
            </a:pPr>
            <a:endParaRPr lang="ar-SA" dirty="0" smtClean="0"/>
          </a:p>
          <a:p>
            <a:pPr marL="514350" indent="-514350" algn="l">
              <a:buNone/>
            </a:pPr>
            <a:r>
              <a:rPr lang="en-US" dirty="0" smtClean="0"/>
              <a:t>nineteen 	Ninety 	</a:t>
            </a:r>
          </a:p>
          <a:p>
            <a:pPr marL="514350" indent="-514350" algn="l">
              <a:buNone/>
            </a:pPr>
            <a:endParaRPr lang="ar-SA" dirty="0" smtClean="0"/>
          </a:p>
          <a:p>
            <a:pPr marL="514350" indent="-514350" algn="l">
              <a:buNone/>
            </a:pPr>
            <a:r>
              <a:rPr lang="en-US" dirty="0" smtClean="0"/>
              <a:t>⑨ </a:t>
            </a:r>
            <a:r>
              <a:rPr lang="en-US" b="1" dirty="0" smtClean="0"/>
              <a:t>Distinguishing Between Teens and Tens Listen to the sentences and circle the number you hear. </a:t>
            </a:r>
          </a:p>
          <a:p>
            <a:pPr marL="514350" indent="-514350" algn="l">
              <a:buNone/>
            </a:pPr>
            <a:r>
              <a:rPr lang="ar-SA" b="1" dirty="0" smtClean="0"/>
              <a:t>1) 13 30 </a:t>
            </a:r>
          </a:p>
          <a:p>
            <a:pPr marL="514350" indent="-514350" algn="l">
              <a:buNone/>
            </a:pPr>
            <a:r>
              <a:rPr lang="ar-SA" b="1" dirty="0" smtClean="0"/>
              <a:t>2) 14 40 </a:t>
            </a:r>
          </a:p>
          <a:p>
            <a:pPr marL="514350" indent="-514350" algn="l">
              <a:buNone/>
            </a:pPr>
            <a:r>
              <a:rPr lang="ar-SA" b="1" dirty="0" smtClean="0"/>
              <a:t>3) 15 50 </a:t>
            </a:r>
          </a:p>
          <a:p>
            <a:pPr marL="514350" indent="-514350" algn="l">
              <a:buNone/>
            </a:pPr>
            <a:r>
              <a:rPr lang="ar-SA" b="1" dirty="0" smtClean="0"/>
              <a:t>4) 16 60 </a:t>
            </a:r>
          </a:p>
          <a:p>
            <a:pPr marL="514350" indent="-514350" algn="l">
              <a:buNone/>
            </a:pPr>
            <a:r>
              <a:rPr lang="ar-SA" b="1" dirty="0" smtClean="0"/>
              <a:t>5) 17 70 </a:t>
            </a:r>
          </a:p>
          <a:p>
            <a:pPr marL="514350" indent="-514350" algn="l">
              <a:buNone/>
            </a:pPr>
            <a:r>
              <a:rPr lang="ar-SA" b="1" dirty="0" smtClean="0"/>
              <a:t>6) 18 89 </a:t>
            </a:r>
          </a:p>
          <a:p>
            <a:pPr marL="514350" indent="-514350" algn="l">
              <a:buNone/>
            </a:pPr>
            <a:r>
              <a:rPr lang="ar-SA" b="1" dirty="0" smtClean="0"/>
              <a:t>7) 19 90 </a:t>
            </a:r>
          </a:p>
          <a:p>
            <a:pPr marL="514350" indent="-514350" algn="l">
              <a:buNone/>
            </a:pPr>
            <a:endParaRPr lang="ar-SA" dirty="0"/>
          </a:p>
        </p:txBody>
      </p:sp>
      <p:sp>
        <p:nvSpPr>
          <p:cNvPr id="4" name="مستطيل مستدير الزوايا 3"/>
          <p:cNvSpPr/>
          <p:nvPr/>
        </p:nvSpPr>
        <p:spPr>
          <a:xfrm>
            <a:off x="6215074" y="4286256"/>
            <a:ext cx="1357322" cy="1643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 جدا</a:t>
            </a:r>
            <a:endParaRPr lang="ar-S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441338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السادسة</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② </a:t>
            </a:r>
            <a:r>
              <a:rPr lang="en-US" sz="2000" b="1" dirty="0" smtClean="0"/>
              <a:t>Previewing Vocabulary You will hear the underlined words below on a radio advice show. Listen to the underlined words. Then write the letter of the correct definition beside each sentence. </a:t>
            </a:r>
            <a:br>
              <a:rPr lang="en-US" sz="2000" b="1" dirty="0" smtClean="0"/>
            </a:br>
            <a:endParaRPr lang="ar-SA" sz="2000" dirty="0"/>
          </a:p>
        </p:txBody>
      </p:sp>
      <p:sp>
        <p:nvSpPr>
          <p:cNvPr id="3" name="عنصر نائب للمحتوى 2"/>
          <p:cNvSpPr>
            <a:spLocks noGrp="1"/>
          </p:cNvSpPr>
          <p:nvPr>
            <p:ph idx="1"/>
          </p:nvPr>
        </p:nvSpPr>
        <p:spPr/>
        <p:txBody>
          <a:bodyPr>
            <a:normAutofit/>
          </a:bodyPr>
          <a:lstStyle/>
          <a:p>
            <a:pPr algn="l">
              <a:buNone/>
            </a:pPr>
            <a:endParaRPr lang="en-US" b="1" dirty="0" smtClean="0"/>
          </a:p>
          <a:p>
            <a:pPr algn="l">
              <a:buNone/>
            </a:pPr>
            <a:endParaRPr lang="en-US" b="1" dirty="0" smtClean="0"/>
          </a:p>
          <a:p>
            <a:pPr algn="l">
              <a:buNone/>
            </a:pPr>
            <a:endParaRPr lang="ar-SA" dirty="0"/>
          </a:p>
        </p:txBody>
      </p:sp>
      <p:graphicFrame>
        <p:nvGraphicFramePr>
          <p:cNvPr id="4" name="جدول 3"/>
          <p:cNvGraphicFramePr>
            <a:graphicFrameLocks noGrp="1"/>
          </p:cNvGraphicFramePr>
          <p:nvPr/>
        </p:nvGraphicFramePr>
        <p:xfrm>
          <a:off x="785786" y="1500174"/>
          <a:ext cx="7215238" cy="4839666"/>
        </p:xfrm>
        <a:graphic>
          <a:graphicData uri="http://schemas.openxmlformats.org/drawingml/2006/table">
            <a:tbl>
              <a:tblPr rtl="1" firstRow="1" bandRow="1">
                <a:tableStyleId>{5C22544A-7EE6-4342-B048-85BDC9FD1C3A}</a:tableStyleId>
              </a:tblPr>
              <a:tblGrid>
                <a:gridCol w="3607619"/>
                <a:gridCol w="3607619"/>
              </a:tblGrid>
              <a:tr h="363099">
                <a:tc>
                  <a:txBody>
                    <a:bodyPr/>
                    <a:lstStyle/>
                    <a:p>
                      <a:pPr rtl="1"/>
                      <a:r>
                        <a:rPr lang="en-US" sz="1400" dirty="0" err="1" smtClean="0"/>
                        <a:t>Defenitions</a:t>
                      </a:r>
                      <a:r>
                        <a:rPr lang="en-US" sz="1400" baseline="0" dirty="0" smtClean="0"/>
                        <a:t> </a:t>
                      </a:r>
                      <a:endParaRPr lang="ar-SA" sz="1400" dirty="0"/>
                    </a:p>
                  </a:txBody>
                  <a:tcPr/>
                </a:tc>
                <a:tc>
                  <a:txBody>
                    <a:bodyPr/>
                    <a:lstStyle/>
                    <a:p>
                      <a:pPr rtl="1"/>
                      <a:r>
                        <a:rPr lang="en-US" sz="1400" b="1" dirty="0" smtClean="0"/>
                        <a:t>Sentences</a:t>
                      </a:r>
                      <a:endParaRPr lang="ar-SA" sz="1400" dirty="0"/>
                    </a:p>
                  </a:txBody>
                  <a:tcPr/>
                </a:tc>
              </a:tr>
              <a:tr h="4476567">
                <a:tc>
                  <a:txBody>
                    <a:bodyPr/>
                    <a:lstStyle/>
                    <a:p>
                      <a:pPr algn="l">
                        <a:buNone/>
                      </a:pPr>
                      <a:r>
                        <a:rPr lang="en-US" sz="1400" b="1" dirty="0" smtClean="0"/>
                        <a:t> A. weakening, rotting</a:t>
                      </a:r>
                    </a:p>
                    <a:p>
                      <a:pPr algn="l">
                        <a:buNone/>
                      </a:pPr>
                      <a:r>
                        <a:rPr lang="en-US" sz="1400" b="1" dirty="0" smtClean="0"/>
                        <a:t> B. a unit for measuring the energy value of food C. to reduce or have less of (something)</a:t>
                      </a:r>
                    </a:p>
                    <a:p>
                      <a:pPr algn="l">
                        <a:buNone/>
                      </a:pPr>
                      <a:r>
                        <a:rPr lang="en-US" sz="1400" b="1" dirty="0" smtClean="0"/>
                        <a:t> D. a food substance that comes from plants and that we need for digestion </a:t>
                      </a:r>
                    </a:p>
                    <a:p>
                      <a:pPr algn="l">
                        <a:buNone/>
                      </a:pPr>
                      <a:r>
                        <a:rPr lang="en-US" sz="1400" b="1" dirty="0" smtClean="0"/>
                        <a:t>E. helpful elements in many foods that are used by our bodies to grow and stay healthy</a:t>
                      </a:r>
                    </a:p>
                    <a:p>
                      <a:pPr algn="l">
                        <a:buNone/>
                      </a:pPr>
                      <a:r>
                        <a:rPr lang="en-US" sz="1400" b="1" dirty="0" smtClean="0"/>
                        <a:t> F. not to do or have something</a:t>
                      </a:r>
                    </a:p>
                    <a:p>
                      <a:pPr algn="l">
                        <a:buNone/>
                      </a:pPr>
                      <a:r>
                        <a:rPr lang="en-US" sz="1400" b="1" dirty="0" smtClean="0"/>
                        <a:t> G. a place where something comes from </a:t>
                      </a:r>
                    </a:p>
                    <a:p>
                      <a:pPr algn="l">
                        <a:buNone/>
                      </a:pPr>
                      <a:r>
                        <a:rPr lang="en-US" sz="1400" b="1" dirty="0" smtClean="0"/>
                        <a:t>H. to increase 	</a:t>
                      </a:r>
                    </a:p>
                    <a:p>
                      <a:pPr algn="l">
                        <a:buNone/>
                      </a:pPr>
                      <a:endParaRPr lang="ar-SA" sz="1400" dirty="0" smtClean="0"/>
                    </a:p>
                    <a:p>
                      <a:pPr rtl="1"/>
                      <a:endParaRPr lang="ar-SA" sz="1400" dirty="0"/>
                    </a:p>
                  </a:txBody>
                  <a:tcPr/>
                </a:tc>
                <a:tc>
                  <a:txBody>
                    <a:bodyPr/>
                    <a:lstStyle/>
                    <a:p>
                      <a:pPr algn="l">
                        <a:buNone/>
                      </a:pPr>
                      <a:r>
                        <a:rPr lang="en-US" sz="1400" b="1" dirty="0" smtClean="0"/>
                        <a:t> 1.___</a:t>
                      </a:r>
                      <a:r>
                        <a:rPr lang="en-US" sz="1400" b="1" dirty="0" smtClean="0">
                          <a:solidFill>
                            <a:srgbClr val="0070C0"/>
                          </a:solidFill>
                        </a:rPr>
                        <a:t>g</a:t>
                      </a:r>
                      <a:r>
                        <a:rPr lang="en-US" sz="1400" b="1" dirty="0" smtClean="0"/>
                        <a:t>__ Milk is a good source of calcium.</a:t>
                      </a:r>
                    </a:p>
                    <a:p>
                      <a:pPr algn="l">
                        <a:buNone/>
                      </a:pPr>
                      <a:r>
                        <a:rPr lang="en-US" sz="1400" b="1" dirty="0" smtClean="0"/>
                        <a:t> 2.___</a:t>
                      </a:r>
                      <a:r>
                        <a:rPr lang="en-US" sz="1400" b="1" dirty="0" smtClean="0">
                          <a:solidFill>
                            <a:srgbClr val="0070C0"/>
                          </a:solidFill>
                        </a:rPr>
                        <a:t>e</a:t>
                      </a:r>
                      <a:r>
                        <a:rPr lang="en-US" sz="1400" b="1" dirty="0" smtClean="0"/>
                        <a:t>__ We can get most vitamins and minerals from food. We don't have to take pills. </a:t>
                      </a:r>
                    </a:p>
                    <a:p>
                      <a:pPr algn="l">
                        <a:buNone/>
                      </a:pPr>
                      <a:r>
                        <a:rPr lang="en-US" sz="1400" b="1" dirty="0" smtClean="0"/>
                        <a:t>3.___</a:t>
                      </a:r>
                      <a:r>
                        <a:rPr lang="en-US" sz="1400" b="1" dirty="0" smtClean="0">
                          <a:solidFill>
                            <a:srgbClr val="0070C0"/>
                          </a:solidFill>
                        </a:rPr>
                        <a:t>h</a:t>
                      </a:r>
                      <a:r>
                        <a:rPr lang="en-US" sz="1400" b="1" dirty="0" smtClean="0"/>
                        <a:t>__ If you start to gain weight, you are probably eating more food than your body needs.</a:t>
                      </a:r>
                    </a:p>
                    <a:p>
                      <a:pPr algn="l">
                        <a:buNone/>
                      </a:pPr>
                      <a:r>
                        <a:rPr lang="en-US" sz="1400" b="1" dirty="0" smtClean="0"/>
                        <a:t> 4.__</a:t>
                      </a:r>
                      <a:r>
                        <a:rPr lang="en-US" sz="1400" b="1" dirty="0" smtClean="0">
                          <a:solidFill>
                            <a:srgbClr val="0070C0"/>
                          </a:solidFill>
                        </a:rPr>
                        <a:t>f</a:t>
                      </a:r>
                      <a:r>
                        <a:rPr lang="en-US" sz="1400" b="1" dirty="0" smtClean="0"/>
                        <a:t>___ If you skip breakfast, you'll be really hungry by lunchtime.</a:t>
                      </a:r>
                    </a:p>
                    <a:p>
                      <a:pPr algn="l">
                        <a:buNone/>
                      </a:pPr>
                      <a:r>
                        <a:rPr lang="en-US" sz="1400" b="1" dirty="0" smtClean="0"/>
                        <a:t> 5.__</a:t>
                      </a:r>
                      <a:r>
                        <a:rPr lang="en-US" sz="1400" b="1" dirty="0" smtClean="0">
                          <a:solidFill>
                            <a:srgbClr val="0070C0"/>
                          </a:solidFill>
                        </a:rPr>
                        <a:t>a</a:t>
                      </a:r>
                      <a:r>
                        <a:rPr lang="en-US" sz="1400" b="1" dirty="0" smtClean="0"/>
                        <a:t>___ Dentists try to teach children good brushing and eating habits so they won't get tooth decay. </a:t>
                      </a:r>
                    </a:p>
                    <a:p>
                      <a:pPr algn="l">
                        <a:buNone/>
                      </a:pPr>
                      <a:r>
                        <a:rPr lang="en-US" sz="1400" b="1" dirty="0" smtClean="0"/>
                        <a:t>6.___</a:t>
                      </a:r>
                      <a:r>
                        <a:rPr lang="en-US" sz="1400" b="1" dirty="0" smtClean="0">
                          <a:solidFill>
                            <a:srgbClr val="0070C0"/>
                          </a:solidFill>
                        </a:rPr>
                        <a:t>c</a:t>
                      </a:r>
                      <a:r>
                        <a:rPr lang="en-US" sz="1400" b="1" dirty="0" smtClean="0"/>
                        <a:t>__ The doctor told John to cut down on coffee, to help him sleep better.</a:t>
                      </a:r>
                    </a:p>
                    <a:p>
                      <a:pPr algn="l">
                        <a:buNone/>
                      </a:pPr>
                      <a:r>
                        <a:rPr lang="en-US" sz="1400" b="1" dirty="0" smtClean="0"/>
                        <a:t> 7.__</a:t>
                      </a:r>
                      <a:r>
                        <a:rPr lang="en-US" sz="1400" b="1" dirty="0" smtClean="0">
                          <a:solidFill>
                            <a:srgbClr val="0070C0"/>
                          </a:solidFill>
                        </a:rPr>
                        <a:t>b</a:t>
                      </a:r>
                      <a:r>
                        <a:rPr lang="en-US" sz="1400" b="1" dirty="0" smtClean="0"/>
                        <a:t>___ A piece of bread has about 75 calories. </a:t>
                      </a:r>
                    </a:p>
                    <a:p>
                      <a:pPr algn="l">
                        <a:buNone/>
                      </a:pPr>
                      <a:r>
                        <a:rPr lang="en-US" sz="1400" b="1" dirty="0" smtClean="0"/>
                        <a:t>8.__</a:t>
                      </a:r>
                      <a:r>
                        <a:rPr lang="en-US" sz="1400" b="1" dirty="0" smtClean="0">
                          <a:solidFill>
                            <a:srgbClr val="0070C0"/>
                          </a:solidFill>
                        </a:rPr>
                        <a:t>d</a:t>
                      </a:r>
                      <a:r>
                        <a:rPr lang="en-US" sz="1400" b="1" dirty="0" smtClean="0"/>
                        <a:t>___ Fiber helps food move through our 	</a:t>
                      </a:r>
                    </a:p>
                    <a:p>
                      <a:pPr rtl="1"/>
                      <a:endParaRPr lang="ar-SA" sz="1400" dirty="0"/>
                    </a:p>
                  </a:txBody>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④ </a:t>
            </a:r>
            <a:r>
              <a:rPr lang="en-US" sz="2000" b="1" dirty="0" smtClean="0"/>
              <a:t>Taking Notes on Specific Information Listen again. This time, complete the chart with Bob and Pam’s advice. Try to catch as many details as you can.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{5C22544A-7EE6-4342-B048-85BDC9FD1C3A}</a:tableStyleId>
              </a:tblPr>
              <a:tblGrid>
                <a:gridCol w="2895600"/>
                <a:gridCol w="2895600"/>
                <a:gridCol w="2895600"/>
              </a:tblGrid>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Examples 	</a:t>
                      </a:r>
                    </a:p>
                    <a:p>
                      <a:pPr rtl="1"/>
                      <a:endParaRPr lang="ar-SA" dirty="0"/>
                    </a:p>
                  </a:txBody>
                  <a:tcPr marL="96520" marR="96520"/>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Reasons 	</a:t>
                      </a:r>
                    </a:p>
                    <a:p>
                      <a:pPr rtl="1"/>
                      <a:endParaRPr lang="ar-SA" dirty="0"/>
                    </a:p>
                  </a:txBody>
                  <a:tcPr marL="96520" marR="96520"/>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Things You Should Eat 	</a:t>
                      </a:r>
                    </a:p>
                    <a:p>
                      <a:endParaRPr lang="ar-SA" sz="1800" b="1" kern="1200" baseline="0" dirty="0" smtClean="0">
                        <a:solidFill>
                          <a:schemeClr val="lt1"/>
                        </a:solidFill>
                        <a:latin typeface="+mn-lt"/>
                        <a:ea typeface="+mn-ea"/>
                        <a:cs typeface="+mn-cs"/>
                      </a:endParaRPr>
                    </a:p>
                  </a:txBody>
                  <a:tcPr marL="96520" marR="96520"/>
                </a:tc>
              </a:tr>
              <a:tr h="370840">
                <a:tc>
                  <a:txBody>
                    <a:bodyPr/>
                    <a:lstStyle/>
                    <a:p>
                      <a:pPr rtl="1"/>
                      <a:r>
                        <a:rPr lang="en-US" dirty="0" smtClean="0"/>
                        <a:t>carrots</a:t>
                      </a:r>
                      <a:endParaRPr lang="ar-SA" dirty="0"/>
                    </a:p>
                  </a:txBody>
                  <a:tcPr marL="96520" marR="96520"/>
                </a:tc>
                <a:tc>
                  <a:txBody>
                    <a:bodyPr/>
                    <a:lstStyle/>
                    <a:p>
                      <a:pPr rtl="1"/>
                      <a:r>
                        <a:rPr lang="en-US" dirty="0" smtClean="0"/>
                        <a:t>fiber</a:t>
                      </a:r>
                      <a:endParaRPr lang="ar-SA" dirty="0"/>
                    </a:p>
                  </a:txBody>
                  <a:tcPr marL="96520" marR="96520"/>
                </a:tc>
                <a:tc>
                  <a:txBody>
                    <a:bodyPr/>
                    <a:lstStyle/>
                    <a:p>
                      <a:pPr rtl="1"/>
                      <a:r>
                        <a:rPr lang="en-US" dirty="0" smtClean="0"/>
                        <a:t>vegetables</a:t>
                      </a:r>
                      <a:endParaRPr lang="ar-SA" dirty="0"/>
                    </a:p>
                  </a:txBody>
                  <a:tcPr marL="96520" marR="96520"/>
                </a:tc>
              </a:tr>
              <a:tr h="370840">
                <a:tc>
                  <a:txBody>
                    <a:bodyPr/>
                    <a:lstStyle/>
                    <a:p>
                      <a:pPr rtl="1"/>
                      <a:endParaRPr lang="ar-SA"/>
                    </a:p>
                  </a:txBody>
                  <a:tcPr marL="96520" marR="96520"/>
                </a:tc>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c>
                  <a:txBody>
                    <a:bodyPr/>
                    <a:lstStyle/>
                    <a:p>
                      <a:pPr rtl="1"/>
                      <a:endParaRPr lang="ar-SA"/>
                    </a:p>
                  </a:txBody>
                  <a:tcPr marL="96520" marR="96520"/>
                </a:tc>
              </a:tr>
              <a:tr h="370840">
                <a:tc>
                  <a:txBody>
                    <a:bodyPr/>
                    <a:lstStyle/>
                    <a:p>
                      <a:pPr rtl="1"/>
                      <a:r>
                        <a:rPr lang="en-US" sz="1800" b="1" kern="1200" baseline="0" dirty="0" smtClean="0">
                          <a:solidFill>
                            <a:schemeClr val="dk1"/>
                          </a:solidFill>
                          <a:latin typeface="+mn-lt"/>
                          <a:ea typeface="+mn-ea"/>
                          <a:cs typeface="+mn-cs"/>
                        </a:rPr>
                        <a:t>Examples </a:t>
                      </a:r>
                      <a:endParaRPr lang="ar-SA" dirty="0"/>
                    </a:p>
                  </a:txBody>
                  <a:tcPr marL="96520" marR="96520"/>
                </a:tc>
                <a:tc>
                  <a:txBody>
                    <a:bodyPr/>
                    <a:lstStyle/>
                    <a:p>
                      <a:pPr rtl="1"/>
                      <a:r>
                        <a:rPr lang="en-US" sz="1800" b="1" kern="1200" baseline="0" dirty="0" smtClean="0">
                          <a:solidFill>
                            <a:schemeClr val="dk1"/>
                          </a:solidFill>
                          <a:latin typeface="+mn-lt"/>
                          <a:ea typeface="+mn-ea"/>
                          <a:cs typeface="+mn-cs"/>
                        </a:rPr>
                        <a:t>Reasons</a:t>
                      </a:r>
                      <a:endParaRPr lang="ar-SA" dirty="0"/>
                    </a:p>
                  </a:txBody>
                  <a:tcPr marL="96520" marR="96520"/>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Things You Shouldn't Eat 	 		</a:t>
                      </a:r>
                    </a:p>
                    <a:p>
                      <a:pPr rtl="1"/>
                      <a:endParaRPr lang="ar-SA" dirty="0"/>
                    </a:p>
                  </a:txBody>
                  <a:tcPr marL="96520" marR="96520"/>
                </a:tc>
              </a:tr>
              <a:tr h="370840">
                <a:tc>
                  <a:txBody>
                    <a:bodyPr/>
                    <a:lstStyle/>
                    <a:p>
                      <a:pPr rtl="1"/>
                      <a:endParaRPr lang="ar-SA"/>
                    </a:p>
                  </a:txBody>
                  <a:tcPr marL="96520" marR="96520"/>
                </a:tc>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c>
                  <a:txBody>
                    <a:bodyPr/>
                    <a:lstStyle/>
                    <a:p>
                      <a:pPr rtl="1"/>
                      <a:endParaRPr lang="ar-SA"/>
                    </a:p>
                  </a:txBody>
                  <a:tcPr marL="96520" marR="96520"/>
                </a:tc>
              </a:tr>
              <a:tr h="370840">
                <a:tc>
                  <a:txBody>
                    <a:bodyPr/>
                    <a:lstStyle/>
                    <a:p>
                      <a:pPr rtl="1"/>
                      <a:endParaRPr lang="ar-SA"/>
                    </a:p>
                  </a:txBody>
                  <a:tcPr marL="96520" marR="96520"/>
                </a:tc>
                <a:tc>
                  <a:txBody>
                    <a:bodyPr/>
                    <a:lstStyle/>
                    <a:p>
                      <a:pPr rtl="1"/>
                      <a:endParaRPr lang="ar-SA"/>
                    </a:p>
                  </a:txBody>
                  <a:tcPr marL="96520" marR="96520"/>
                </a:tc>
                <a:tc>
                  <a:txBody>
                    <a:bodyPr/>
                    <a:lstStyle/>
                    <a:p>
                      <a:pPr rtl="1"/>
                      <a:endParaRPr lang="ar-SA" dirty="0"/>
                    </a:p>
                  </a:txBody>
                  <a:tcPr marL="96520" marR="96520"/>
                </a:tc>
              </a:tr>
            </a:tbl>
          </a:graphicData>
        </a:graphic>
      </p:graphicFrame>
      <p:sp>
        <p:nvSpPr>
          <p:cNvPr id="5" name="مستطيل مستدير الزوايا 4"/>
          <p:cNvSpPr/>
          <p:nvPr/>
        </p:nvSpPr>
        <p:spPr>
          <a:xfrm>
            <a:off x="7358082" y="6215082"/>
            <a:ext cx="1428760" cy="6429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للاطلاع</a:t>
            </a:r>
            <a:endParaRPr lang="ar-S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62500" lnSpcReduction="20000"/>
          </a:bodyPr>
          <a:lstStyle/>
          <a:p>
            <a:pPr algn="l">
              <a:buNone/>
            </a:pPr>
            <a:endParaRPr lang="ar-SA" dirty="0" smtClean="0"/>
          </a:p>
          <a:p>
            <a:pPr algn="l">
              <a:buNone/>
            </a:pPr>
            <a:r>
              <a:rPr lang="en-US" dirty="0" smtClean="0"/>
              <a:t>⑥ </a:t>
            </a:r>
            <a:r>
              <a:rPr lang="en-US" b="1" dirty="0" smtClean="0"/>
              <a:t>Using Vocabulary Discuss the following questions with a partner. Use the underlined vocabulary in your answers. </a:t>
            </a:r>
          </a:p>
          <a:p>
            <a:pPr algn="l">
              <a:buNone/>
            </a:pPr>
            <a:r>
              <a:rPr lang="en-US" b="1" dirty="0" smtClean="0"/>
              <a:t>1. Which meal are you least likely to skip, and which meal are you most likely to skip? Why? </a:t>
            </a:r>
          </a:p>
          <a:p>
            <a:pPr algn="l">
              <a:buNone/>
            </a:pPr>
            <a:r>
              <a:rPr lang="en-US" b="1" dirty="0" smtClean="0"/>
              <a:t>2. Bodybuilders, football players, and other athletes often try to gain weight and strength. What specific types of food would you suggest for these people to eat? </a:t>
            </a:r>
          </a:p>
          <a:p>
            <a:pPr algn="l">
              <a:buNone/>
            </a:pPr>
            <a:r>
              <a:rPr lang="en-US" b="1" dirty="0" smtClean="0"/>
              <a:t>3. What do you eat or drink that you know may be bad for your teeth? Would you consider stopping? Would you cut down on these things? How do you try to avoid tooth decay? </a:t>
            </a:r>
          </a:p>
          <a:p>
            <a:pPr algn="l">
              <a:buNone/>
            </a:pPr>
            <a:r>
              <a:rPr lang="en-US" b="1" dirty="0" smtClean="0"/>
              <a:t>4. Do you ever think about the number of calories in certain foods you eat? Do you read food labels? Why, or why not? </a:t>
            </a:r>
          </a:p>
          <a:p>
            <a:pPr algn="l">
              <a:buNone/>
            </a:pPr>
            <a:r>
              <a:rPr lang="en-US" b="1" dirty="0" smtClean="0"/>
              <a:t>5. Which of your favorite foods do you think are the best sources of vitamins and minerals? </a:t>
            </a:r>
          </a:p>
          <a:p>
            <a:pPr algn="l">
              <a:buNone/>
            </a:pPr>
            <a:r>
              <a:rPr lang="en-US" b="1" dirty="0" smtClean="0"/>
              <a:t>6. What kinds of foods do you eat to get fiber in your diet? </a:t>
            </a:r>
          </a:p>
          <a:p>
            <a:pPr algn="l">
              <a:buNone/>
            </a:pPr>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pPr algn="l">
              <a:buNone/>
            </a:pPr>
            <a:r>
              <a:rPr lang="en-US" dirty="0" smtClean="0"/>
              <a:t>Using Context Clues Many tests such as the TOEFL ® </a:t>
            </a:r>
            <a:r>
              <a:rPr lang="en-US" dirty="0" err="1" smtClean="0"/>
              <a:t>iBT</a:t>
            </a:r>
            <a:r>
              <a:rPr lang="en-US" dirty="0" smtClean="0"/>
              <a:t> measure your academic listening and speaking abilities. This activity, and others in the book, will develop your social and academic communication abilities, and provide a foundation for success on a variety of standardized tests. You will hear four conversations about places to eat. </a:t>
            </a:r>
            <a:r>
              <a:rPr lang="en-US" b="1" dirty="0" smtClean="0"/>
              <a:t>1. Listen to the beginning of each conversation. 2. Listen to the question for each conversation. Stop the recording and choose the best answer to each question. 3. In the Clues column, write the words that helped you choose your answer. 4. Listen to the last part of each conversation to hear the correct answer. </a:t>
            </a:r>
            <a:endParaRPr lang="ar-SA"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ar-SA" dirty="0"/>
          </a:p>
        </p:txBody>
      </p:sp>
      <p:graphicFrame>
        <p:nvGraphicFramePr>
          <p:cNvPr id="4" name="عنصر نائب للمحتوى 3"/>
          <p:cNvGraphicFramePr>
            <a:graphicFrameLocks noGrp="1"/>
          </p:cNvGraphicFramePr>
          <p:nvPr>
            <p:ph idx="1"/>
          </p:nvPr>
        </p:nvGraphicFramePr>
        <p:xfrm>
          <a:off x="1285852" y="0"/>
          <a:ext cx="7643834" cy="7315200"/>
        </p:xfrm>
        <a:graphic>
          <a:graphicData uri="http://schemas.openxmlformats.org/drawingml/2006/table">
            <a:tbl>
              <a:tblPr rtl="1" firstRow="1" bandRow="1">
                <a:tableStyleId>{5C22544A-7EE6-4342-B048-85BDC9FD1C3A}</a:tableStyleId>
              </a:tblPr>
              <a:tblGrid>
                <a:gridCol w="3821917"/>
                <a:gridCol w="3821917"/>
              </a:tblGrid>
              <a:tr h="310755">
                <a:tc>
                  <a:txBody>
                    <a:bodyPr/>
                    <a:lstStyle/>
                    <a:p>
                      <a:pPr rtl="1"/>
                      <a:r>
                        <a:rPr lang="en-US" dirty="0" smtClean="0"/>
                        <a:t>clues</a:t>
                      </a:r>
                      <a:endParaRPr lang="ar-SA" dirty="0"/>
                    </a:p>
                  </a:txBody>
                  <a:tcPr/>
                </a:tc>
                <a:tc>
                  <a:txBody>
                    <a:bodyPr/>
                    <a:lstStyle/>
                    <a:p>
                      <a:pPr rtl="1"/>
                      <a:r>
                        <a:rPr lang="en-US" dirty="0" smtClean="0"/>
                        <a:t>answer</a:t>
                      </a:r>
                      <a:endParaRPr lang="ar-SA" dirty="0"/>
                    </a:p>
                  </a:txBody>
                  <a:tcPr/>
                </a:tc>
              </a:tr>
              <a:tr h="1476088">
                <a:tc>
                  <a:txBody>
                    <a:bodyPr/>
                    <a:lstStyle/>
                    <a:p>
                      <a:pPr rtl="1"/>
                      <a:endParaRPr lang="ar-SA"/>
                    </a:p>
                  </a:txBody>
                  <a:tcPr/>
                </a:tc>
                <a:tc>
                  <a:txBody>
                    <a:bodyPr/>
                    <a:lstStyle/>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1. A. coffee shop </a:t>
                      </a:r>
                    </a:p>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B. cafeteria </a:t>
                      </a:r>
                      <a:r>
                        <a:rPr lang="en-US" sz="1800" kern="1200" baseline="0" dirty="0" smtClean="0">
                          <a:solidFill>
                            <a:srgbClr val="0070C0"/>
                          </a:solidFill>
                          <a:latin typeface="+mn-lt"/>
                          <a:ea typeface="+mn-ea"/>
                          <a:cs typeface="+mn-cs"/>
                        </a:rPr>
                        <a:t>C</a:t>
                      </a:r>
                      <a:r>
                        <a:rPr lang="en-US" sz="1800" kern="1200" baseline="0" dirty="0" smtClean="0">
                          <a:solidFill>
                            <a:schemeClr val="dk1"/>
                          </a:solidFill>
                          <a:latin typeface="+mn-lt"/>
                          <a:ea typeface="+mn-ea"/>
                          <a:cs typeface="+mn-cs"/>
                        </a:rPr>
                        <a:t>. nice restaurant 	</a:t>
                      </a:r>
                    </a:p>
                    <a:p>
                      <a:pPr rtl="1"/>
                      <a:endParaRPr lang="ar-SA" dirty="0"/>
                    </a:p>
                  </a:txBody>
                  <a:tcPr/>
                </a:tc>
              </a:tr>
              <a:tr h="1476088">
                <a:tc>
                  <a:txBody>
                    <a:bodyPr/>
                    <a:lstStyle/>
                    <a:p>
                      <a:pPr rtl="1"/>
                      <a:endParaRPr lang="ar-SA"/>
                    </a:p>
                  </a:txBody>
                  <a:tcPr/>
                </a:tc>
                <a:tc>
                  <a:txBody>
                    <a:bodyPr/>
                    <a:lstStyle/>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2. A. fast-food </a:t>
                      </a:r>
                    </a:p>
                    <a:p>
                      <a:endParaRPr lang="ar-SA" sz="1800" kern="1200" baseline="0" dirty="0" smtClean="0">
                        <a:solidFill>
                          <a:schemeClr val="dk1"/>
                        </a:solidFill>
                        <a:latin typeface="+mn-lt"/>
                        <a:ea typeface="+mn-ea"/>
                        <a:cs typeface="+mn-cs"/>
                      </a:endParaRPr>
                    </a:p>
                    <a:p>
                      <a:r>
                        <a:rPr lang="en-US" sz="1800" kern="1200" baseline="0" dirty="0" smtClean="0">
                          <a:solidFill>
                            <a:srgbClr val="0070C0"/>
                          </a:solidFill>
                          <a:latin typeface="+mn-lt"/>
                          <a:ea typeface="+mn-ea"/>
                          <a:cs typeface="+mn-cs"/>
                        </a:rPr>
                        <a:t>B</a:t>
                      </a:r>
                      <a:r>
                        <a:rPr lang="en-US" sz="1800" kern="1200" baseline="0" dirty="0" smtClean="0">
                          <a:solidFill>
                            <a:schemeClr val="dk1"/>
                          </a:solidFill>
                          <a:latin typeface="+mn-lt"/>
                          <a:ea typeface="+mn-ea"/>
                          <a:cs typeface="+mn-cs"/>
                        </a:rPr>
                        <a:t>. diner C. expensive restaurant 	</a:t>
                      </a:r>
                    </a:p>
                    <a:p>
                      <a:pPr rtl="1"/>
                      <a:endParaRPr lang="ar-SA" dirty="0"/>
                    </a:p>
                  </a:txBody>
                  <a:tcPr/>
                </a:tc>
              </a:tr>
              <a:tr h="1476088">
                <a:tc>
                  <a:txBody>
                    <a:bodyPr/>
                    <a:lstStyle/>
                    <a:p>
                      <a:pPr rtl="1"/>
                      <a:endParaRPr lang="ar-SA"/>
                    </a:p>
                  </a:txBody>
                  <a:tcPr/>
                </a:tc>
                <a:tc>
                  <a:txBody>
                    <a:bodyPr/>
                    <a:lstStyle/>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3. </a:t>
                      </a:r>
                      <a:r>
                        <a:rPr lang="en-US" sz="1800" kern="1200" baseline="0" dirty="0" smtClean="0">
                          <a:solidFill>
                            <a:srgbClr val="0070C0"/>
                          </a:solidFill>
                          <a:latin typeface="+mn-lt"/>
                          <a:ea typeface="+mn-ea"/>
                          <a:cs typeface="+mn-cs"/>
                        </a:rPr>
                        <a:t>A</a:t>
                      </a:r>
                      <a:r>
                        <a:rPr lang="en-US" sz="1800" kern="1200" baseline="0" dirty="0" smtClean="0">
                          <a:solidFill>
                            <a:schemeClr val="dk1"/>
                          </a:solidFill>
                          <a:latin typeface="+mn-lt"/>
                          <a:ea typeface="+mn-ea"/>
                          <a:cs typeface="+mn-cs"/>
                        </a:rPr>
                        <a:t>. cafeteria </a:t>
                      </a:r>
                    </a:p>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B. coffeehouse C. fast-food place 	</a:t>
                      </a:r>
                    </a:p>
                    <a:p>
                      <a:pPr rtl="1"/>
                      <a:endParaRPr lang="ar-SA" dirty="0"/>
                    </a:p>
                  </a:txBody>
                  <a:tcPr/>
                </a:tc>
              </a:tr>
              <a:tr h="1476088">
                <a:tc>
                  <a:txBody>
                    <a:bodyPr/>
                    <a:lstStyle/>
                    <a:p>
                      <a:pPr rtl="1"/>
                      <a:endParaRPr lang="ar-SA"/>
                    </a:p>
                  </a:txBody>
                  <a:tcPr/>
                </a:tc>
                <a:tc>
                  <a:txBody>
                    <a:bodyPr/>
                    <a:lstStyle/>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4. A. nice restaurant </a:t>
                      </a:r>
                    </a:p>
                    <a:p>
                      <a:endParaRPr lang="ar-SA" sz="1800" kern="1200" baseline="0" dirty="0" smtClean="0">
                        <a:solidFill>
                          <a:schemeClr val="dk1"/>
                        </a:solidFill>
                        <a:latin typeface="+mn-lt"/>
                        <a:ea typeface="+mn-ea"/>
                        <a:cs typeface="+mn-cs"/>
                      </a:endParaRPr>
                    </a:p>
                    <a:p>
                      <a:r>
                        <a:rPr lang="en-US" sz="1800" kern="1200" baseline="0" dirty="0" smtClean="0">
                          <a:solidFill>
                            <a:schemeClr val="dk1"/>
                          </a:solidFill>
                          <a:latin typeface="+mn-lt"/>
                          <a:ea typeface="+mn-ea"/>
                          <a:cs typeface="+mn-cs"/>
                        </a:rPr>
                        <a:t>B. cafeteria</a:t>
                      </a:r>
                      <a:r>
                        <a:rPr lang="en-US" sz="1800" kern="1200" baseline="0" dirty="0" smtClean="0">
                          <a:solidFill>
                            <a:srgbClr val="0070C0"/>
                          </a:solidFill>
                          <a:latin typeface="+mn-lt"/>
                          <a:ea typeface="+mn-ea"/>
                          <a:cs typeface="+mn-cs"/>
                        </a:rPr>
                        <a:t> C. </a:t>
                      </a:r>
                      <a:r>
                        <a:rPr lang="en-US" sz="1800" kern="1200" baseline="0" dirty="0" smtClean="0">
                          <a:solidFill>
                            <a:schemeClr val="dk1"/>
                          </a:solidFill>
                          <a:latin typeface="+mn-lt"/>
                          <a:ea typeface="+mn-ea"/>
                          <a:cs typeface="+mn-cs"/>
                        </a:rPr>
                        <a:t>fast-food place 	</a:t>
                      </a:r>
                    </a:p>
                    <a:p>
                      <a:pPr rtl="1"/>
                      <a:endParaRPr lang="ar-SA"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l">
              <a:buNone/>
            </a:pPr>
            <a:endParaRPr lang="ar-SA" dirty="0" smtClean="0"/>
          </a:p>
          <a:p>
            <a:pPr algn="l">
              <a:buNone/>
            </a:pPr>
            <a:r>
              <a:rPr lang="en-US" dirty="0" smtClean="0"/>
              <a:t>① </a:t>
            </a:r>
            <a:r>
              <a:rPr lang="en-US" b="1" dirty="0" smtClean="0"/>
              <a:t>Previewing Vocabulary The following words are used in cooking. Before you listen, write the definitions of the words. </a:t>
            </a:r>
          </a:p>
          <a:p>
            <a:pPr algn="l">
              <a:buNone/>
            </a:pPr>
            <a:r>
              <a:rPr lang="en-US" dirty="0" smtClean="0"/>
              <a:t>ingredients: ---------------------------------------------------- serve: ------------------------------------------------------------ beat: ------------------------------------------------------------- melt: ------------------------------------------------------------- dip: --------------------------------------------------------------- fry: ---------------------------------------------------------------- </a:t>
            </a:r>
            <a:endParaRPr lang="ar-SA"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p:cNvPicPr>
            <a:picLocks noGrp="1" noChangeAspect="1" noChangeArrowheads="1"/>
          </p:cNvPicPr>
          <p:nvPr>
            <p:ph idx="1"/>
          </p:nvPr>
        </p:nvPicPr>
        <p:blipFill>
          <a:blip r:embed="rId2"/>
          <a:srcRect/>
          <a:stretch>
            <a:fillRect/>
          </a:stretch>
        </p:blipFill>
        <p:spPr bwMode="auto">
          <a:xfrm>
            <a:off x="5187139" y="0"/>
            <a:ext cx="3956861" cy="4525963"/>
          </a:xfrm>
          <a:prstGeom prst="rect">
            <a:avLst/>
          </a:prstGeom>
          <a:noFill/>
          <a:ln w="9525">
            <a:noFill/>
            <a:miter lim="800000"/>
            <a:headEnd/>
            <a:tailEnd/>
          </a:ln>
          <a:effectLst/>
        </p:spPr>
      </p:pic>
      <p:sp>
        <p:nvSpPr>
          <p:cNvPr id="5" name="مستطيل 4"/>
          <p:cNvSpPr/>
          <p:nvPr/>
        </p:nvSpPr>
        <p:spPr>
          <a:xfrm>
            <a:off x="357158" y="2071678"/>
            <a:ext cx="4572000" cy="1754326"/>
          </a:xfrm>
          <a:prstGeom prst="rect">
            <a:avLst/>
          </a:prstGeom>
        </p:spPr>
        <p:txBody>
          <a:bodyPr>
            <a:spAutoFit/>
          </a:bodyPr>
          <a:lstStyle/>
          <a:p>
            <a:pPr algn="l"/>
            <a:r>
              <a:rPr lang="en-US" dirty="0" smtClean="0"/>
              <a:t>Discuss these questions with a partner.</a:t>
            </a:r>
          </a:p>
          <a:p>
            <a:pPr algn="l"/>
            <a:r>
              <a:rPr lang="en-US" dirty="0" smtClean="0"/>
              <a:t> </a:t>
            </a:r>
            <a:r>
              <a:rPr lang="en-US" b="1" dirty="0" smtClean="0"/>
              <a:t>1. Have you visited any of the cities or states mentioned by Paula? Did you eat any of the foods mentioned? </a:t>
            </a:r>
          </a:p>
          <a:p>
            <a:pPr algn="l"/>
            <a:r>
              <a:rPr lang="en-US" b="1" dirty="0" smtClean="0"/>
              <a:t>2. Which of the foods that Paula mentions would you like to try? </a:t>
            </a:r>
            <a:endParaRPr lang="ar-SA" dirty="0"/>
          </a:p>
        </p:txBody>
      </p:sp>
      <p:sp>
        <p:nvSpPr>
          <p:cNvPr id="6" name="مستطيل مستدير الزوايا 5"/>
          <p:cNvSpPr/>
          <p:nvPr/>
        </p:nvSpPr>
        <p:spPr>
          <a:xfrm>
            <a:off x="5357818" y="5214950"/>
            <a:ext cx="1714512"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للاطلاع</a:t>
            </a:r>
            <a:endParaRPr lang="ar-SA"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419217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السابعة</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② </a:t>
            </a:r>
            <a:r>
              <a:rPr lang="en-US" sz="2000" b="1" dirty="0" smtClean="0"/>
              <a:t>Previewing Vocabulary Listen to these words and phrases from the conversation. Then complete the sentences below with the words and phrases. </a:t>
            </a:r>
            <a:br>
              <a:rPr lang="en-US" sz="2000" b="1" dirty="0" smtClean="0"/>
            </a:br>
            <a:endParaRPr lang="ar-SA" sz="2000" dirty="0"/>
          </a:p>
        </p:txBody>
      </p:sp>
      <p:sp>
        <p:nvSpPr>
          <p:cNvPr id="3" name="عنصر نائب للمحتوى 2"/>
          <p:cNvSpPr>
            <a:spLocks noGrp="1"/>
          </p:cNvSpPr>
          <p:nvPr>
            <p:ph idx="1"/>
          </p:nvPr>
        </p:nvSpPr>
        <p:spPr/>
        <p:txBody>
          <a:bodyPr>
            <a:normAutofit/>
          </a:bodyPr>
          <a:lstStyle/>
          <a:p>
            <a:pPr algn="l">
              <a:buNone/>
            </a:pPr>
            <a:endParaRPr lang="ar-SA" dirty="0" smtClean="0"/>
          </a:p>
        </p:txBody>
      </p:sp>
      <p:graphicFrame>
        <p:nvGraphicFramePr>
          <p:cNvPr id="4" name="جدول 3"/>
          <p:cNvGraphicFramePr>
            <a:graphicFrameLocks noGrp="1"/>
          </p:cNvGraphicFramePr>
          <p:nvPr/>
        </p:nvGraphicFramePr>
        <p:xfrm>
          <a:off x="1524000" y="1397000"/>
          <a:ext cx="6096000" cy="594360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algn="l" rtl="1"/>
                      <a:r>
                        <a:rPr lang="en-US" dirty="0" err="1" smtClean="0"/>
                        <a:t>Defenetions</a:t>
                      </a:r>
                      <a:r>
                        <a:rPr lang="en-US" baseline="0" dirty="0" smtClean="0"/>
                        <a:t> </a:t>
                      </a:r>
                      <a:endParaRPr lang="ar-SA"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b="1" dirty="0" smtClean="0"/>
                        <a:t>Words and Phrases </a:t>
                      </a:r>
                    </a:p>
                    <a:p>
                      <a:pPr algn="l" rtl="1"/>
                      <a:endParaRPr lang="ar-SA" dirty="0"/>
                    </a:p>
                  </a:txBody>
                  <a:tcPr/>
                </a:tc>
              </a:tr>
              <a:tr h="370840">
                <a:tc>
                  <a:txBody>
                    <a:bodyPr/>
                    <a:lstStyle/>
                    <a:p>
                      <a:pPr algn="l">
                        <a:buNone/>
                      </a:pPr>
                      <a:r>
                        <a:rPr lang="en-US" dirty="0" smtClean="0"/>
                        <a:t>to take someone in your car </a:t>
                      </a:r>
                    </a:p>
                    <a:p>
                      <a:pPr algn="l">
                        <a:buNone/>
                      </a:pPr>
                      <a:r>
                        <a:rPr lang="en-US" dirty="0" smtClean="0"/>
                        <a:t>	</a:t>
                      </a:r>
                    </a:p>
                    <a:p>
                      <a:pPr algn="l">
                        <a:buNone/>
                      </a:pPr>
                      <a:r>
                        <a:rPr lang="en-US" dirty="0" smtClean="0"/>
                        <a:t>to take short trips to stores or other places of business 	</a:t>
                      </a:r>
                    </a:p>
                    <a:p>
                      <a:pPr algn="l">
                        <a:buNone/>
                      </a:pPr>
                      <a:r>
                        <a:rPr lang="en-US" dirty="0" smtClean="0"/>
                        <a:t>	to take something or someone to a place 	</a:t>
                      </a:r>
                    </a:p>
                    <a:p>
                      <a:pPr algn="l">
                        <a:buNone/>
                      </a:pPr>
                      <a:r>
                        <a:rPr lang="en-US" dirty="0" smtClean="0"/>
                        <a:t>	a place where clothes are cleaned with chemicals, not water 	</a:t>
                      </a:r>
                    </a:p>
                    <a:p>
                      <a:pPr algn="l">
                        <a:buNone/>
                      </a:pPr>
                      <a:r>
                        <a:rPr lang="en-US" dirty="0" smtClean="0"/>
                        <a:t>	clothes that need to be washed 	</a:t>
                      </a:r>
                    </a:p>
                    <a:p>
                      <a:pPr algn="l">
                        <a:buNone/>
                      </a:pPr>
                      <a:r>
                        <a:rPr lang="en-US" dirty="0" smtClean="0"/>
                        <a:t>	comfortable and easy 	</a:t>
                      </a:r>
                    </a:p>
                    <a:p>
                      <a:pPr algn="l">
                        <a:buNone/>
                      </a:pPr>
                      <a:r>
                        <a:rPr lang="en-US" dirty="0" smtClean="0"/>
                        <a:t>	a plastic card used to get money from a bank machine 	</a:t>
                      </a:r>
                    </a:p>
                    <a:p>
                      <a:pPr algn="l">
                        <a:buNone/>
                      </a:pPr>
                      <a:r>
                        <a:rPr lang="en-US" dirty="0" smtClean="0"/>
                        <a:t>	must 	</a:t>
                      </a:r>
                    </a:p>
                    <a:p>
                      <a:pPr algn="l">
                        <a:buNone/>
                      </a:pPr>
                      <a:r>
                        <a:rPr lang="en-US" dirty="0" smtClean="0"/>
                        <a:t>	crossing a street illegally </a:t>
                      </a:r>
                      <a:endParaRPr lang="ar-SA" dirty="0"/>
                    </a:p>
                  </a:txBody>
                  <a:tcPr/>
                </a:tc>
                <a:tc>
                  <a:txBody>
                    <a:bodyPr/>
                    <a:lstStyle/>
                    <a:p>
                      <a:pPr algn="l">
                        <a:buNone/>
                      </a:pPr>
                      <a:r>
                        <a:rPr lang="en-US" b="1" dirty="0" smtClean="0"/>
                        <a:t>		</a:t>
                      </a:r>
                    </a:p>
                    <a:p>
                      <a:pPr algn="l">
                        <a:buNone/>
                      </a:pPr>
                      <a:r>
                        <a:rPr lang="en-US" dirty="0" smtClean="0"/>
                        <a:t>give (someone) a ride 		</a:t>
                      </a:r>
                    </a:p>
                    <a:p>
                      <a:pPr algn="l">
                        <a:buNone/>
                      </a:pPr>
                      <a:r>
                        <a:rPr lang="en-US" dirty="0" smtClean="0"/>
                        <a:t>run errands 		</a:t>
                      </a:r>
                    </a:p>
                    <a:p>
                      <a:pPr algn="l">
                        <a:buNone/>
                      </a:pPr>
                      <a:r>
                        <a:rPr lang="en-US" dirty="0" smtClean="0"/>
                        <a:t>drop off (something/someone) 	 	</a:t>
                      </a:r>
                    </a:p>
                    <a:p>
                      <a:pPr algn="l">
                        <a:buNone/>
                      </a:pPr>
                      <a:r>
                        <a:rPr lang="en-US" dirty="0" smtClean="0"/>
                        <a:t>dry cleaner 		</a:t>
                      </a:r>
                    </a:p>
                    <a:p>
                      <a:pPr algn="l">
                        <a:buNone/>
                      </a:pPr>
                      <a:r>
                        <a:rPr lang="en-US" dirty="0" smtClean="0"/>
                        <a:t>laundry 		</a:t>
                      </a:r>
                    </a:p>
                    <a:p>
                      <a:pPr algn="l">
                        <a:buNone/>
                      </a:pPr>
                      <a:r>
                        <a:rPr lang="en-US" dirty="0" smtClean="0"/>
                        <a:t>convenient 		</a:t>
                      </a:r>
                    </a:p>
                    <a:p>
                      <a:pPr algn="l">
                        <a:buNone/>
                      </a:pPr>
                      <a:r>
                        <a:rPr lang="en-US" dirty="0" smtClean="0"/>
                        <a:t>debit card 	bank machine 	</a:t>
                      </a:r>
                    </a:p>
                    <a:p>
                      <a:pPr algn="l">
                        <a:buNone/>
                      </a:pPr>
                      <a:r>
                        <a:rPr lang="en-US" dirty="0" smtClean="0"/>
                        <a:t> 	must 	</a:t>
                      </a:r>
                    </a:p>
                    <a:p>
                      <a:pPr algn="l">
                        <a:buNone/>
                      </a:pPr>
                      <a:r>
                        <a:rPr lang="en-US" dirty="0" smtClean="0"/>
                        <a:t>jaywalking 	</a:t>
                      </a:r>
                    </a:p>
                    <a:p>
                      <a:pPr algn="l">
                        <a:buNone/>
                      </a:pPr>
                      <a:endParaRPr lang="ar-SA" dirty="0" smtClean="0"/>
                    </a:p>
                    <a:p>
                      <a:pPr algn="l" rtl="1"/>
                      <a:endParaRPr lang="ar-SA" dirty="0"/>
                    </a:p>
                  </a:txBody>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47500" lnSpcReduction="20000"/>
          </a:bodyPr>
          <a:lstStyle/>
          <a:p>
            <a:pPr algn="l">
              <a:buNone/>
            </a:pPr>
            <a:endParaRPr lang="ar-SA" dirty="0" smtClean="0"/>
          </a:p>
          <a:p>
            <a:pPr algn="l">
              <a:buNone/>
            </a:pPr>
            <a:r>
              <a:rPr lang="en-US" b="1" dirty="0" smtClean="0"/>
              <a:t>1. I have to ----run errands------------- this afternoon. I have to go to the bank, mail a package, and go grocery shopping. </a:t>
            </a:r>
          </a:p>
          <a:p>
            <a:pPr algn="l">
              <a:buNone/>
            </a:pPr>
            <a:r>
              <a:rPr lang="en-US" b="1" dirty="0" smtClean="0"/>
              <a:t>2. Most teenagers don't know how to do -</a:t>
            </a:r>
            <a:r>
              <a:rPr lang="en-US" b="1" dirty="0" err="1" smtClean="0"/>
              <a:t>lounery</a:t>
            </a:r>
            <a:r>
              <a:rPr lang="en-US" b="1" dirty="0" smtClean="0"/>
              <a:t>----------------- ; their mothers usually wash their clothes for them. </a:t>
            </a:r>
          </a:p>
          <a:p>
            <a:pPr algn="l">
              <a:buNone/>
            </a:pPr>
            <a:r>
              <a:rPr lang="en-US" b="1" dirty="0" smtClean="0"/>
              <a:t>3. It's very --------------------- to have a bus stop in front of my house. I can be at the bus stop in 30 seconds. </a:t>
            </a:r>
          </a:p>
          <a:p>
            <a:pPr algn="l">
              <a:buNone/>
            </a:pPr>
            <a:r>
              <a:rPr lang="en-US" b="1" dirty="0" smtClean="0"/>
              <a:t>4. My car doesn't work and I need to be at my job in 30 minutes. Can you------------------me--------------------? </a:t>
            </a:r>
          </a:p>
          <a:p>
            <a:pPr algn="l">
              <a:buNone/>
            </a:pPr>
            <a:r>
              <a:rPr lang="en-US" b="1" dirty="0" smtClean="0"/>
              <a:t>5. I'm sorry, I can't talk to you right now. My class starts in five minutes. I ------------------------- go. </a:t>
            </a:r>
          </a:p>
          <a:p>
            <a:pPr algn="l">
              <a:buNone/>
            </a:pPr>
            <a:r>
              <a:rPr lang="en-US" b="1" dirty="0" smtClean="0"/>
              <a:t>6. You can't wash your beautiful new jacket in a washing machine. You need to take it to the ------------------ </a:t>
            </a:r>
          </a:p>
          <a:p>
            <a:pPr algn="l">
              <a:buNone/>
            </a:pPr>
            <a:r>
              <a:rPr lang="en-US" b="1" dirty="0" smtClean="0"/>
              <a:t>7. Most supermarkets let you pay with a credit card or a ------------------------- </a:t>
            </a:r>
          </a:p>
          <a:p>
            <a:pPr algn="l">
              <a:buNone/>
            </a:pPr>
            <a:r>
              <a:rPr lang="en-US" b="1" dirty="0" smtClean="0"/>
              <a:t>8. David-------------------------his daughter at school every morning and picks her up every afternoon. </a:t>
            </a:r>
          </a:p>
          <a:p>
            <a:pPr algn="l">
              <a:buNone/>
            </a:pPr>
            <a:r>
              <a:rPr lang="en-US" b="1" dirty="0" smtClean="0"/>
              <a:t>9. I got a ticket for ------------------------- yesterday. A police officer stopped me when I crossed in the middle of the street. From now on, I'll cross at the corner. </a:t>
            </a:r>
          </a:p>
          <a:p>
            <a:pPr algn="l">
              <a:buNone/>
            </a:pPr>
            <a:endParaRPr lang="ar-SA"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a:buNone/>
            </a:pPr>
            <a:endParaRPr lang="ar-SA" dirty="0" smtClean="0"/>
          </a:p>
          <a:p>
            <a:pPr algn="l">
              <a:buNone/>
            </a:pPr>
            <a:r>
              <a:rPr lang="en-US" dirty="0" smtClean="0"/>
              <a:t>④ </a:t>
            </a:r>
            <a:r>
              <a:rPr lang="en-US" b="1" dirty="0" smtClean="0"/>
              <a:t>Listening for Details Listen again if necessary. Write T if a statement is true and F if it is false. </a:t>
            </a:r>
          </a:p>
          <a:p>
            <a:pPr algn="l">
              <a:buNone/>
            </a:pPr>
            <a:r>
              <a:rPr lang="en-US" dirty="0" smtClean="0"/>
              <a:t>_f_ 1. Kenji needs to buy a new computer.</a:t>
            </a:r>
          </a:p>
          <a:p>
            <a:pPr algn="l">
              <a:buNone/>
            </a:pPr>
            <a:r>
              <a:rPr lang="en-US" dirty="0" smtClean="0"/>
              <a:t> _t_ 2. Both Peter and Kenji got a ticket.</a:t>
            </a:r>
          </a:p>
          <a:p>
            <a:pPr algn="l">
              <a:buNone/>
            </a:pPr>
            <a:r>
              <a:rPr lang="en-US" dirty="0" smtClean="0"/>
              <a:t> _t_ 3. Peter and Kenji can do laundry in their building. </a:t>
            </a:r>
            <a:endParaRPr lang="ar-SA" dirty="0"/>
          </a:p>
        </p:txBody>
      </p:sp>
      <p:sp>
        <p:nvSpPr>
          <p:cNvPr id="4" name="مستطيل مستدير الزوايا 3"/>
          <p:cNvSpPr/>
          <p:nvPr/>
        </p:nvSpPr>
        <p:spPr>
          <a:xfrm>
            <a:off x="6858016" y="5643578"/>
            <a:ext cx="1214446"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ماقال</a:t>
            </a:r>
            <a:r>
              <a:rPr lang="ar-SA" dirty="0" smtClean="0"/>
              <a:t> مهم</a:t>
            </a:r>
            <a:endParaRPr lang="ar-SA"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a:buNone/>
            </a:pPr>
            <a:r>
              <a:rPr lang="en-US" b="1" dirty="0" smtClean="0"/>
              <a:t>Reductions :</a:t>
            </a:r>
          </a:p>
          <a:p>
            <a:pPr algn="l">
              <a:buNone/>
            </a:pPr>
            <a:r>
              <a:rPr lang="en-US" b="1" dirty="0" smtClean="0"/>
              <a:t>have to   </a:t>
            </a:r>
            <a:r>
              <a:rPr lang="en-US" b="1" dirty="0" err="1" smtClean="0"/>
              <a:t>hafta</a:t>
            </a:r>
            <a:r>
              <a:rPr lang="en-US" b="1" dirty="0" smtClean="0"/>
              <a:t> </a:t>
            </a:r>
          </a:p>
          <a:p>
            <a:pPr algn="l">
              <a:buNone/>
            </a:pPr>
            <a:r>
              <a:rPr lang="en-US" b="1" dirty="0" smtClean="0"/>
              <a:t>has to   </a:t>
            </a:r>
            <a:r>
              <a:rPr lang="en-US" b="1" dirty="0" err="1" smtClean="0"/>
              <a:t>hasta</a:t>
            </a:r>
            <a:r>
              <a:rPr lang="en-US" b="1" dirty="0" smtClean="0"/>
              <a:t> </a:t>
            </a:r>
          </a:p>
          <a:p>
            <a:pPr algn="l">
              <a:buNone/>
            </a:pPr>
            <a:r>
              <a:rPr lang="en-US" b="1" dirty="0" smtClean="0"/>
              <a:t>going to   </a:t>
            </a:r>
            <a:r>
              <a:rPr lang="en-US" b="1" dirty="0" err="1" smtClean="0"/>
              <a:t>gonna</a:t>
            </a:r>
            <a:r>
              <a:rPr lang="en-US" b="1" dirty="0" smtClean="0"/>
              <a:t> </a:t>
            </a:r>
          </a:p>
          <a:p>
            <a:pPr algn="l">
              <a:buNone/>
            </a:pPr>
            <a:r>
              <a:rPr lang="en-US" b="1" dirty="0" smtClean="0"/>
              <a:t>want to   </a:t>
            </a:r>
            <a:r>
              <a:rPr lang="en-US" b="1" dirty="0" err="1" smtClean="0"/>
              <a:t>wanna</a:t>
            </a:r>
            <a:endParaRPr lang="en-US" b="1" dirty="0" smtClean="0"/>
          </a:p>
          <a:p>
            <a:pPr algn="l">
              <a:buNone/>
            </a:pPr>
            <a:r>
              <a:rPr lang="en-US" b="1" dirty="0" smtClean="0"/>
              <a:t> got to   </a:t>
            </a:r>
            <a:r>
              <a:rPr lang="en-US" b="1" dirty="0" err="1" smtClean="0"/>
              <a:t>gotta</a:t>
            </a:r>
            <a:r>
              <a:rPr lang="en-US" b="1" dirty="0" smtClean="0"/>
              <a:t> </a:t>
            </a:r>
          </a:p>
          <a:p>
            <a:pPr algn="l">
              <a:buNone/>
            </a:pPr>
            <a:r>
              <a:rPr lang="en-US" b="1" dirty="0" smtClean="0"/>
              <a:t>because   'cause </a:t>
            </a:r>
            <a:endParaRPr lang="ar-SA" dirty="0"/>
          </a:p>
        </p:txBody>
      </p:sp>
      <p:sp>
        <p:nvSpPr>
          <p:cNvPr id="4" name="مستطيل مستدير الزوايا 3"/>
          <p:cNvSpPr/>
          <p:nvPr/>
        </p:nvSpPr>
        <p:spPr>
          <a:xfrm>
            <a:off x="7929586" y="4572008"/>
            <a:ext cx="857256"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a:t>
            </a:r>
            <a:endParaRPr lang="ar-SA"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sp>
        <p:nvSpPr>
          <p:cNvPr id="4" name="مستطيل 3"/>
          <p:cNvSpPr/>
          <p:nvPr/>
        </p:nvSpPr>
        <p:spPr>
          <a:xfrm>
            <a:off x="3428097" y="2967335"/>
            <a:ext cx="39950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الثامنة</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② </a:t>
            </a:r>
            <a:r>
              <a:rPr lang="en-US" sz="2000" b="1" dirty="0" smtClean="0"/>
              <a:t>Previewing Vocabulary You will hear the underlined words below in a conversation. Listen to the underlined words. Then write the letter of the correct definition beside each sentence. </a:t>
            </a:r>
            <a:br>
              <a:rPr lang="en-US" sz="2000" b="1" dirty="0" smtClean="0"/>
            </a:br>
            <a:endParaRPr lang="ar-SA" sz="2000" dirty="0"/>
          </a:p>
        </p:txBody>
      </p:sp>
      <p:sp>
        <p:nvSpPr>
          <p:cNvPr id="3" name="عنصر نائب للمحتوى 2"/>
          <p:cNvSpPr>
            <a:spLocks noGrp="1"/>
          </p:cNvSpPr>
          <p:nvPr>
            <p:ph idx="1"/>
          </p:nvPr>
        </p:nvSpPr>
        <p:spPr/>
        <p:txBody>
          <a:bodyPr>
            <a:normAutofit/>
          </a:bodyPr>
          <a:lstStyle/>
          <a:p>
            <a:pPr algn="l">
              <a:buNone/>
            </a:pPr>
            <a:endParaRPr lang="en-US" b="1" dirty="0" smtClean="0"/>
          </a:p>
          <a:p>
            <a:pPr algn="l">
              <a:buNone/>
            </a:pPr>
            <a:endParaRPr lang="en-US" b="1" dirty="0" smtClean="0"/>
          </a:p>
          <a:p>
            <a:pPr algn="l">
              <a:buNone/>
            </a:pPr>
            <a:r>
              <a:rPr lang="en-US" b="1" dirty="0" smtClean="0"/>
              <a:t>	</a:t>
            </a:r>
          </a:p>
          <a:p>
            <a:pPr algn="l">
              <a:buNone/>
            </a:pPr>
            <a:endParaRPr lang="ar-SA" dirty="0"/>
          </a:p>
        </p:txBody>
      </p:sp>
      <p:graphicFrame>
        <p:nvGraphicFramePr>
          <p:cNvPr id="4" name="جدول 3"/>
          <p:cNvGraphicFramePr>
            <a:graphicFrameLocks noGrp="1"/>
          </p:cNvGraphicFramePr>
          <p:nvPr/>
        </p:nvGraphicFramePr>
        <p:xfrm>
          <a:off x="1524000" y="1397000"/>
          <a:ext cx="6096000" cy="5125720"/>
        </p:xfrm>
        <a:graphic>
          <a:graphicData uri="http://schemas.openxmlformats.org/drawingml/2006/table">
            <a:tbl>
              <a:tblPr rtl="1" firstRow="1" bandRow="1">
                <a:tableStyleId>{5C22544A-7EE6-4342-B048-85BDC9FD1C3A}</a:tableStyleId>
              </a:tblPr>
              <a:tblGrid>
                <a:gridCol w="3048000"/>
                <a:gridCol w="3048000"/>
              </a:tblGrid>
              <a:tr h="370840">
                <a:tc>
                  <a:txBody>
                    <a:bodyPr/>
                    <a:lstStyle/>
                    <a:p>
                      <a:pPr algn="l" rtl="1"/>
                      <a:r>
                        <a:rPr lang="en-US" dirty="0" err="1" smtClean="0"/>
                        <a:t>Defenitions</a:t>
                      </a:r>
                      <a:r>
                        <a:rPr lang="en-US" dirty="0" smtClean="0"/>
                        <a:t> </a:t>
                      </a:r>
                      <a:endParaRPr lang="ar-SA" dirty="0"/>
                    </a:p>
                  </a:txBody>
                  <a:tcPr/>
                </a:tc>
                <a:tc>
                  <a:txBody>
                    <a:bodyPr/>
                    <a:lstStyle/>
                    <a:p>
                      <a:pPr algn="l" rtl="1"/>
                      <a:r>
                        <a:rPr lang="en-US" b="1" dirty="0" smtClean="0"/>
                        <a:t>Sentences</a:t>
                      </a:r>
                      <a:endParaRPr lang="ar-SA" dirty="0"/>
                    </a:p>
                  </a:txBody>
                  <a:tcPr/>
                </a:tc>
              </a:tr>
              <a:tr h="370840">
                <a:tc>
                  <a:txBody>
                    <a:bodyPr/>
                    <a:lstStyle/>
                    <a:p>
                      <a:pPr algn="l">
                        <a:buNone/>
                      </a:pPr>
                      <a:r>
                        <a:rPr lang="en-US" b="1" dirty="0" smtClean="0"/>
                        <a:t>a. good thing, positive point</a:t>
                      </a:r>
                    </a:p>
                    <a:p>
                      <a:pPr algn="l">
                        <a:buNone/>
                      </a:pPr>
                      <a:r>
                        <a:rPr lang="en-US" b="1" dirty="0" smtClean="0"/>
                        <a:t> b. bad thing, negative point</a:t>
                      </a:r>
                    </a:p>
                    <a:p>
                      <a:pPr algn="l">
                        <a:buNone/>
                      </a:pPr>
                      <a:r>
                        <a:rPr lang="en-US" b="1" dirty="0" smtClean="0"/>
                        <a:t> c. dirty air</a:t>
                      </a:r>
                    </a:p>
                    <a:p>
                      <a:pPr algn="l">
                        <a:buNone/>
                      </a:pPr>
                      <a:r>
                        <a:rPr lang="en-US" b="1" dirty="0" smtClean="0"/>
                        <a:t> d. full ( of people) </a:t>
                      </a:r>
                      <a:endParaRPr lang="ar-SA" dirty="0"/>
                    </a:p>
                  </a:txBody>
                  <a:tcPr/>
                </a:tc>
                <a:tc>
                  <a:txBody>
                    <a:bodyPr/>
                    <a:lstStyle/>
                    <a:p>
                      <a:pPr algn="l">
                        <a:buNone/>
                      </a:pPr>
                      <a:r>
                        <a:rPr lang="en-US" b="1" dirty="0" smtClean="0"/>
                        <a:t> 1. _c_ Do you know why the color of the sky is brown? It's the smog from all the cars and factories. </a:t>
                      </a:r>
                    </a:p>
                    <a:p>
                      <a:pPr algn="l">
                        <a:buNone/>
                      </a:pPr>
                      <a:r>
                        <a:rPr lang="en-US" b="1" dirty="0" smtClean="0"/>
                        <a:t>2. _d_ I don't like to take the bus at 5:00 in the afternoon. It's always crowded with so many people coming home from work.</a:t>
                      </a:r>
                    </a:p>
                    <a:p>
                      <a:pPr algn="l">
                        <a:buNone/>
                      </a:pPr>
                      <a:r>
                        <a:rPr lang="en-US" b="1" dirty="0" smtClean="0"/>
                        <a:t> 3. _a_ Winter in Canada is very cold, but there is also an advantage: there are great places to ski.</a:t>
                      </a:r>
                    </a:p>
                    <a:p>
                      <a:pPr algn="l">
                        <a:buNone/>
                      </a:pPr>
                      <a:r>
                        <a:rPr lang="en-US" b="1" dirty="0" smtClean="0"/>
                        <a:t> 4. _b_ Patrick wants to work in the United States. His big disadvantage is that he doesn't speak English </a:t>
                      </a:r>
                      <a:endParaRPr lang="ar-SA" dirty="0"/>
                    </a:p>
                  </a:txBody>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dirty="0" smtClean="0"/>
              <a:t/>
            </a:r>
            <a:br>
              <a:rPr lang="ar-SA" sz="2400" dirty="0" smtClean="0"/>
            </a:br>
            <a:r>
              <a:rPr lang="en-US" sz="2400" dirty="0" smtClean="0"/>
              <a:t>④ </a:t>
            </a:r>
            <a:r>
              <a:rPr lang="en-US" sz="2400" b="1" dirty="0" smtClean="0"/>
              <a:t>Taking Notes on Specific Information Listen again. As you listen, write the key words about big cities and small towns . </a:t>
            </a:r>
            <a:br>
              <a:rPr lang="en-US" sz="2400" b="1" dirty="0" smtClean="0"/>
            </a:br>
            <a:endParaRPr lang="ar-SA" sz="2400" dirty="0"/>
          </a:p>
        </p:txBody>
      </p:sp>
      <p:pic>
        <p:nvPicPr>
          <p:cNvPr id="1026" name="Picture 2"/>
          <p:cNvPicPr>
            <a:picLocks noGrp="1" noChangeAspect="1" noChangeArrowheads="1"/>
          </p:cNvPicPr>
          <p:nvPr>
            <p:ph idx="1"/>
          </p:nvPr>
        </p:nvPicPr>
        <p:blipFill>
          <a:blip r:embed="rId2"/>
          <a:srcRect/>
          <a:stretch>
            <a:fillRect/>
          </a:stretch>
        </p:blipFill>
        <p:spPr bwMode="auto">
          <a:xfrm>
            <a:off x="714348" y="1600200"/>
            <a:ext cx="7143799" cy="4525963"/>
          </a:xfrm>
          <a:prstGeom prst="rect">
            <a:avLst/>
          </a:prstGeom>
          <a:noFill/>
          <a:ln w="9525">
            <a:noFill/>
            <a:miter lim="800000"/>
            <a:headEnd/>
            <a:tailEnd/>
          </a:ln>
          <a:effectLst/>
        </p:spPr>
      </p:pic>
      <p:sp>
        <p:nvSpPr>
          <p:cNvPr id="5" name="مستطيل مستدير الزوايا 4"/>
          <p:cNvSpPr/>
          <p:nvPr/>
        </p:nvSpPr>
        <p:spPr>
          <a:xfrm>
            <a:off x="7643834" y="5072074"/>
            <a:ext cx="857256"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ماقال</a:t>
            </a:r>
            <a:r>
              <a:rPr lang="ar-SA" dirty="0" smtClean="0"/>
              <a:t> مهم</a:t>
            </a:r>
            <a:endParaRPr lang="ar-S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عنوان 13"/>
          <p:cNvSpPr>
            <a:spLocks noGrp="1"/>
          </p:cNvSpPr>
          <p:nvPr>
            <p:ph type="title"/>
          </p:nvPr>
        </p:nvSpPr>
        <p:spPr/>
        <p:txBody>
          <a:bodyPr/>
          <a:lstStyle/>
          <a:p>
            <a:endParaRPr lang="ar-SA"/>
          </a:p>
        </p:txBody>
      </p:sp>
      <p:graphicFrame>
        <p:nvGraphicFramePr>
          <p:cNvPr id="4" name="عنصر نائب للمحتوى 3"/>
          <p:cNvGraphicFramePr>
            <a:graphicFrameLocks noGrp="1"/>
          </p:cNvGraphicFramePr>
          <p:nvPr>
            <p:ph idx="1"/>
          </p:nvPr>
        </p:nvGraphicFramePr>
        <p:xfrm>
          <a:off x="642910" y="0"/>
          <a:ext cx="4786346" cy="7376160"/>
        </p:xfrm>
        <a:graphic>
          <a:graphicData uri="http://schemas.openxmlformats.org/drawingml/2006/table">
            <a:tbl>
              <a:tblPr rtl="1" firstRow="1" bandRow="1">
                <a:tableStyleId>{5C22544A-7EE6-4342-B048-85BDC9FD1C3A}</a:tableStyleId>
              </a:tblPr>
              <a:tblGrid>
                <a:gridCol w="2393173"/>
                <a:gridCol w="2393173"/>
              </a:tblGrid>
              <a:tr h="488101">
                <a:tc>
                  <a:txBody>
                    <a:bodyPr/>
                    <a:lstStyle/>
                    <a:p>
                      <a:pPr algn="l" rtl="1"/>
                      <a:r>
                        <a:rPr lang="en-US" sz="1400" b="1" kern="1200" baseline="0" dirty="0" smtClean="0">
                          <a:solidFill>
                            <a:schemeClr val="lt1"/>
                          </a:solidFill>
                          <a:latin typeface="+mn-lt"/>
                          <a:ea typeface="+mn-ea"/>
                          <a:cs typeface="+mn-cs"/>
                        </a:rPr>
                        <a:t>CLUES</a:t>
                      </a:r>
                      <a:endParaRPr lang="ar-SA" sz="1400"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400" b="1" kern="1200" baseline="0" dirty="0" smtClean="0">
                          <a:solidFill>
                            <a:schemeClr val="lt1"/>
                          </a:solidFill>
                          <a:latin typeface="+mn-lt"/>
                          <a:ea typeface="+mn-ea"/>
                          <a:cs typeface="+mn-cs"/>
                        </a:rPr>
                        <a:t>ANSWERS 	 	</a:t>
                      </a:r>
                    </a:p>
                    <a:p>
                      <a:pPr algn="l" rtl="1"/>
                      <a:endParaRPr lang="ar-SA" sz="1400" dirty="0"/>
                    </a:p>
                  </a:txBody>
                  <a:tcPr/>
                </a:tc>
              </a:tr>
              <a:tr h="1324845">
                <a:tc>
                  <a:txBody>
                    <a:bodyPr/>
                    <a:lstStyle/>
                    <a:p>
                      <a:pPr algn="l" rtl="1"/>
                      <a:endParaRPr lang="ar-SA" sz="1400" dirty="0"/>
                    </a:p>
                  </a:txBody>
                  <a:tcPr/>
                </a:tc>
                <a:tc>
                  <a:txBody>
                    <a:bodyPr/>
                    <a:lstStyle/>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1. A. in a post office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rgbClr val="0070C0"/>
                          </a:solidFill>
                          <a:latin typeface="+mn-lt"/>
                          <a:ea typeface="+mn-ea"/>
                          <a:cs typeface="+mn-cs"/>
                        </a:rPr>
                        <a:t>B</a:t>
                      </a:r>
                      <a:r>
                        <a:rPr lang="en-US" sz="1400" kern="1200" baseline="0" dirty="0" smtClean="0">
                          <a:solidFill>
                            <a:schemeClr val="dk1"/>
                          </a:solidFill>
                          <a:latin typeface="+mn-lt"/>
                          <a:ea typeface="+mn-ea"/>
                          <a:cs typeface="+mn-cs"/>
                        </a:rPr>
                        <a:t>. in a bank </a:t>
                      </a:r>
                    </a:p>
                    <a:p>
                      <a:pPr algn="l"/>
                      <a:r>
                        <a:rPr lang="en-US" sz="1400" kern="1200" baseline="0" dirty="0" smtClean="0">
                          <a:solidFill>
                            <a:schemeClr val="dk1"/>
                          </a:solidFill>
                          <a:latin typeface="+mn-lt"/>
                          <a:ea typeface="+mn-ea"/>
                          <a:cs typeface="+mn-cs"/>
                        </a:rPr>
                        <a:t>C. in a gas station 	</a:t>
                      </a:r>
                    </a:p>
                    <a:p>
                      <a:pPr algn="l" rtl="1"/>
                      <a:endParaRPr lang="ar-SA" sz="1400" dirty="0"/>
                    </a:p>
                  </a:txBody>
                  <a:tcPr/>
                </a:tc>
              </a:tr>
              <a:tr h="1324845">
                <a:tc>
                  <a:txBody>
                    <a:bodyPr/>
                    <a:lstStyle/>
                    <a:p>
                      <a:pPr algn="l" rtl="1"/>
                      <a:endParaRPr lang="ar-SA" sz="1400" dirty="0"/>
                    </a:p>
                  </a:txBody>
                  <a:tcPr/>
                </a:tc>
                <a:tc>
                  <a:txBody>
                    <a:bodyPr/>
                    <a:lstStyle/>
                    <a:p>
                      <a:pPr algn="l"/>
                      <a:endParaRPr lang="ar-SA" sz="1400" kern="1200" baseline="0" dirty="0" smtClean="0">
                        <a:solidFill>
                          <a:schemeClr val="dk1"/>
                        </a:solidFill>
                        <a:latin typeface="+mn-lt"/>
                        <a:ea typeface="+mn-ea"/>
                        <a:cs typeface="+mn-cs"/>
                      </a:endParaRPr>
                    </a:p>
                    <a:p>
                      <a:pPr algn="l"/>
                      <a:r>
                        <a:rPr lang="fr-FR" sz="1400" kern="1200" baseline="0" dirty="0" smtClean="0">
                          <a:solidFill>
                            <a:schemeClr val="dk1"/>
                          </a:solidFill>
                          <a:latin typeface="+mn-lt"/>
                          <a:ea typeface="+mn-ea"/>
                          <a:cs typeface="+mn-cs"/>
                        </a:rPr>
                        <a:t>2. A. on a train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in a taxi </a:t>
                      </a:r>
                    </a:p>
                    <a:p>
                      <a:pPr algn="l"/>
                      <a:r>
                        <a:rPr lang="en-US" sz="1400" kern="1200" baseline="0" dirty="0" smtClean="0">
                          <a:solidFill>
                            <a:srgbClr val="0070C0"/>
                          </a:solidFill>
                          <a:latin typeface="+mn-lt"/>
                          <a:ea typeface="+mn-ea"/>
                          <a:cs typeface="+mn-cs"/>
                        </a:rPr>
                        <a:t>C</a:t>
                      </a:r>
                      <a:r>
                        <a:rPr lang="en-US" sz="1400" kern="1200" baseline="0" dirty="0" smtClean="0">
                          <a:solidFill>
                            <a:schemeClr val="dk1"/>
                          </a:solidFill>
                          <a:latin typeface="+mn-lt"/>
                          <a:ea typeface="+mn-ea"/>
                          <a:cs typeface="+mn-cs"/>
                        </a:rPr>
                        <a:t>. on a bus 	</a:t>
                      </a:r>
                    </a:p>
                    <a:p>
                      <a:pPr algn="l" rtl="1"/>
                      <a:endParaRPr lang="ar-SA" sz="1400" dirty="0"/>
                    </a:p>
                  </a:txBody>
                  <a:tcPr/>
                </a:tc>
              </a:tr>
              <a:tr h="1324845">
                <a:tc>
                  <a:txBody>
                    <a:bodyPr/>
                    <a:lstStyle/>
                    <a:p>
                      <a:pPr algn="l" rtl="1"/>
                      <a:endParaRPr lang="ar-SA" sz="1400" dirty="0"/>
                    </a:p>
                  </a:txBody>
                  <a:tcPr/>
                </a:tc>
                <a:tc>
                  <a:txBody>
                    <a:bodyPr/>
                    <a:lstStyle/>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3. A. at a clothing store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rgbClr val="0070C0"/>
                          </a:solidFill>
                          <a:latin typeface="+mn-lt"/>
                          <a:ea typeface="+mn-ea"/>
                          <a:cs typeface="+mn-cs"/>
                        </a:rPr>
                        <a:t>B. </a:t>
                      </a:r>
                      <a:r>
                        <a:rPr lang="en-US" sz="1400" kern="1200" baseline="0" dirty="0" smtClean="0">
                          <a:solidFill>
                            <a:schemeClr val="dk1"/>
                          </a:solidFill>
                          <a:latin typeface="+mn-lt"/>
                          <a:ea typeface="+mn-ea"/>
                          <a:cs typeface="+mn-cs"/>
                        </a:rPr>
                        <a:t>at a dry cleaner </a:t>
                      </a:r>
                    </a:p>
                    <a:p>
                      <a:pPr algn="l"/>
                      <a:r>
                        <a:rPr lang="en-US" sz="1400" kern="1200" baseline="0" dirty="0" smtClean="0">
                          <a:solidFill>
                            <a:schemeClr val="dk1"/>
                          </a:solidFill>
                          <a:latin typeface="+mn-lt"/>
                          <a:ea typeface="+mn-ea"/>
                          <a:cs typeface="+mn-cs"/>
                        </a:rPr>
                        <a:t>C. at a coffee shop 	</a:t>
                      </a:r>
                    </a:p>
                    <a:p>
                      <a:pPr algn="l" rtl="1"/>
                      <a:endParaRPr lang="ar-SA" sz="1400" dirty="0"/>
                    </a:p>
                  </a:txBody>
                  <a:tcPr/>
                </a:tc>
              </a:tr>
              <a:tr h="1324845">
                <a:tc>
                  <a:txBody>
                    <a:bodyPr/>
                    <a:lstStyle/>
                    <a:p>
                      <a:pPr algn="l" rtl="1"/>
                      <a:endParaRPr lang="ar-SA" sz="1400"/>
                    </a:p>
                  </a:txBody>
                  <a:tcPr/>
                </a:tc>
                <a:tc>
                  <a:txBody>
                    <a:bodyPr/>
                    <a:lstStyle/>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4.</a:t>
                      </a:r>
                      <a:r>
                        <a:rPr lang="en-US" sz="1400" kern="1200" baseline="0" dirty="0" smtClean="0">
                          <a:solidFill>
                            <a:srgbClr val="0070C0"/>
                          </a:solidFill>
                          <a:latin typeface="+mn-lt"/>
                          <a:ea typeface="+mn-ea"/>
                          <a:cs typeface="+mn-cs"/>
                        </a:rPr>
                        <a:t> A. </a:t>
                      </a:r>
                      <a:r>
                        <a:rPr lang="en-US" sz="1400" kern="1200" baseline="0" dirty="0" smtClean="0">
                          <a:solidFill>
                            <a:schemeClr val="dk1"/>
                          </a:solidFill>
                          <a:latin typeface="+mn-lt"/>
                          <a:ea typeface="+mn-ea"/>
                          <a:cs typeface="+mn-cs"/>
                        </a:rPr>
                        <a:t>getting a driver's license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visiting an eye doctor</a:t>
                      </a:r>
                    </a:p>
                    <a:p>
                      <a:pPr algn="l"/>
                      <a:r>
                        <a:rPr lang="en-US" sz="1400" kern="1200" baseline="0" dirty="0" smtClean="0">
                          <a:solidFill>
                            <a:schemeClr val="dk1"/>
                          </a:solidFill>
                          <a:latin typeface="+mn-lt"/>
                          <a:ea typeface="+mn-ea"/>
                          <a:cs typeface="+mn-cs"/>
                        </a:rPr>
                        <a:t> C. taking a final exam	</a:t>
                      </a:r>
                    </a:p>
                    <a:p>
                      <a:pPr algn="l" rtl="1"/>
                      <a:endParaRPr lang="ar-SA" sz="1400" dirty="0"/>
                    </a:p>
                  </a:txBody>
                  <a:tcPr/>
                </a:tc>
              </a:tr>
              <a:tr h="1324845">
                <a:tc>
                  <a:txBody>
                    <a:bodyPr/>
                    <a:lstStyle/>
                    <a:p>
                      <a:pPr algn="l" rtl="1"/>
                      <a:endParaRPr lang="ar-SA" sz="1400" dirty="0"/>
                    </a:p>
                  </a:txBody>
                  <a:tcPr/>
                </a:tc>
                <a:tc>
                  <a:txBody>
                    <a:bodyPr/>
                    <a:lstStyle/>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5. A. at an airport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at a bank</a:t>
                      </a:r>
                    </a:p>
                    <a:p>
                      <a:pPr algn="l"/>
                      <a:r>
                        <a:rPr lang="en-US" sz="1400" kern="1200" baseline="0" dirty="0" smtClean="0">
                          <a:solidFill>
                            <a:srgbClr val="0070C0"/>
                          </a:solidFill>
                          <a:latin typeface="+mn-lt"/>
                          <a:ea typeface="+mn-ea"/>
                          <a:cs typeface="+mn-cs"/>
                        </a:rPr>
                        <a:t> C. </a:t>
                      </a:r>
                      <a:r>
                        <a:rPr lang="en-US" sz="1400" kern="1200" baseline="0" dirty="0" smtClean="0">
                          <a:solidFill>
                            <a:schemeClr val="dk1"/>
                          </a:solidFill>
                          <a:latin typeface="+mn-lt"/>
                          <a:ea typeface="+mn-ea"/>
                          <a:cs typeface="+mn-cs"/>
                        </a:rPr>
                        <a:t>at a post office 	</a:t>
                      </a:r>
                    </a:p>
                    <a:p>
                      <a:pPr algn="l" rtl="1"/>
                      <a:endParaRPr lang="ar-SA" sz="1400" dirty="0"/>
                    </a:p>
                  </a:txBody>
                  <a:tcPr/>
                </a:tc>
              </a:tr>
            </a:tbl>
          </a:graphicData>
        </a:graphic>
      </p:graphicFrame>
      <p:sp>
        <p:nvSpPr>
          <p:cNvPr id="5" name="مربع نص 4"/>
          <p:cNvSpPr txBox="1"/>
          <p:nvPr/>
        </p:nvSpPr>
        <p:spPr>
          <a:xfrm>
            <a:off x="6572264" y="1928802"/>
            <a:ext cx="1928826" cy="1477328"/>
          </a:xfrm>
          <a:prstGeom prst="rect">
            <a:avLst/>
          </a:prstGeom>
          <a:noFill/>
        </p:spPr>
        <p:txBody>
          <a:bodyPr wrap="square" rtlCol="1">
            <a:spAutoFit/>
          </a:bodyPr>
          <a:lstStyle/>
          <a:p>
            <a:r>
              <a:rPr lang="en-US" b="1" dirty="0" smtClean="0"/>
              <a:t>4. Listen to the last part of each conversation to hear the correct answer. </a:t>
            </a:r>
            <a:endParaRPr lang="ar-SA" dirty="0"/>
          </a:p>
        </p:txBody>
      </p:sp>
      <p:sp>
        <p:nvSpPr>
          <p:cNvPr id="6" name="مستطيل مستدير الزوايا 5"/>
          <p:cNvSpPr/>
          <p:nvPr/>
        </p:nvSpPr>
        <p:spPr>
          <a:xfrm>
            <a:off x="7072330" y="4786322"/>
            <a:ext cx="107157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a:t>
            </a:r>
            <a:endParaRPr lang="ar-SA"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ASKING FOR DIRECTIONS 	</a:t>
            </a:r>
            <a:br>
              <a:rPr lang="en-US" b="1" dirty="0" smtClean="0"/>
            </a:br>
            <a:endParaRPr lang="ar-SA" dirty="0"/>
          </a:p>
        </p:txBody>
      </p:sp>
      <p:sp>
        <p:nvSpPr>
          <p:cNvPr id="3" name="عنصر نائب للمحتوى 2"/>
          <p:cNvSpPr>
            <a:spLocks noGrp="1"/>
          </p:cNvSpPr>
          <p:nvPr>
            <p:ph idx="1"/>
          </p:nvPr>
        </p:nvSpPr>
        <p:spPr/>
        <p:txBody>
          <a:bodyPr/>
          <a:lstStyle/>
          <a:p>
            <a:pPr algn="l">
              <a:buNone/>
            </a:pPr>
            <a:r>
              <a:rPr lang="en-US" dirty="0" smtClean="0"/>
              <a:t>Could you tell me where ... is?</a:t>
            </a:r>
          </a:p>
          <a:p>
            <a:pPr algn="l">
              <a:buNone/>
            </a:pPr>
            <a:r>
              <a:rPr lang="en-US" dirty="0" smtClean="0"/>
              <a:t> Where is ... ? </a:t>
            </a:r>
          </a:p>
          <a:p>
            <a:pPr algn="l">
              <a:buNone/>
            </a:pPr>
            <a:r>
              <a:rPr lang="en-US" dirty="0" smtClean="0"/>
              <a:t>Do you know how to get to ... ?</a:t>
            </a:r>
          </a:p>
          <a:p>
            <a:pPr algn="l">
              <a:buNone/>
            </a:pPr>
            <a:r>
              <a:rPr lang="en-US" dirty="0" smtClean="0"/>
              <a:t> How do I get to... I'm looking for... I'm trying to find ... 	</a:t>
            </a:r>
          </a:p>
          <a:p>
            <a:pPr algn="l">
              <a:buNone/>
            </a:pPr>
            <a:endParaRPr lang="ar-SA" dirty="0"/>
          </a:p>
        </p:txBody>
      </p:sp>
      <p:sp>
        <p:nvSpPr>
          <p:cNvPr id="4" name="مستطيل مستدير الزوايا 3"/>
          <p:cNvSpPr/>
          <p:nvPr/>
        </p:nvSpPr>
        <p:spPr>
          <a:xfrm>
            <a:off x="6143636" y="4929198"/>
            <a:ext cx="2143140"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الشريحة </a:t>
            </a:r>
            <a:r>
              <a:rPr lang="ar-SA" dirty="0" err="1" smtClean="0"/>
              <a:t>دي</a:t>
            </a:r>
            <a:r>
              <a:rPr lang="ar-SA" dirty="0" smtClean="0"/>
              <a:t> والي بعدها تابعين لبعض </a:t>
            </a:r>
            <a:r>
              <a:rPr lang="ar-SA" dirty="0" err="1" smtClean="0"/>
              <a:t>وماركز</a:t>
            </a:r>
            <a:r>
              <a:rPr lang="ar-SA" dirty="0" smtClean="0"/>
              <a:t> عليها</a:t>
            </a:r>
            <a:endParaRPr lang="ar-SA"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GIVING DIRECTIONS 	</a:t>
            </a:r>
            <a:br>
              <a:rPr lang="en-US" b="1" dirty="0" smtClean="0"/>
            </a:br>
            <a:endParaRPr lang="ar-SA" dirty="0"/>
          </a:p>
        </p:txBody>
      </p:sp>
      <p:sp>
        <p:nvSpPr>
          <p:cNvPr id="3" name="عنصر نائب للمحتوى 2"/>
          <p:cNvSpPr>
            <a:spLocks noGrp="1"/>
          </p:cNvSpPr>
          <p:nvPr>
            <p:ph idx="1"/>
          </p:nvPr>
        </p:nvSpPr>
        <p:spPr/>
        <p:txBody>
          <a:bodyPr>
            <a:normAutofit fontScale="92500" lnSpcReduction="10000"/>
          </a:bodyPr>
          <a:lstStyle/>
          <a:p>
            <a:pPr algn="l">
              <a:buNone/>
            </a:pPr>
            <a:r>
              <a:rPr lang="en-US" dirty="0" smtClean="0"/>
              <a:t>Go straight. </a:t>
            </a:r>
          </a:p>
          <a:p>
            <a:pPr algn="l">
              <a:buNone/>
            </a:pPr>
            <a:r>
              <a:rPr lang="en-US" dirty="0" smtClean="0"/>
              <a:t>Go straight for two blocks on (Lennox) Avenue/Street/Road. </a:t>
            </a:r>
          </a:p>
          <a:p>
            <a:pPr algn="l">
              <a:buNone/>
            </a:pPr>
            <a:r>
              <a:rPr lang="en-US" dirty="0" smtClean="0"/>
              <a:t>Go past (the market).</a:t>
            </a:r>
          </a:p>
          <a:p>
            <a:pPr algn="l">
              <a:buNone/>
            </a:pPr>
            <a:r>
              <a:rPr lang="en-US" dirty="0" smtClean="0"/>
              <a:t> Go north/south/east/west. </a:t>
            </a:r>
          </a:p>
          <a:p>
            <a:pPr algn="l">
              <a:buNone/>
            </a:pPr>
            <a:r>
              <a:rPr lang="en-US" dirty="0" smtClean="0"/>
              <a:t>Turn right/left.</a:t>
            </a:r>
          </a:p>
          <a:p>
            <a:pPr algn="l">
              <a:buNone/>
            </a:pPr>
            <a:r>
              <a:rPr lang="en-US" dirty="0" smtClean="0"/>
              <a:t> Make a right/left.</a:t>
            </a:r>
          </a:p>
          <a:p>
            <a:pPr algn="l">
              <a:buNone/>
            </a:pPr>
            <a:r>
              <a:rPr lang="en-US" dirty="0" smtClean="0"/>
              <a:t> Cross the street. </a:t>
            </a:r>
          </a:p>
          <a:p>
            <a:pPr algn="l">
              <a:buNone/>
            </a:pPr>
            <a:r>
              <a:rPr lang="en-US" dirty="0" smtClean="0"/>
              <a:t>You'll see it on your right/left. 	</a:t>
            </a:r>
          </a:p>
          <a:p>
            <a:pPr algn="l">
              <a:buNone/>
            </a:pPr>
            <a:endParaRPr lang="ar-SA"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sz="2400" dirty="0" smtClean="0"/>
              <a:t>② </a:t>
            </a:r>
            <a:r>
              <a:rPr lang="en-US" sz="2400" b="1" dirty="0" smtClean="0"/>
              <a:t>Following Directions Peter is getting directions to various places in the city. </a:t>
            </a:r>
            <a:br>
              <a:rPr lang="en-US" sz="2400" b="1" dirty="0" smtClean="0"/>
            </a:br>
            <a:endParaRPr lang="ar-SA" sz="2400" dirty="0"/>
          </a:p>
        </p:txBody>
      </p:sp>
      <p:sp>
        <p:nvSpPr>
          <p:cNvPr id="3" name="عنصر نائب للمحتوى 2"/>
          <p:cNvSpPr>
            <a:spLocks noGrp="1"/>
          </p:cNvSpPr>
          <p:nvPr>
            <p:ph idx="1"/>
          </p:nvPr>
        </p:nvSpPr>
        <p:spPr>
          <a:xfrm>
            <a:off x="0" y="1142984"/>
            <a:ext cx="8229600" cy="4525963"/>
          </a:xfrm>
        </p:spPr>
        <p:txBody>
          <a:bodyPr>
            <a:normAutofit/>
          </a:bodyPr>
          <a:lstStyle/>
          <a:p>
            <a:pPr algn="l">
              <a:buNone/>
            </a:pPr>
            <a:endParaRPr lang="ar-SA" sz="2800" dirty="0" smtClean="0"/>
          </a:p>
          <a:p>
            <a:pPr algn="l">
              <a:buNone/>
            </a:pPr>
            <a:r>
              <a:rPr lang="en-US" sz="2800" dirty="0" smtClean="0"/>
              <a:t>Right now, he is at Joe's Diner on Columbus Street. </a:t>
            </a:r>
          </a:p>
          <a:p>
            <a:pPr algn="l">
              <a:buNone/>
            </a:pPr>
            <a:r>
              <a:rPr lang="en-US" sz="2800" b="1" dirty="0" smtClean="0"/>
              <a:t>1. Find Joe's Diner on the map below. </a:t>
            </a:r>
          </a:p>
          <a:p>
            <a:pPr algn="l">
              <a:buNone/>
            </a:pPr>
            <a:r>
              <a:rPr lang="en-US" sz="2800" b="1" dirty="0" smtClean="0"/>
              <a:t>2. Listen to the directions and follow them on the map. </a:t>
            </a:r>
          </a:p>
          <a:p>
            <a:pPr algn="l">
              <a:buNone/>
            </a:pPr>
            <a:r>
              <a:rPr lang="en-US" sz="2800" b="1" dirty="0" smtClean="0"/>
              <a:t>3. As you listen, write the name of each place that Peter is looking for on the map. </a:t>
            </a:r>
            <a:endParaRPr lang="ar-SA" sz="2800" dirty="0"/>
          </a:p>
        </p:txBody>
      </p:sp>
      <p:pic>
        <p:nvPicPr>
          <p:cNvPr id="2050" name="Picture 2"/>
          <p:cNvPicPr>
            <a:picLocks noChangeAspect="1" noChangeArrowheads="1"/>
          </p:cNvPicPr>
          <p:nvPr/>
        </p:nvPicPr>
        <p:blipFill>
          <a:blip r:embed="rId2"/>
          <a:srcRect/>
          <a:stretch>
            <a:fillRect/>
          </a:stretch>
        </p:blipFill>
        <p:spPr bwMode="auto">
          <a:xfrm>
            <a:off x="3605197" y="4572008"/>
            <a:ext cx="5538803" cy="2285992"/>
          </a:xfrm>
          <a:prstGeom prst="rect">
            <a:avLst/>
          </a:prstGeom>
          <a:noFill/>
          <a:ln w="9525">
            <a:noFill/>
            <a:miter lim="800000"/>
            <a:headEnd/>
            <a:tailEnd/>
          </a:ln>
          <a:effectLst/>
        </p:spPr>
      </p:pic>
      <p:sp>
        <p:nvSpPr>
          <p:cNvPr id="5" name="مستطيل مستدير الزوايا 4"/>
          <p:cNvSpPr/>
          <p:nvPr/>
        </p:nvSpPr>
        <p:spPr>
          <a:xfrm>
            <a:off x="1071538" y="5786454"/>
            <a:ext cx="642942"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a:t>
            </a:r>
            <a:endParaRPr lang="ar-SA"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ar-SA" sz="2000" dirty="0" smtClean="0"/>
              <a:t/>
            </a:r>
            <a:br>
              <a:rPr lang="ar-SA" sz="2000" dirty="0" smtClean="0"/>
            </a:br>
            <a:r>
              <a:rPr lang="en-US" sz="2000" dirty="0" smtClean="0"/>
              <a:t>④ </a:t>
            </a:r>
            <a:r>
              <a:rPr lang="en-US" sz="2000" b="1" dirty="0" smtClean="0"/>
              <a:t>Listening for Directions on the Phone Listen to the following telephone conversations with the Metro Bus Company. Take notes on each conversation. </a:t>
            </a:r>
            <a:br>
              <a:rPr lang="en-US" sz="2000" b="1" dirty="0" smtClean="0"/>
            </a:br>
            <a:endParaRPr lang="ar-SA" sz="2000" dirty="0"/>
          </a:p>
        </p:txBody>
      </p:sp>
      <p:sp>
        <p:nvSpPr>
          <p:cNvPr id="3" name="عنصر نائب للمحتوى 2"/>
          <p:cNvSpPr>
            <a:spLocks noGrp="1"/>
          </p:cNvSpPr>
          <p:nvPr>
            <p:ph idx="1"/>
          </p:nvPr>
        </p:nvSpPr>
        <p:spPr/>
        <p:txBody>
          <a:bodyPr>
            <a:normAutofit fontScale="55000" lnSpcReduction="20000"/>
          </a:bodyPr>
          <a:lstStyle/>
          <a:p>
            <a:pPr algn="l">
              <a:buNone/>
            </a:pPr>
            <a:r>
              <a:rPr lang="en-US" b="1" dirty="0" smtClean="0"/>
              <a:t>1.Destination: ------------------------------------------------- </a:t>
            </a:r>
          </a:p>
          <a:p>
            <a:pPr algn="l">
              <a:buNone/>
            </a:pPr>
            <a:r>
              <a:rPr lang="en-US" dirty="0" smtClean="0"/>
              <a:t>Bus number: ---------------------------------------------- </a:t>
            </a:r>
          </a:p>
          <a:p>
            <a:pPr algn="l">
              <a:buNone/>
            </a:pPr>
            <a:r>
              <a:rPr lang="en-US" dirty="0" smtClean="0"/>
              <a:t>Time to get on: ------------------------------------------- ______ _ </a:t>
            </a:r>
          </a:p>
          <a:p>
            <a:pPr algn="l">
              <a:buNone/>
            </a:pPr>
            <a:r>
              <a:rPr lang="en-US" dirty="0" smtClean="0"/>
              <a:t>Place to get on: ------------------------------------------- </a:t>
            </a:r>
          </a:p>
          <a:p>
            <a:pPr algn="l">
              <a:buNone/>
            </a:pPr>
            <a:r>
              <a:rPr lang="en-US" dirty="0" smtClean="0"/>
              <a:t>Place to get off: ------------------------------------------ </a:t>
            </a:r>
          </a:p>
          <a:p>
            <a:pPr algn="l">
              <a:buNone/>
            </a:pPr>
            <a:r>
              <a:rPr lang="en-US" b="1" dirty="0" smtClean="0"/>
              <a:t>2.Destination: ------------------------------------------------ </a:t>
            </a:r>
          </a:p>
          <a:p>
            <a:pPr algn="l">
              <a:buNone/>
            </a:pPr>
            <a:endParaRPr lang="ar-SA" dirty="0" smtClean="0"/>
          </a:p>
          <a:p>
            <a:pPr algn="l">
              <a:buNone/>
            </a:pPr>
            <a:r>
              <a:rPr lang="en-US" dirty="0" smtClean="0"/>
              <a:t>Time to get on: ------------------------------------------ ______ _ </a:t>
            </a:r>
          </a:p>
          <a:p>
            <a:pPr algn="l">
              <a:buNone/>
            </a:pPr>
            <a:r>
              <a:rPr lang="en-US" dirty="0" smtClean="0"/>
              <a:t>Place to get on: ------------------------------------------ </a:t>
            </a:r>
          </a:p>
          <a:p>
            <a:pPr algn="l">
              <a:buNone/>
            </a:pPr>
            <a:r>
              <a:rPr lang="en-US" dirty="0" smtClean="0"/>
              <a:t>Fare: $ ------------------------------------------------------ </a:t>
            </a:r>
          </a:p>
          <a:p>
            <a:pPr algn="l">
              <a:buNone/>
            </a:pPr>
            <a:r>
              <a:rPr lang="en-US" dirty="0" smtClean="0"/>
              <a:t>Travel time: ----------------------------------------------- ______ _ </a:t>
            </a:r>
          </a:p>
          <a:p>
            <a:pPr algn="l">
              <a:buNone/>
            </a:pPr>
            <a:r>
              <a:rPr lang="en-US" b="1" dirty="0" smtClean="0"/>
              <a:t>3.Destination:-------------------------------------------------- </a:t>
            </a:r>
          </a:p>
          <a:p>
            <a:pPr algn="l">
              <a:buNone/>
            </a:pPr>
            <a:endParaRPr lang="ar-SA" dirty="0" smtClean="0"/>
          </a:p>
          <a:p>
            <a:pPr algn="l">
              <a:buNone/>
            </a:pPr>
            <a:r>
              <a:rPr lang="en-US" dirty="0" smtClean="0"/>
              <a:t>Bus number: ----------------------------------------------- Place to get on: -------------------------------------------- How often bus runs: ------------------------------------- </a:t>
            </a:r>
            <a:endParaRPr lang="ar-SA" dirty="0"/>
          </a:p>
        </p:txBody>
      </p:sp>
      <p:sp>
        <p:nvSpPr>
          <p:cNvPr id="4" name="مستطيل مستدير الزوايا 3"/>
          <p:cNvSpPr/>
          <p:nvPr/>
        </p:nvSpPr>
        <p:spPr>
          <a:xfrm>
            <a:off x="7143768" y="2357430"/>
            <a:ext cx="1143008" cy="1214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a:t>
            </a:r>
            <a:endParaRPr lang="ar-SA"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3954929"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 التاسعة</a:t>
            </a:r>
          </a:p>
          <a:p>
            <a:pPr algn="ct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000" dirty="0" smtClean="0"/>
              <a:t>② </a:t>
            </a:r>
            <a:r>
              <a:rPr lang="en-US" sz="2000" b="1" dirty="0" smtClean="0"/>
              <a:t>Previewing Vocabulary Listen to these words and phrases from the conversation. Then complete the sentences with the words and phrases. </a:t>
            </a:r>
            <a:br>
              <a:rPr lang="en-US" sz="2000" b="1" dirty="0" smtClean="0"/>
            </a:br>
            <a:endParaRPr lang="ar-SA" sz="2000" dirty="0"/>
          </a:p>
        </p:txBody>
      </p:sp>
      <p:sp>
        <p:nvSpPr>
          <p:cNvPr id="3" name="عنصر نائب للمحتوى 2"/>
          <p:cNvSpPr>
            <a:spLocks noGrp="1"/>
          </p:cNvSpPr>
          <p:nvPr>
            <p:ph idx="1"/>
          </p:nvPr>
        </p:nvSpPr>
        <p:spPr/>
        <p:txBody>
          <a:bodyPr>
            <a:normAutofit/>
          </a:bodyPr>
          <a:lstStyle/>
          <a:p>
            <a:pPr algn="l">
              <a:buNone/>
            </a:pPr>
            <a:endParaRPr lang="ar-SA" dirty="0" smtClean="0"/>
          </a:p>
          <a:p>
            <a:pPr algn="l">
              <a:buNone/>
            </a:pPr>
            <a:r>
              <a:rPr lang="en-US" b="1" dirty="0" smtClean="0"/>
              <a:t>Nouns: closet -fireplace –landlord- studio-vacancy  	</a:t>
            </a:r>
            <a:endParaRPr lang="ar-SA" b="1" dirty="0" smtClean="0"/>
          </a:p>
          <a:p>
            <a:pPr algn="l">
              <a:buNone/>
            </a:pPr>
            <a:r>
              <a:rPr lang="en-US" b="1" dirty="0" smtClean="0"/>
              <a:t>Verbs :move (in/out) -raised 	</a:t>
            </a:r>
          </a:p>
          <a:p>
            <a:pPr algn="l">
              <a:buNone/>
            </a:pPr>
            <a:r>
              <a:rPr lang="en-US" b="1" dirty="0" smtClean="0"/>
              <a:t>Adjectives: furnished/unfurnished stressed out 	</a:t>
            </a:r>
          </a:p>
          <a:p>
            <a:pPr algn="l">
              <a:buNone/>
            </a:pPr>
            <a:r>
              <a:rPr lang="en-US" b="1" dirty="0" smtClean="0"/>
              <a:t>Adverb: pretty</a:t>
            </a:r>
          </a:p>
          <a:p>
            <a:pPr algn="l">
              <a:buNone/>
            </a:pPr>
            <a:r>
              <a:rPr lang="en-US" b="1" dirty="0" smtClean="0"/>
              <a:t>	</a:t>
            </a:r>
          </a:p>
          <a:p>
            <a:pPr algn="l">
              <a:buNone/>
            </a:pPr>
            <a:endParaRPr lang="en-US" b="1" dirty="0" smtClean="0"/>
          </a:p>
          <a:p>
            <a:pPr algn="l">
              <a:buNone/>
            </a:pPr>
            <a:endParaRPr lang="ar-SA"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0"/>
            <a:ext cx="8229600" cy="4525963"/>
          </a:xfrm>
        </p:spPr>
        <p:txBody>
          <a:bodyPr>
            <a:noAutofit/>
          </a:bodyPr>
          <a:lstStyle/>
          <a:p>
            <a:pPr algn="l">
              <a:buNone/>
            </a:pPr>
            <a:r>
              <a:rPr lang="en-US" sz="1800" b="1" dirty="0" smtClean="0"/>
              <a:t>1. Mr. Davis is the owner of the house where I live. He always helps me when something is broken in the kitchen or the bathroom. He is a very good --------------</a:t>
            </a:r>
            <a:r>
              <a:rPr lang="en-US" sz="1800" b="1" dirty="0" smtClean="0">
                <a:solidFill>
                  <a:srgbClr val="0070C0"/>
                </a:solidFill>
              </a:rPr>
              <a:t>landlord---------------------- </a:t>
            </a:r>
          </a:p>
          <a:p>
            <a:pPr algn="l">
              <a:buNone/>
            </a:pPr>
            <a:r>
              <a:rPr lang="en-US" sz="1800" b="1" dirty="0" smtClean="0"/>
              <a:t>2. Don't leave your clothes and shoes in the living room. Put them in your ---------------</a:t>
            </a:r>
            <a:r>
              <a:rPr lang="en-US" sz="1800" b="1" dirty="0" smtClean="0">
                <a:solidFill>
                  <a:srgbClr val="0070C0"/>
                </a:solidFill>
              </a:rPr>
              <a:t>closet-</a:t>
            </a:r>
            <a:r>
              <a:rPr lang="en-US" sz="1800" b="1" dirty="0" smtClean="0"/>
              <a:t>-------</a:t>
            </a:r>
          </a:p>
          <a:p>
            <a:pPr algn="l">
              <a:buNone/>
            </a:pPr>
            <a:r>
              <a:rPr lang="en-US" sz="1800" b="1" dirty="0" smtClean="0"/>
              <a:t> 3. I only need one room to live in because I'm alone and I don't have much money. So I'm going to rent a --------------</a:t>
            </a:r>
            <a:r>
              <a:rPr lang="en-US" sz="1800" b="1" dirty="0" smtClean="0">
                <a:solidFill>
                  <a:srgbClr val="0070C0"/>
                </a:solidFill>
              </a:rPr>
              <a:t>studio--------------------- </a:t>
            </a:r>
            <a:r>
              <a:rPr lang="en-US" sz="1800" b="1" dirty="0" smtClean="0"/>
              <a:t>apartment.</a:t>
            </a:r>
          </a:p>
          <a:p>
            <a:pPr algn="l">
              <a:buNone/>
            </a:pPr>
            <a:r>
              <a:rPr lang="en-US" sz="1800" b="1" dirty="0" smtClean="0"/>
              <a:t> 4. Jack has to buy a bed, a desk, a table, chairs, and some other things because his new apartment is --------------</a:t>
            </a:r>
            <a:r>
              <a:rPr lang="en-US" sz="1800" b="1" dirty="0" err="1" smtClean="0">
                <a:solidFill>
                  <a:srgbClr val="0070C0"/>
                </a:solidFill>
              </a:rPr>
              <a:t>unfurneshed</a:t>
            </a:r>
            <a:r>
              <a:rPr lang="en-US" sz="1800" b="1" dirty="0" smtClean="0"/>
              <a:t>-----------------------. </a:t>
            </a:r>
          </a:p>
          <a:p>
            <a:pPr algn="l">
              <a:buNone/>
            </a:pPr>
            <a:r>
              <a:rPr lang="en-US" sz="1800" b="1" dirty="0" smtClean="0"/>
              <a:t>5. My place is ----------</a:t>
            </a:r>
            <a:r>
              <a:rPr lang="en-US" sz="1800" b="1" dirty="0" smtClean="0">
                <a:solidFill>
                  <a:srgbClr val="0070C0"/>
                </a:solidFill>
              </a:rPr>
              <a:t>pretty------------------ </a:t>
            </a:r>
            <a:r>
              <a:rPr lang="en-US" sz="1800" b="1" dirty="0" smtClean="0"/>
              <a:t>close to campus. It's only a 20-minute walk. </a:t>
            </a:r>
            <a:r>
              <a:rPr lang="en-US" sz="1800" b="1" i="1" dirty="0" smtClean="0"/>
              <a:t>47 </a:t>
            </a:r>
          </a:p>
          <a:p>
            <a:pPr algn="l">
              <a:buNone/>
            </a:pPr>
            <a:r>
              <a:rPr lang="en-US" sz="1800" b="1" dirty="0" smtClean="0"/>
              <a:t>6. After two years, the owner of the building I live in -----</a:t>
            </a:r>
            <a:r>
              <a:rPr lang="en-US" sz="1800" b="1" dirty="0" smtClean="0">
                <a:solidFill>
                  <a:srgbClr val="0070C0"/>
                </a:solidFill>
              </a:rPr>
              <a:t>raised-------------------------- </a:t>
            </a:r>
            <a:r>
              <a:rPr lang="en-US" sz="1800" b="1" dirty="0" smtClean="0"/>
              <a:t>my rent from $850 to $950 a month.</a:t>
            </a:r>
          </a:p>
          <a:p>
            <a:pPr algn="l">
              <a:buNone/>
            </a:pPr>
            <a:r>
              <a:rPr lang="en-US" sz="1800" b="1" dirty="0" smtClean="0"/>
              <a:t> 7. This hotel is full; it has no ------</a:t>
            </a:r>
            <a:r>
              <a:rPr lang="en-US" sz="1800" b="1" dirty="0" smtClean="0">
                <a:solidFill>
                  <a:srgbClr val="0070C0"/>
                </a:solidFill>
              </a:rPr>
              <a:t>vacancy-</a:t>
            </a:r>
            <a:r>
              <a:rPr lang="en-US" sz="1800" b="1" dirty="0" smtClean="0"/>
              <a:t>------------- . We'll have to look for a room at another hotel.</a:t>
            </a:r>
          </a:p>
          <a:p>
            <a:pPr algn="l">
              <a:buNone/>
            </a:pPr>
            <a:r>
              <a:rPr lang="en-US" sz="1800" b="1" dirty="0" smtClean="0"/>
              <a:t> 8. I like to use my ------------</a:t>
            </a:r>
            <a:r>
              <a:rPr lang="en-US" sz="1800" b="1" dirty="0" smtClean="0">
                <a:solidFill>
                  <a:srgbClr val="0070C0"/>
                </a:solidFill>
              </a:rPr>
              <a:t>fire place-</a:t>
            </a:r>
            <a:r>
              <a:rPr lang="en-US" sz="1800" b="1" dirty="0" smtClean="0"/>
              <a:t>------------------------ in winter, It makes my apartment very warm.</a:t>
            </a:r>
          </a:p>
          <a:p>
            <a:pPr algn="l">
              <a:buNone/>
            </a:pPr>
            <a:r>
              <a:rPr lang="en-US" sz="1800" b="1" dirty="0" smtClean="0"/>
              <a:t> 9. If you don't like your apartment, you can ---</a:t>
            </a:r>
            <a:r>
              <a:rPr lang="en-US" sz="1800" b="1" dirty="0" smtClean="0">
                <a:solidFill>
                  <a:srgbClr val="0070C0"/>
                </a:solidFill>
              </a:rPr>
              <a:t>move out-</a:t>
            </a:r>
            <a:r>
              <a:rPr lang="en-US" sz="1800" b="1" dirty="0" smtClean="0"/>
              <a:t>---------------------------- and find another place. </a:t>
            </a:r>
          </a:p>
          <a:p>
            <a:pPr algn="l">
              <a:buNone/>
            </a:pPr>
            <a:r>
              <a:rPr lang="en-US" sz="1800" b="1" dirty="0" smtClean="0"/>
              <a:t>10. Joanne has to study for two tests tomorrow, and she also has to pick up her </a:t>
            </a:r>
          </a:p>
          <a:p>
            <a:pPr algn="l">
              <a:buNone/>
            </a:pPr>
            <a:endParaRPr lang="ar-SA" sz="1800" dirty="0" smtClean="0"/>
          </a:p>
          <a:p>
            <a:pPr algn="l">
              <a:buNone/>
            </a:pPr>
            <a:r>
              <a:rPr lang="en-US" sz="1800" dirty="0" smtClean="0"/>
              <a:t>parents at the airport. That's why she feels -----------------</a:t>
            </a:r>
            <a:r>
              <a:rPr lang="en-US" sz="1800" dirty="0" smtClean="0">
                <a:solidFill>
                  <a:srgbClr val="0070C0"/>
                </a:solidFill>
              </a:rPr>
              <a:t>stressed out----------------------. </a:t>
            </a:r>
            <a:endParaRPr lang="ar-SA" sz="1800" dirty="0">
              <a:solidFill>
                <a:srgbClr val="0070C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l">
              <a:buNone/>
            </a:pPr>
            <a:endParaRPr lang="ar-SA" dirty="0" smtClean="0"/>
          </a:p>
          <a:p>
            <a:pPr algn="l">
              <a:buNone/>
            </a:pPr>
            <a:r>
              <a:rPr lang="en-US" dirty="0" smtClean="0"/>
              <a:t>④ </a:t>
            </a:r>
            <a:r>
              <a:rPr lang="en-US" b="1" dirty="0" smtClean="0"/>
              <a:t>Listening for Details Listen again if necessary, Write T if a statement is true and F if it is false </a:t>
            </a:r>
          </a:p>
          <a:p>
            <a:pPr algn="l">
              <a:buNone/>
            </a:pPr>
            <a:r>
              <a:rPr lang="en-US" dirty="0" smtClean="0"/>
              <a:t>_</a:t>
            </a:r>
            <a:r>
              <a:rPr lang="en-US" dirty="0" smtClean="0">
                <a:solidFill>
                  <a:srgbClr val="0070C0"/>
                </a:solidFill>
              </a:rPr>
              <a:t>t</a:t>
            </a:r>
            <a:r>
              <a:rPr lang="en-US" dirty="0" smtClean="0"/>
              <a:t>_ 1. Ming's building is close to campus.</a:t>
            </a:r>
          </a:p>
          <a:p>
            <a:pPr algn="l">
              <a:buNone/>
            </a:pPr>
            <a:r>
              <a:rPr lang="en-US" dirty="0" smtClean="0"/>
              <a:t> _</a:t>
            </a:r>
            <a:r>
              <a:rPr lang="en-US" dirty="0" smtClean="0">
                <a:solidFill>
                  <a:srgbClr val="0070C0"/>
                </a:solidFill>
              </a:rPr>
              <a:t>f</a:t>
            </a:r>
            <a:r>
              <a:rPr lang="en-US" dirty="0" smtClean="0"/>
              <a:t>_2. Ming's building has a parking garage.</a:t>
            </a:r>
          </a:p>
          <a:p>
            <a:pPr algn="l">
              <a:buNone/>
            </a:pPr>
            <a:r>
              <a:rPr lang="en-US" dirty="0" smtClean="0"/>
              <a:t> </a:t>
            </a:r>
            <a:r>
              <a:rPr lang="en-US" dirty="0" smtClean="0">
                <a:solidFill>
                  <a:srgbClr val="0070C0"/>
                </a:solidFill>
              </a:rPr>
              <a:t>_t</a:t>
            </a:r>
            <a:r>
              <a:rPr lang="en-US" dirty="0" smtClean="0"/>
              <a:t>_ 3. In Ming's building, a one-bedroom apartment rented for $850 a month.</a:t>
            </a:r>
          </a:p>
          <a:p>
            <a:pPr algn="l">
              <a:buNone/>
            </a:pPr>
            <a:r>
              <a:rPr lang="en-US" dirty="0" smtClean="0"/>
              <a:t> _</a:t>
            </a:r>
            <a:r>
              <a:rPr lang="en-US" dirty="0" smtClean="0">
                <a:solidFill>
                  <a:srgbClr val="0070C0"/>
                </a:solidFill>
              </a:rPr>
              <a:t>t</a:t>
            </a:r>
            <a:r>
              <a:rPr lang="en-US" dirty="0" smtClean="0"/>
              <a:t>_ 4. Beth needs an unfurnished apartment. </a:t>
            </a:r>
            <a:endParaRPr lang="ar-SA"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000" dirty="0" smtClean="0"/>
              <a:t>⑤ </a:t>
            </a:r>
            <a:r>
              <a:rPr lang="en-US" sz="2000" b="1" dirty="0" smtClean="0"/>
              <a:t>Listening for Stressed Words Listen to the conversation again. Some of the stressed words are </a:t>
            </a:r>
            <a:br>
              <a:rPr lang="en-US" sz="2000" b="1" dirty="0" smtClean="0"/>
            </a:br>
            <a:r>
              <a:rPr lang="en-US" sz="2000" dirty="0" smtClean="0"/>
              <a:t>missing. During each pause, repeat the phrase or sentence. Then fill in the blanks with words you hear </a:t>
            </a:r>
            <a:endParaRPr lang="ar-SA" sz="2000" dirty="0"/>
          </a:p>
        </p:txBody>
      </p:sp>
      <p:sp>
        <p:nvSpPr>
          <p:cNvPr id="3" name="عنصر نائب للمحتوى 2"/>
          <p:cNvSpPr>
            <a:spLocks noGrp="1"/>
          </p:cNvSpPr>
          <p:nvPr>
            <p:ph idx="1"/>
          </p:nvPr>
        </p:nvSpPr>
        <p:spPr/>
        <p:txBody>
          <a:bodyPr>
            <a:normAutofit fontScale="55000" lnSpcReduction="20000"/>
          </a:bodyPr>
          <a:lstStyle/>
          <a:p>
            <a:pPr algn="l">
              <a:buNone/>
            </a:pPr>
            <a:endParaRPr lang="ar-SA" dirty="0" smtClean="0"/>
          </a:p>
          <a:p>
            <a:pPr algn="l">
              <a:buNone/>
            </a:pPr>
            <a:r>
              <a:rPr lang="en-US" b="1" dirty="0" smtClean="0"/>
              <a:t>Beth: I'm -------------------- stressed --------------------, My landlord just raised my --------------------. I think I'll have to -------------------- Ming: Really? You know, my building has some -------------------- . It's a pretty nice place, and it's just -------------------- minutes from campus. Beth: Oh yeah? How much is the rent for a --------------------? Ming: There are no -------------------- apartments in our building. My neighbor just -------------------- -------------------- of a one-bedroom. He paid $850 a month, I think. Beth: That's not --------------------. Tell me more. Ming: Well, one-bedrooms come with a -------------- , a kitchen, a fireplace in the ------------------ room, pretty big closets, and uh ... Are you looking for a or unfurnished place? Beth: Unfurnished. I have all my -------------------- stuff. What about parking and -------------------- ? Ming: There's no garage. You have to park on the street. But there is ----------- room downstairs. Beth: Hmm. I think I'm --------------------. Could you give me the address? Ming: Sure. It's 1213 Rose Avenue. The -------------------- name is Mr. </a:t>
            </a:r>
            <a:r>
              <a:rPr lang="en-US" b="1" dirty="0" err="1" smtClean="0"/>
              <a:t>Azizi</a:t>
            </a:r>
            <a:r>
              <a:rPr lang="en-US" b="1" dirty="0" smtClean="0"/>
              <a:t>. Call him up or -------------------- -------------------- -------------------- and talk to him. Beth: Thanks, Ming. I'm going to do that tomorrow for --------------------. </a:t>
            </a:r>
            <a:endParaRPr lang="ar-SA"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⑥ </a:t>
            </a:r>
            <a:r>
              <a:rPr lang="en-US" sz="2000" b="1" dirty="0" smtClean="0"/>
              <a:t>Comparing Unreduced and Reduced Pronunciation The following sentences come from the conversation. Listen for the difference between unreduced and reduced pronunciation. Repeat both forms after the speaker.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4525962"/>
        </p:xfrm>
        <a:graphic>
          <a:graphicData uri="http://schemas.openxmlformats.org/drawingml/2006/table">
            <a:tbl>
              <a:tblPr rtl="1" firstRow="1" bandRow="1">
                <a:tableStyleId>{21E4AEA4-8DFA-4A89-87EB-49C32662AFE0}</a:tableStyleId>
              </a:tblPr>
              <a:tblGrid>
                <a:gridCol w="4343400"/>
                <a:gridCol w="4343400"/>
              </a:tblGrid>
              <a:tr h="370840">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Reduced Pronunciation</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smtClean="0">
                          <a:solidFill>
                            <a:schemeClr val="lt1"/>
                          </a:solidFill>
                          <a:latin typeface="+mn-lt"/>
                          <a:ea typeface="+mn-ea"/>
                          <a:cs typeface="+mn-cs"/>
                        </a:rPr>
                        <a:t>I think I'll (h)</a:t>
                      </a:r>
                      <a:r>
                        <a:rPr lang="en-US" sz="1800" b="1" kern="1200" baseline="0" dirty="0" err="1" smtClean="0">
                          <a:solidFill>
                            <a:schemeClr val="lt1"/>
                          </a:solidFill>
                          <a:latin typeface="+mn-lt"/>
                          <a:ea typeface="+mn-ea"/>
                          <a:cs typeface="+mn-cs"/>
                        </a:rPr>
                        <a:t>afta</a:t>
                      </a:r>
                      <a:r>
                        <a:rPr lang="en-US" sz="1800" b="1" kern="1200" baseline="0" dirty="0" smtClean="0">
                          <a:solidFill>
                            <a:schemeClr val="lt1"/>
                          </a:solidFill>
                          <a:latin typeface="+mn-lt"/>
                          <a:ea typeface="+mn-ea"/>
                          <a:cs typeface="+mn-cs"/>
                        </a:rPr>
                        <a:t> move.</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smtClean="0">
                          <a:solidFill>
                            <a:schemeClr val="lt1"/>
                          </a:solidFill>
                          <a:latin typeface="+mn-lt"/>
                          <a:ea typeface="+mn-ea"/>
                          <a:cs typeface="+mn-cs"/>
                        </a:rPr>
                        <a:t> </a:t>
                      </a:r>
                      <a:r>
                        <a:rPr lang="en-US" sz="1800" b="1" kern="1200" baseline="0" dirty="0" err="1" smtClean="0">
                          <a:solidFill>
                            <a:schemeClr val="lt1"/>
                          </a:solidFill>
                          <a:latin typeface="+mn-lt"/>
                          <a:ea typeface="+mn-ea"/>
                          <a:cs typeface="+mn-cs"/>
                        </a:rPr>
                        <a:t>Arya</a:t>
                      </a:r>
                      <a:r>
                        <a:rPr lang="en-US" sz="1800" b="1" kern="1200" baseline="0" dirty="0" smtClean="0">
                          <a:solidFill>
                            <a:schemeClr val="lt1"/>
                          </a:solidFill>
                          <a:latin typeface="+mn-lt"/>
                          <a:ea typeface="+mn-ea"/>
                          <a:cs typeface="+mn-cs"/>
                        </a:rPr>
                        <a:t> looking for a furnished place?</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smtClean="0">
                          <a:solidFill>
                            <a:schemeClr val="lt1"/>
                          </a:solidFill>
                          <a:latin typeface="+mn-lt"/>
                          <a:ea typeface="+mn-ea"/>
                          <a:cs typeface="+mn-cs"/>
                        </a:rPr>
                        <a:t> You (h)</a:t>
                      </a:r>
                      <a:r>
                        <a:rPr lang="en-US" sz="1800" b="1" kern="1200" baseline="0" dirty="0" err="1" smtClean="0">
                          <a:solidFill>
                            <a:schemeClr val="lt1"/>
                          </a:solidFill>
                          <a:latin typeface="+mn-lt"/>
                          <a:ea typeface="+mn-ea"/>
                          <a:cs typeface="+mn-cs"/>
                        </a:rPr>
                        <a:t>afta</a:t>
                      </a:r>
                      <a:r>
                        <a:rPr lang="en-US" sz="1800" b="1" kern="1200" baseline="0" dirty="0" smtClean="0">
                          <a:solidFill>
                            <a:schemeClr val="lt1"/>
                          </a:solidFill>
                          <a:latin typeface="+mn-lt"/>
                          <a:ea typeface="+mn-ea"/>
                          <a:cs typeface="+mn-cs"/>
                        </a:rPr>
                        <a:t> park on the street. </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err="1" smtClean="0">
                          <a:solidFill>
                            <a:schemeClr val="lt1"/>
                          </a:solidFill>
                          <a:latin typeface="+mn-lt"/>
                          <a:ea typeface="+mn-ea"/>
                          <a:cs typeface="+mn-cs"/>
                        </a:rPr>
                        <a:t>Couldja</a:t>
                      </a:r>
                      <a:r>
                        <a:rPr lang="en-US" sz="1800" b="1" kern="1200" baseline="0" dirty="0" smtClean="0">
                          <a:solidFill>
                            <a:schemeClr val="lt1"/>
                          </a:solidFill>
                          <a:latin typeface="+mn-lt"/>
                          <a:ea typeface="+mn-ea"/>
                          <a:cs typeface="+mn-cs"/>
                        </a:rPr>
                        <a:t> </a:t>
                      </a:r>
                      <a:r>
                        <a:rPr lang="en-US" sz="1800" b="1" kern="1200" baseline="0" dirty="0" err="1" smtClean="0">
                          <a:solidFill>
                            <a:schemeClr val="lt1"/>
                          </a:solidFill>
                          <a:latin typeface="+mn-lt"/>
                          <a:ea typeface="+mn-ea"/>
                          <a:cs typeface="+mn-cs"/>
                        </a:rPr>
                        <a:t>gimme</a:t>
                      </a:r>
                      <a:r>
                        <a:rPr lang="en-US" sz="1800" b="1" kern="1200" baseline="0" dirty="0" smtClean="0">
                          <a:solidFill>
                            <a:schemeClr val="lt1"/>
                          </a:solidFill>
                          <a:latin typeface="+mn-lt"/>
                          <a:ea typeface="+mn-ea"/>
                          <a:cs typeface="+mn-cs"/>
                        </a:rPr>
                        <a:t> the address? </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smtClean="0">
                          <a:solidFill>
                            <a:schemeClr val="lt1"/>
                          </a:solidFill>
                          <a:latin typeface="+mn-lt"/>
                          <a:ea typeface="+mn-ea"/>
                          <a:cs typeface="+mn-cs"/>
                        </a:rPr>
                        <a:t>Call '</a:t>
                      </a:r>
                      <a:r>
                        <a:rPr lang="en-US" sz="1800" b="1" kern="1200" baseline="0" dirty="0" err="1" smtClean="0">
                          <a:solidFill>
                            <a:schemeClr val="lt1"/>
                          </a:solidFill>
                          <a:latin typeface="+mn-lt"/>
                          <a:ea typeface="+mn-ea"/>
                          <a:cs typeface="+mn-cs"/>
                        </a:rPr>
                        <a:t>im</a:t>
                      </a:r>
                      <a:r>
                        <a:rPr lang="en-US" sz="1800" b="1" kern="1200" baseline="0" dirty="0" smtClean="0">
                          <a:solidFill>
                            <a:schemeClr val="lt1"/>
                          </a:solidFill>
                          <a:latin typeface="+mn-lt"/>
                          <a:ea typeface="+mn-ea"/>
                          <a:cs typeface="+mn-cs"/>
                        </a:rPr>
                        <a:t> up.</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smtClean="0">
                          <a:solidFill>
                            <a:schemeClr val="lt1"/>
                          </a:solidFill>
                          <a:latin typeface="+mn-lt"/>
                          <a:ea typeface="+mn-ea"/>
                          <a:cs typeface="+mn-cs"/>
                        </a:rPr>
                        <a:t> Stop by 'n' talk to '</a:t>
                      </a:r>
                      <a:r>
                        <a:rPr lang="en-US" sz="1800" b="1" kern="1200" baseline="0" dirty="0" err="1" smtClean="0">
                          <a:solidFill>
                            <a:schemeClr val="lt1"/>
                          </a:solidFill>
                          <a:latin typeface="+mn-lt"/>
                          <a:ea typeface="+mn-ea"/>
                          <a:cs typeface="+mn-cs"/>
                        </a:rPr>
                        <a:t>im</a:t>
                      </a:r>
                      <a:r>
                        <a:rPr lang="en-US" sz="1800" b="1" kern="1200" baseline="0" dirty="0" smtClean="0">
                          <a:solidFill>
                            <a:schemeClr val="lt1"/>
                          </a:solidFill>
                          <a:latin typeface="+mn-lt"/>
                          <a:ea typeface="+mn-ea"/>
                          <a:cs typeface="+mn-cs"/>
                        </a:rPr>
                        <a:t>. </a:t>
                      </a:r>
                    </a:p>
                    <a:p>
                      <a:pPr marL="0" marR="0" indent="0" algn="l" defTabSz="914400" rtl="1" eaLnBrk="1" fontAlgn="auto" latinLnBrk="0" hangingPunct="1">
                        <a:lnSpc>
                          <a:spcPct val="100000"/>
                        </a:lnSpc>
                        <a:spcBef>
                          <a:spcPts val="0"/>
                        </a:spcBef>
                        <a:spcAft>
                          <a:spcPts val="0"/>
                        </a:spcAft>
                        <a:buClrTx/>
                        <a:buSzTx/>
                        <a:buFont typeface="Arial" pitchFamily="34" charset="0"/>
                        <a:buChar char="•"/>
                        <a:tabLst/>
                        <a:defRPr/>
                      </a:pPr>
                      <a:r>
                        <a:rPr lang="en-US" sz="1800" b="1" kern="1200" baseline="0" dirty="0" smtClean="0">
                          <a:solidFill>
                            <a:schemeClr val="lt1"/>
                          </a:solidFill>
                          <a:latin typeface="+mn-lt"/>
                          <a:ea typeface="+mn-ea"/>
                          <a:cs typeface="+mn-cs"/>
                        </a:rPr>
                        <a:t>I'm </a:t>
                      </a:r>
                      <a:r>
                        <a:rPr lang="en-US" sz="1800" b="1" kern="1200" baseline="0" dirty="0" err="1" smtClean="0">
                          <a:solidFill>
                            <a:schemeClr val="lt1"/>
                          </a:solidFill>
                          <a:latin typeface="+mn-lt"/>
                          <a:ea typeface="+mn-ea"/>
                          <a:cs typeface="+mn-cs"/>
                        </a:rPr>
                        <a:t>gonna</a:t>
                      </a:r>
                      <a:r>
                        <a:rPr lang="en-US" sz="1800" b="1" kern="1200" baseline="0" dirty="0" smtClean="0">
                          <a:solidFill>
                            <a:schemeClr val="lt1"/>
                          </a:solidFill>
                          <a:latin typeface="+mn-lt"/>
                          <a:ea typeface="+mn-ea"/>
                          <a:cs typeface="+mn-cs"/>
                        </a:rPr>
                        <a:t> do that tomorrow. 	</a:t>
                      </a:r>
                    </a:p>
                    <a:p>
                      <a:pPr algn="l" rtl="1"/>
                      <a:endParaRPr lang="ar-SA" dirty="0"/>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Unreduced Pronunciation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I think I'll have to move.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2. Are you looking for a furnished place?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3. You have to park on the street.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4. Could you give me the address?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5. Call him up.</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 6. Stop by and talk to him.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lt1"/>
                          </a:solidFill>
                          <a:latin typeface="+mn-lt"/>
                          <a:ea typeface="+mn-ea"/>
                          <a:cs typeface="+mn-cs"/>
                        </a:rPr>
                        <a:t>7. I'm going to do that tomorrow 	</a:t>
                      </a:r>
                    </a:p>
                    <a:p>
                      <a:pPr algn="l" rtl="1"/>
                      <a:endParaRPr lang="ar-SA" dirty="0"/>
                    </a:p>
                  </a:txBody>
                  <a:tcPr marL="96520" marR="96520"/>
                </a:tc>
              </a:tr>
            </a:tbl>
          </a:graphicData>
        </a:graphic>
      </p:graphicFrame>
      <p:sp>
        <p:nvSpPr>
          <p:cNvPr id="5" name="مستطيل مستدير الزوايا 4"/>
          <p:cNvSpPr/>
          <p:nvPr/>
        </p:nvSpPr>
        <p:spPr>
          <a:xfrm>
            <a:off x="7358082" y="5429264"/>
            <a:ext cx="1143008"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 جدا</a:t>
            </a:r>
            <a:endParaRPr lang="ar-SA"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000" dirty="0" smtClean="0"/>
              <a:t>⑦ </a:t>
            </a:r>
            <a:r>
              <a:rPr lang="en-US" sz="2000" b="1" dirty="0" smtClean="0"/>
              <a:t>Listening for Reductions Listen to the following conversation, You’ll hear the reduced pronunciations of some words. Repeat each sentence during the pause. Then write the unreduced forms of the missing words in the blanks. </a:t>
            </a:r>
            <a:br>
              <a:rPr lang="en-US" sz="2000" b="1" dirty="0" smtClean="0"/>
            </a:br>
            <a:endParaRPr lang="ar-SA" sz="2000" dirty="0"/>
          </a:p>
        </p:txBody>
      </p:sp>
      <p:sp>
        <p:nvSpPr>
          <p:cNvPr id="3" name="عنصر نائب للمحتوى 2"/>
          <p:cNvSpPr>
            <a:spLocks noGrp="1"/>
          </p:cNvSpPr>
          <p:nvPr>
            <p:ph idx="1"/>
          </p:nvPr>
        </p:nvSpPr>
        <p:spPr/>
        <p:txBody>
          <a:bodyPr>
            <a:normAutofit fontScale="85000" lnSpcReduction="20000"/>
          </a:bodyPr>
          <a:lstStyle/>
          <a:p>
            <a:pPr algn="l">
              <a:buNone/>
            </a:pPr>
            <a:endParaRPr lang="ar-SA" dirty="0" smtClean="0"/>
          </a:p>
          <a:p>
            <a:pPr algn="l">
              <a:buNone/>
            </a:pPr>
            <a:r>
              <a:rPr lang="en-US" b="1" dirty="0" smtClean="0"/>
              <a:t>A: Mr. </a:t>
            </a:r>
            <a:r>
              <a:rPr lang="en-US" b="1" dirty="0" err="1" smtClean="0"/>
              <a:t>Azizi</a:t>
            </a:r>
            <a:r>
              <a:rPr lang="en-US" b="1" dirty="0" smtClean="0"/>
              <a:t>, I ------------------- ------------------- talk to you. I have another problem. B: ------------------- ------------------- call me later? I'm busy now. A: No, I need the plumber again. ------------------- ------------------- call -------------------right now? B: I have a ------------ ------------- things to do. I'll call ------------------tomorrow morning, okay? A: No, I need ------------------- right now! B: ------------------- ------------------- having trouble with the toilet again? A: Yes. Look, just ------------- ----------------- the plumber's phone number. I'll call ------------------ B: </a:t>
            </a:r>
            <a:r>
              <a:rPr lang="en-US" b="1" dirty="0" err="1" smtClean="0"/>
              <a:t>AIl</a:t>
            </a:r>
            <a:r>
              <a:rPr lang="en-US" b="1" dirty="0" smtClean="0"/>
              <a:t> right, all right. Just ------------------- ------------------- a minute and I'll do it. With a partner, read the conversation. Practice reduced pronunciation </a:t>
            </a:r>
            <a:endParaRPr lang="ar-SA" dirty="0"/>
          </a:p>
        </p:txBody>
      </p:sp>
      <p:sp>
        <p:nvSpPr>
          <p:cNvPr id="4" name="مستطيل مستدير الزوايا 3"/>
          <p:cNvSpPr/>
          <p:nvPr/>
        </p:nvSpPr>
        <p:spPr>
          <a:xfrm>
            <a:off x="6715140" y="5786454"/>
            <a:ext cx="1357322" cy="857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a:t>
            </a:r>
            <a:endParaRPr lang="ar-SA"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2000" dirty="0" smtClean="0"/>
              <a:t/>
            </a:r>
            <a:br>
              <a:rPr lang="ar-SA" sz="2000" dirty="0" smtClean="0"/>
            </a:br>
            <a:r>
              <a:rPr lang="en-US" sz="2000" dirty="0" smtClean="0"/>
              <a:t>⑨ </a:t>
            </a:r>
            <a:r>
              <a:rPr lang="en-US" sz="2000" b="1" dirty="0" smtClean="0"/>
              <a:t>Distinguishing Among –s Endings Listen and write the words, Then check the sound you hear1 The first one is done as an example. </a:t>
            </a:r>
          </a:p>
        </p:txBody>
      </p:sp>
      <p:sp>
        <p:nvSpPr>
          <p:cNvPr id="3" name="عنصر نائب للمحتوى 2"/>
          <p:cNvSpPr>
            <a:spLocks noGrp="1"/>
          </p:cNvSpPr>
          <p:nvPr>
            <p:ph idx="1"/>
          </p:nvPr>
        </p:nvSpPr>
        <p:spPr/>
        <p:txBody>
          <a:bodyPr>
            <a:normAutofit fontScale="70000" lnSpcReduction="20000"/>
          </a:bodyPr>
          <a:lstStyle/>
          <a:p>
            <a:pPr marL="514350" indent="-514350" algn="l">
              <a:buNone/>
            </a:pPr>
            <a:r>
              <a:rPr lang="ar-SA" dirty="0" smtClean="0"/>
              <a:t>          </a:t>
            </a:r>
          </a:p>
          <a:p>
            <a:pPr marL="514350" indent="-514350" algn="l">
              <a:buNone/>
            </a:pPr>
            <a:r>
              <a:rPr lang="ar-SA" dirty="0" smtClean="0"/>
              <a:t>                                                                      </a:t>
            </a:r>
            <a:r>
              <a:rPr lang="en-US" dirty="0" smtClean="0"/>
              <a:t>             1. turned </a:t>
            </a:r>
          </a:p>
          <a:p>
            <a:pPr marL="514350" indent="-514350" algn="l">
              <a:buNone/>
            </a:pPr>
            <a:r>
              <a:rPr lang="ar-SA" dirty="0" smtClean="0"/>
              <a:t>2. _____________ </a:t>
            </a:r>
          </a:p>
          <a:p>
            <a:pPr marL="514350" indent="-514350" algn="l">
              <a:buNone/>
            </a:pPr>
            <a:r>
              <a:rPr lang="ar-SA" dirty="0" smtClean="0"/>
              <a:t>3. _____________ </a:t>
            </a:r>
          </a:p>
          <a:p>
            <a:pPr marL="514350" indent="-514350" algn="l">
              <a:buNone/>
            </a:pPr>
            <a:r>
              <a:rPr lang="ar-SA" dirty="0" smtClean="0"/>
              <a:t>4. _____________ </a:t>
            </a:r>
          </a:p>
          <a:p>
            <a:pPr marL="514350" indent="-514350" algn="l">
              <a:buNone/>
            </a:pPr>
            <a:r>
              <a:rPr lang="ar-SA" dirty="0" smtClean="0"/>
              <a:t>5. _____________ </a:t>
            </a:r>
          </a:p>
          <a:p>
            <a:pPr marL="514350" indent="-514350" algn="l">
              <a:buNone/>
            </a:pPr>
            <a:r>
              <a:rPr lang="ar-SA" dirty="0" smtClean="0"/>
              <a:t>6. _____________ </a:t>
            </a:r>
          </a:p>
          <a:p>
            <a:pPr marL="514350" indent="-514350" algn="l">
              <a:buNone/>
            </a:pPr>
            <a:r>
              <a:rPr lang="ar-SA" dirty="0" smtClean="0"/>
              <a:t>7. _____________ </a:t>
            </a:r>
          </a:p>
          <a:p>
            <a:pPr marL="514350" indent="-514350" algn="l">
              <a:buNone/>
            </a:pPr>
            <a:r>
              <a:rPr lang="ar-SA" dirty="0" smtClean="0"/>
              <a:t>8. _____________ </a:t>
            </a:r>
          </a:p>
          <a:p>
            <a:pPr marL="514350" indent="-514350" algn="l">
              <a:buNone/>
            </a:pPr>
            <a:r>
              <a:rPr lang="ar-SA" dirty="0" smtClean="0"/>
              <a:t>9. _____________ </a:t>
            </a:r>
          </a:p>
          <a:p>
            <a:pPr marL="514350" indent="-514350" algn="l">
              <a:buNone/>
            </a:pPr>
            <a:r>
              <a:rPr lang="ar-SA" dirty="0" smtClean="0"/>
              <a:t>10. _____________ </a:t>
            </a:r>
          </a:p>
          <a:p>
            <a:pPr marL="514350" indent="-514350" algn="l">
              <a:buNone/>
            </a:pPr>
            <a:r>
              <a:rPr lang="ar-SA" dirty="0" smtClean="0"/>
              <a:t>	</a:t>
            </a:r>
          </a:p>
          <a:p>
            <a:pPr marL="514350" indent="-514350" algn="l">
              <a:buNone/>
            </a:pPr>
            <a:endParaRPr lang="ar-SA" dirty="0"/>
          </a:p>
        </p:txBody>
      </p:sp>
      <p:sp>
        <p:nvSpPr>
          <p:cNvPr id="4" name="شكل بيضاوي 3"/>
          <p:cNvSpPr/>
          <p:nvPr/>
        </p:nvSpPr>
        <p:spPr>
          <a:xfrm>
            <a:off x="5072066" y="4000504"/>
            <a:ext cx="3357586" cy="15001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ده</a:t>
            </a:r>
            <a:r>
              <a:rPr lang="ar-SA" dirty="0" smtClean="0"/>
              <a:t> السؤال سماعي ومهم جدا </a:t>
            </a:r>
            <a:r>
              <a:rPr lang="ar-SA" dirty="0" err="1" smtClean="0"/>
              <a:t>ماراح</a:t>
            </a:r>
            <a:r>
              <a:rPr lang="ar-SA" dirty="0" smtClean="0"/>
              <a:t> </a:t>
            </a:r>
            <a:r>
              <a:rPr lang="ar-SA" dirty="0" err="1" smtClean="0"/>
              <a:t>تفهمو</a:t>
            </a:r>
            <a:r>
              <a:rPr lang="ar-SA" dirty="0" smtClean="0"/>
              <a:t> </a:t>
            </a:r>
            <a:r>
              <a:rPr lang="ar-SA" dirty="0" err="1" smtClean="0"/>
              <a:t>الا</a:t>
            </a:r>
            <a:r>
              <a:rPr lang="ar-SA" dirty="0" smtClean="0"/>
              <a:t> لمن تسمعوا </a:t>
            </a:r>
            <a:r>
              <a:rPr lang="ar-SA" dirty="0" err="1" smtClean="0"/>
              <a:t>وعادو</a:t>
            </a:r>
            <a:r>
              <a:rPr lang="ar-SA" dirty="0" smtClean="0"/>
              <a:t> في المحاضرة المباشرة </a:t>
            </a:r>
            <a:r>
              <a:rPr lang="ar-SA" dirty="0" err="1" smtClean="0"/>
              <a:t>اانا</a:t>
            </a:r>
            <a:r>
              <a:rPr lang="ar-SA" dirty="0" smtClean="0"/>
              <a:t> ككمان حقلكم الطريقة في </a:t>
            </a:r>
            <a:r>
              <a:rPr lang="ar-SA" dirty="0" err="1" smtClean="0"/>
              <a:t>الاخر</a:t>
            </a:r>
            <a:endParaRPr lang="ar-SA"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1800" b="1" dirty="0" smtClean="0"/>
              <a:t>Talk It Over Asking for Information About Apartments 1. Look at the three apartment advertisements. They do not give very much information. 2. Make up five questions about the apartment in each </a:t>
            </a:r>
            <a:r>
              <a:rPr lang="en-US" sz="1800" b="1" dirty="0" err="1" smtClean="0"/>
              <a:t>ad.</a:t>
            </a:r>
            <a:r>
              <a:rPr lang="en-US" sz="1800" b="1" dirty="0" smtClean="0"/>
              <a:t> Use the Ideas on the right. 3. Work with a partner, One of you is the manager, and the other one is the renter. Ask and answer the questions you prepared. </a:t>
            </a:r>
            <a:br>
              <a:rPr lang="en-US" sz="1800" b="1" dirty="0" smtClean="0"/>
            </a:br>
            <a:r>
              <a:rPr lang="en-US" sz="1800" b="1" dirty="0" smtClean="0"/>
              <a:t>4.Change roles for each </a:t>
            </a:r>
            <a:r>
              <a:rPr lang="en-US" sz="1800" b="1" dirty="0" err="1" smtClean="0"/>
              <a:t>ad.</a:t>
            </a:r>
            <a:r>
              <a:rPr lang="en-US" sz="1800" b="1" dirty="0" smtClean="0"/>
              <a:t> </a:t>
            </a:r>
            <a:br>
              <a:rPr lang="en-US" sz="1800" b="1" dirty="0" smtClean="0"/>
            </a:br>
            <a:endParaRPr lang="ar-SA" sz="1800" dirty="0"/>
          </a:p>
        </p:txBody>
      </p:sp>
      <p:sp>
        <p:nvSpPr>
          <p:cNvPr id="3" name="عنصر نائب للمحتوى 2"/>
          <p:cNvSpPr>
            <a:spLocks noGrp="1"/>
          </p:cNvSpPr>
          <p:nvPr>
            <p:ph idx="1"/>
          </p:nvPr>
        </p:nvSpPr>
        <p:spPr/>
        <p:txBody>
          <a:bodyPr>
            <a:normAutofit fontScale="85000" lnSpcReduction="10000"/>
          </a:bodyPr>
          <a:lstStyle/>
          <a:p>
            <a:endParaRPr lang="ar-SA" dirty="0" smtClean="0"/>
          </a:p>
          <a:p>
            <a:r>
              <a:rPr lang="en-US" dirty="0" smtClean="0"/>
              <a:t>Rent? _______________________________________ </a:t>
            </a:r>
          </a:p>
          <a:p>
            <a:r>
              <a:rPr lang="en-US" dirty="0" smtClean="0"/>
              <a:t>Number of rooms?_____________________________ </a:t>
            </a:r>
          </a:p>
          <a:p>
            <a:r>
              <a:rPr lang="en-US" dirty="0" smtClean="0"/>
              <a:t>Noise? ______________________________________ </a:t>
            </a:r>
          </a:p>
          <a:p>
            <a:r>
              <a:rPr lang="en-US" dirty="0" smtClean="0"/>
              <a:t>Stove/refrigerator? ____________________________ </a:t>
            </a:r>
          </a:p>
          <a:p>
            <a:r>
              <a:rPr lang="en-US" dirty="0" smtClean="0"/>
              <a:t>(Your own question) __________________________ </a:t>
            </a:r>
            <a:endParaRPr lang="ar-SA" dirty="0"/>
          </a:p>
        </p:txBody>
      </p:sp>
      <p:sp>
        <p:nvSpPr>
          <p:cNvPr id="5" name="مربع نص 4"/>
          <p:cNvSpPr txBox="1"/>
          <p:nvPr/>
        </p:nvSpPr>
        <p:spPr>
          <a:xfrm>
            <a:off x="5715008" y="5072074"/>
            <a:ext cx="3071834" cy="1200329"/>
          </a:xfrm>
          <a:prstGeom prst="rect">
            <a:avLst/>
          </a:prstGeom>
          <a:noFill/>
        </p:spPr>
        <p:txBody>
          <a:bodyPr wrap="square" rtlCol="1">
            <a:spAutoFit/>
          </a:bodyPr>
          <a:lstStyle/>
          <a:p>
            <a:pPr algn="l"/>
            <a:r>
              <a:rPr lang="en-US" dirty="0" smtClean="0"/>
              <a:t>①</a:t>
            </a:r>
            <a:r>
              <a:rPr lang="en-US" i="1" dirty="0" smtClean="0"/>
              <a:t>Beautiful apartment: walk to campus. </a:t>
            </a:r>
          </a:p>
          <a:p>
            <a:pPr algn="l"/>
            <a:r>
              <a:rPr lang="en-US" i="1" dirty="0" smtClean="0"/>
              <a:t>Call 555-2009 for more information. </a:t>
            </a:r>
            <a:endParaRPr lang="ar-SA" dirty="0"/>
          </a:p>
        </p:txBody>
      </p:sp>
      <p:sp>
        <p:nvSpPr>
          <p:cNvPr id="6" name="مستطيل مستدير الزوايا 5"/>
          <p:cNvSpPr/>
          <p:nvPr/>
        </p:nvSpPr>
        <p:spPr>
          <a:xfrm>
            <a:off x="3071802" y="5286388"/>
            <a:ext cx="1857388"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للاطلاع</a:t>
            </a:r>
            <a:endParaRPr lang="ar-SA"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sp>
        <p:nvSpPr>
          <p:cNvPr id="4" name="مستطيل 3"/>
          <p:cNvSpPr/>
          <p:nvPr/>
        </p:nvSpPr>
        <p:spPr>
          <a:xfrm>
            <a:off x="3428097" y="2967335"/>
            <a:ext cx="425469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العاشرة</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② </a:t>
            </a:r>
            <a:r>
              <a:rPr lang="en-US" sz="2000" b="1" dirty="0" smtClean="0"/>
              <a:t>Previewing Vocabulary Listen to the underlined words and phrases. You will hear the underlined words and phrases In the presentation. Write the letter of the correct definition beside each sentence.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4302760"/>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algn="l" rtl="1"/>
                      <a:r>
                        <a:rPr lang="en-US" dirty="0" smtClean="0"/>
                        <a:t>definitions</a:t>
                      </a:r>
                      <a:endParaRPr lang="ar-SA" dirty="0"/>
                    </a:p>
                  </a:txBody>
                  <a:tcPr marL="96520" marR="96520"/>
                </a:tc>
                <a:tc>
                  <a:txBody>
                    <a:bodyPr/>
                    <a:lstStyle/>
                    <a:p>
                      <a:pPr algn="l" rtl="1"/>
                      <a:r>
                        <a:rPr lang="en-US" dirty="0" smtClean="0"/>
                        <a:t>Sentences </a:t>
                      </a:r>
                      <a:endParaRPr lang="ar-SA" dirty="0"/>
                    </a:p>
                  </a:txBody>
                  <a:tcPr marL="96520" marR="96520"/>
                </a:tc>
              </a:tr>
              <a:tr h="370840">
                <a:tc>
                  <a:txBody>
                    <a:bodyPr/>
                    <a:lstStyle/>
                    <a:p>
                      <a:pPr algn="l"/>
                      <a:endParaRPr lang="ar-SA" sz="1800" kern="1200" baseline="0" dirty="0" smtClean="0">
                        <a:solidFill>
                          <a:schemeClr val="dk1"/>
                        </a:solidFill>
                        <a:latin typeface="+mn-lt"/>
                        <a:ea typeface="+mn-ea"/>
                        <a:cs typeface="+mn-cs"/>
                      </a:endParaRPr>
                    </a:p>
                    <a:p>
                      <a:pPr algn="l"/>
                      <a:r>
                        <a:rPr lang="en-US" sz="1800" b="1" kern="1200" baseline="0" dirty="0" smtClean="0">
                          <a:solidFill>
                            <a:schemeClr val="dk1"/>
                          </a:solidFill>
                          <a:latin typeface="+mn-lt"/>
                          <a:ea typeface="+mn-ea"/>
                          <a:cs typeface="+mn-cs"/>
                        </a:rPr>
                        <a:t>A. able to be bought/rented/acquired </a:t>
                      </a:r>
                    </a:p>
                    <a:p>
                      <a:pPr algn="l"/>
                      <a:r>
                        <a:rPr lang="en-US" sz="1800" b="1" kern="1200" baseline="0" dirty="0" smtClean="0">
                          <a:solidFill>
                            <a:schemeClr val="dk1"/>
                          </a:solidFill>
                          <a:latin typeface="+mn-lt"/>
                          <a:ea typeface="+mn-ea"/>
                          <a:cs typeface="+mn-cs"/>
                        </a:rPr>
                        <a:t>B. to repair; to make something work again </a:t>
                      </a:r>
                    </a:p>
                    <a:p>
                      <a:pPr algn="l"/>
                      <a:r>
                        <a:rPr lang="en-US" sz="1800" b="1" kern="1200" baseline="0" dirty="0" smtClean="0">
                          <a:solidFill>
                            <a:schemeClr val="dk1"/>
                          </a:solidFill>
                          <a:latin typeface="+mn-lt"/>
                          <a:ea typeface="+mn-ea"/>
                          <a:cs typeface="+mn-cs"/>
                        </a:rPr>
                        <a:t>C. a crack or hole that allows liquid to escape </a:t>
                      </a:r>
                    </a:p>
                    <a:p>
                      <a:pPr algn="l"/>
                      <a:r>
                        <a:rPr lang="en-US" sz="1800" b="1" kern="1200" baseline="0" dirty="0" smtClean="0">
                          <a:solidFill>
                            <a:schemeClr val="dk1"/>
                          </a:solidFill>
                          <a:latin typeface="+mn-lt"/>
                          <a:ea typeface="+mn-ea"/>
                          <a:cs typeface="+mn-cs"/>
                        </a:rPr>
                        <a:t>D. a contract; a signed agreement to live in a home for a period of time </a:t>
                      </a:r>
                    </a:p>
                    <a:p>
                      <a:pPr algn="l"/>
                      <a:r>
                        <a:rPr lang="en-US" sz="1800" b="1" kern="1200" baseline="0" dirty="0" smtClean="0">
                          <a:solidFill>
                            <a:schemeClr val="dk1"/>
                          </a:solidFill>
                          <a:latin typeface="+mn-lt"/>
                          <a:ea typeface="+mn-ea"/>
                          <a:cs typeface="+mn-cs"/>
                        </a:rPr>
                        <a:t>E. without a yearly contract </a:t>
                      </a:r>
                    </a:p>
                    <a:p>
                      <a:pPr algn="l"/>
                      <a:r>
                        <a:rPr lang="ar-SA" sz="1800" kern="1200" baseline="0" dirty="0" smtClean="0">
                          <a:solidFill>
                            <a:schemeClr val="dk1"/>
                          </a:solidFill>
                          <a:latin typeface="+mn-lt"/>
                          <a:ea typeface="+mn-ea"/>
                          <a:cs typeface="+mn-cs"/>
                        </a:rPr>
                        <a:t>	</a:t>
                      </a:r>
                    </a:p>
                    <a:p>
                      <a:pPr algn="l" rtl="1"/>
                      <a:endParaRPr lang="ar-SA" dirty="0"/>
                    </a:p>
                  </a:txBody>
                  <a:tcPr marL="96520" marR="96520"/>
                </a:tc>
                <a:tc>
                  <a:txBody>
                    <a:bodyPr/>
                    <a:lstStyle/>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dk1"/>
                          </a:solidFill>
                          <a:latin typeface="+mn-lt"/>
                          <a:ea typeface="+mn-ea"/>
                          <a:cs typeface="+mn-cs"/>
                        </a:rPr>
                        <a:t>___</a:t>
                      </a:r>
                      <a:r>
                        <a:rPr lang="en-US" sz="1800" b="1" kern="1200" baseline="0" dirty="0" err="1" smtClean="0">
                          <a:solidFill>
                            <a:srgbClr val="0070C0"/>
                          </a:solidFill>
                          <a:latin typeface="+mn-lt"/>
                          <a:ea typeface="+mn-ea"/>
                          <a:cs typeface="+mn-cs"/>
                        </a:rPr>
                        <a:t>d</a:t>
                      </a:r>
                      <a:r>
                        <a:rPr lang="en-US" sz="1800" b="1" kern="1200" baseline="0" dirty="0" err="1" smtClean="0">
                          <a:solidFill>
                            <a:schemeClr val="dk1"/>
                          </a:solidFill>
                          <a:latin typeface="+mn-lt"/>
                          <a:ea typeface="+mn-ea"/>
                          <a:cs typeface="+mn-cs"/>
                        </a:rPr>
                        <a:t>__My</a:t>
                      </a:r>
                      <a:r>
                        <a:rPr lang="en-US" sz="1800" b="1" kern="1200" baseline="0" dirty="0" smtClean="0">
                          <a:solidFill>
                            <a:schemeClr val="dk1"/>
                          </a:solidFill>
                          <a:latin typeface="+mn-lt"/>
                          <a:ea typeface="+mn-ea"/>
                          <a:cs typeface="+mn-cs"/>
                        </a:rPr>
                        <a:t> apartment lease says that I have to stay there for one year.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dk1"/>
                          </a:solidFill>
                          <a:latin typeface="+mn-lt"/>
                          <a:ea typeface="+mn-ea"/>
                          <a:cs typeface="+mn-cs"/>
                        </a:rPr>
                        <a:t>2. __</a:t>
                      </a:r>
                      <a:r>
                        <a:rPr lang="en-US" sz="1800" b="1" kern="1200" baseline="0" dirty="0" err="1" smtClean="0">
                          <a:solidFill>
                            <a:srgbClr val="0070C0"/>
                          </a:solidFill>
                          <a:latin typeface="+mn-lt"/>
                          <a:ea typeface="+mn-ea"/>
                          <a:cs typeface="+mn-cs"/>
                        </a:rPr>
                        <a:t>a</a:t>
                      </a:r>
                      <a:r>
                        <a:rPr lang="en-US" sz="1800" b="1" kern="1200" baseline="0" dirty="0" err="1" smtClean="0">
                          <a:solidFill>
                            <a:schemeClr val="dk1"/>
                          </a:solidFill>
                          <a:latin typeface="+mn-lt"/>
                          <a:ea typeface="+mn-ea"/>
                          <a:cs typeface="+mn-cs"/>
                        </a:rPr>
                        <a:t>___I</a:t>
                      </a:r>
                      <a:r>
                        <a:rPr lang="en-US" sz="1800" b="1" kern="1200" baseline="0" dirty="0" smtClean="0">
                          <a:solidFill>
                            <a:schemeClr val="dk1"/>
                          </a:solidFill>
                          <a:latin typeface="+mn-lt"/>
                          <a:ea typeface="+mn-ea"/>
                          <a:cs typeface="+mn-cs"/>
                        </a:rPr>
                        <a:t> need a new apartment. Is </a:t>
                      </a:r>
                      <a:r>
                        <a:rPr lang="en-US" sz="1800" b="1" kern="1200" baseline="0" dirty="0" err="1" smtClean="0">
                          <a:solidFill>
                            <a:schemeClr val="dk1"/>
                          </a:solidFill>
                          <a:latin typeface="+mn-lt"/>
                          <a:ea typeface="+mn-ea"/>
                          <a:cs typeface="+mn-cs"/>
                        </a:rPr>
                        <a:t>therae</a:t>
                      </a:r>
                      <a:r>
                        <a:rPr lang="en-US" sz="1800" b="1" kern="1200" baseline="0" dirty="0" smtClean="0">
                          <a:solidFill>
                            <a:schemeClr val="dk1"/>
                          </a:solidFill>
                          <a:latin typeface="+mn-lt"/>
                          <a:ea typeface="+mn-ea"/>
                          <a:cs typeface="+mn-cs"/>
                        </a:rPr>
                        <a:t> an available apartment in your building?</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dk1"/>
                          </a:solidFill>
                          <a:latin typeface="+mn-lt"/>
                          <a:ea typeface="+mn-ea"/>
                          <a:cs typeface="+mn-cs"/>
                        </a:rPr>
                        <a:t> 3. </a:t>
                      </a:r>
                      <a:r>
                        <a:rPr lang="en-US" sz="1800" b="1" kern="1200" baseline="0" dirty="0" smtClean="0">
                          <a:solidFill>
                            <a:srgbClr val="0070C0"/>
                          </a:solidFill>
                          <a:latin typeface="+mn-lt"/>
                          <a:ea typeface="+mn-ea"/>
                          <a:cs typeface="+mn-cs"/>
                        </a:rPr>
                        <a:t>_</a:t>
                      </a:r>
                      <a:r>
                        <a:rPr lang="en-US" sz="1800" b="1" kern="1200" baseline="0" dirty="0" err="1" smtClean="0">
                          <a:solidFill>
                            <a:srgbClr val="0070C0"/>
                          </a:solidFill>
                          <a:latin typeface="+mn-lt"/>
                          <a:ea typeface="+mn-ea"/>
                          <a:cs typeface="+mn-cs"/>
                        </a:rPr>
                        <a:t>b</a:t>
                      </a:r>
                      <a:r>
                        <a:rPr lang="en-US" sz="1800" b="1" kern="1200" baseline="0" dirty="0" err="1" smtClean="0">
                          <a:solidFill>
                            <a:schemeClr val="dk1"/>
                          </a:solidFill>
                          <a:latin typeface="+mn-lt"/>
                          <a:ea typeface="+mn-ea"/>
                          <a:cs typeface="+mn-cs"/>
                        </a:rPr>
                        <a:t>____My</a:t>
                      </a:r>
                      <a:r>
                        <a:rPr lang="en-US" sz="1800" b="1" kern="1200" baseline="0" dirty="0" smtClean="0">
                          <a:solidFill>
                            <a:schemeClr val="dk1"/>
                          </a:solidFill>
                          <a:latin typeface="+mn-lt"/>
                          <a:ea typeface="+mn-ea"/>
                          <a:cs typeface="+mn-cs"/>
                        </a:rPr>
                        <a:t> shower is broken. Can you fix it? </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dk1"/>
                          </a:solidFill>
                          <a:latin typeface="+mn-lt"/>
                          <a:ea typeface="+mn-ea"/>
                          <a:cs typeface="+mn-cs"/>
                        </a:rPr>
                        <a:t>4. __</a:t>
                      </a:r>
                      <a:r>
                        <a:rPr lang="en-US" sz="1800" b="1" kern="1200" baseline="0" dirty="0" err="1" smtClean="0">
                          <a:solidFill>
                            <a:srgbClr val="0070C0"/>
                          </a:solidFill>
                          <a:latin typeface="+mn-lt"/>
                          <a:ea typeface="+mn-ea"/>
                          <a:cs typeface="+mn-cs"/>
                        </a:rPr>
                        <a:t>e</a:t>
                      </a:r>
                      <a:r>
                        <a:rPr lang="en-US" sz="1800" b="1" kern="1200" baseline="0" dirty="0" err="1" smtClean="0">
                          <a:solidFill>
                            <a:schemeClr val="dk1"/>
                          </a:solidFill>
                          <a:latin typeface="+mn-lt"/>
                          <a:ea typeface="+mn-ea"/>
                          <a:cs typeface="+mn-cs"/>
                        </a:rPr>
                        <a:t>___You</a:t>
                      </a:r>
                      <a:r>
                        <a:rPr lang="en-US" sz="1800" b="1" kern="1200" baseline="0" dirty="0" smtClean="0">
                          <a:solidFill>
                            <a:schemeClr val="dk1"/>
                          </a:solidFill>
                          <a:latin typeface="+mn-lt"/>
                          <a:ea typeface="+mn-ea"/>
                          <a:cs typeface="+mn-cs"/>
                        </a:rPr>
                        <a:t> don't have to sign a lease for this apartment. You can just rent it month-to-month.</a:t>
                      </a:r>
                    </a:p>
                    <a:p>
                      <a:pPr marL="342900" marR="0" indent="-342900" algn="l" defTabSz="914400" rtl="1" eaLnBrk="1" fontAlgn="auto" latinLnBrk="0" hangingPunct="1">
                        <a:lnSpc>
                          <a:spcPct val="100000"/>
                        </a:lnSpc>
                        <a:spcBef>
                          <a:spcPts val="0"/>
                        </a:spcBef>
                        <a:spcAft>
                          <a:spcPts val="0"/>
                        </a:spcAft>
                        <a:buClrTx/>
                        <a:buSzTx/>
                        <a:buFontTx/>
                        <a:buAutoNum type="arabicPeriod"/>
                        <a:tabLst/>
                        <a:defRPr/>
                      </a:pPr>
                      <a:r>
                        <a:rPr lang="en-US" sz="1800" b="1" kern="1200" baseline="0" dirty="0" smtClean="0">
                          <a:solidFill>
                            <a:schemeClr val="dk1"/>
                          </a:solidFill>
                          <a:latin typeface="+mn-lt"/>
                          <a:ea typeface="+mn-ea"/>
                          <a:cs typeface="+mn-cs"/>
                        </a:rPr>
                        <a:t> 5. ___</a:t>
                      </a:r>
                      <a:r>
                        <a:rPr lang="en-US" sz="1800" b="1" kern="1200" baseline="0" dirty="0" err="1" smtClean="0">
                          <a:solidFill>
                            <a:srgbClr val="0070C0"/>
                          </a:solidFill>
                          <a:latin typeface="+mn-lt"/>
                          <a:ea typeface="+mn-ea"/>
                          <a:cs typeface="+mn-cs"/>
                        </a:rPr>
                        <a:t>c__</a:t>
                      </a:r>
                      <a:r>
                        <a:rPr lang="en-US" sz="1800" b="1" kern="1200" baseline="0" dirty="0" err="1" smtClean="0">
                          <a:solidFill>
                            <a:schemeClr val="dk1"/>
                          </a:solidFill>
                          <a:latin typeface="+mn-lt"/>
                          <a:ea typeface="+mn-ea"/>
                          <a:cs typeface="+mn-cs"/>
                        </a:rPr>
                        <a:t>A</a:t>
                      </a:r>
                      <a:r>
                        <a:rPr lang="en-US" sz="1800" b="1" kern="1200" baseline="0" dirty="0" smtClean="0">
                          <a:solidFill>
                            <a:schemeClr val="dk1"/>
                          </a:solidFill>
                          <a:latin typeface="+mn-lt"/>
                          <a:ea typeface="+mn-ea"/>
                          <a:cs typeface="+mn-cs"/>
                        </a:rPr>
                        <a:t> pipe in my bathroom has a leak, and now my bathroom is full of water. 	</a:t>
                      </a:r>
                    </a:p>
                    <a:p>
                      <a:pPr algn="l" rtl="1"/>
                      <a:endParaRPr lang="ar-SA" dirty="0"/>
                    </a:p>
                  </a:txBody>
                  <a:tcPr marL="96520" marR="96520"/>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algn="l">
              <a:buNone/>
            </a:pPr>
            <a:endParaRPr lang="ar-SA" dirty="0" smtClean="0"/>
          </a:p>
          <a:p>
            <a:pPr algn="l">
              <a:buNone/>
            </a:pPr>
            <a:r>
              <a:rPr lang="en-US" dirty="0" smtClean="0"/>
              <a:t>③ </a:t>
            </a:r>
            <a:r>
              <a:rPr lang="en-US" b="1" dirty="0" smtClean="0"/>
              <a:t>Listening for Main Ideas Beth is looking at an apartment in Ming's building. Listen to her conversation with the manager. To help you remember the main points, take notes on these questions while you listen. </a:t>
            </a:r>
          </a:p>
          <a:p>
            <a:pPr algn="l">
              <a:buNone/>
            </a:pPr>
            <a:r>
              <a:rPr lang="en-US" b="1" dirty="0" smtClean="0"/>
              <a:t>1. Which rooms is the manager showing Beth? ______________________________________ </a:t>
            </a:r>
          </a:p>
          <a:p>
            <a:pPr algn="l">
              <a:buNone/>
            </a:pPr>
            <a:r>
              <a:rPr lang="en-US" b="1" dirty="0" smtClean="0"/>
              <a:t>2. Is this a good apartment or not? ________________________________________________ </a:t>
            </a:r>
          </a:p>
          <a:p>
            <a:pPr algn="l">
              <a:buNone/>
            </a:pPr>
            <a:r>
              <a:rPr lang="en-US" b="1" dirty="0" smtClean="0"/>
              <a:t>3. What's Beth's decision? _______________________________________________________ </a:t>
            </a:r>
          </a:p>
          <a:p>
            <a:pPr algn="l">
              <a:buNone/>
            </a:pPr>
            <a:endParaRPr lang="ar-SA"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④ </a:t>
            </a:r>
            <a:r>
              <a:rPr lang="en-US" sz="2000" b="1" dirty="0" smtClean="0"/>
              <a:t>Taking Notes on Specific Information Listen again. Take more detailed notes about the good things and the bad things in the apartment. Compare your list with a partner.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2595880"/>
        </p:xfrm>
        <a:graphic>
          <a:graphicData uri="http://schemas.openxmlformats.org/drawingml/2006/table">
            <a:tbl>
              <a:tblPr rtl="1" firstRow="1" bandRow="1">
                <a:tableStyleId>{5C22544A-7EE6-4342-B048-85BDC9FD1C3A}</a:tableStyleId>
              </a:tblPr>
              <a:tblGrid>
                <a:gridCol w="2895600"/>
                <a:gridCol w="2895600"/>
                <a:gridCol w="2895600"/>
              </a:tblGrid>
              <a:tr h="370840">
                <a:tc>
                  <a:txBody>
                    <a:bodyPr/>
                    <a:lstStyle/>
                    <a:p>
                      <a:pPr algn="l" rtl="1"/>
                      <a:r>
                        <a:rPr lang="en-US" dirty="0" smtClean="0"/>
                        <a:t>Bad points</a:t>
                      </a:r>
                      <a:endParaRPr lang="ar-SA" dirty="0"/>
                    </a:p>
                  </a:txBody>
                  <a:tcPr marL="96520" marR="96520"/>
                </a:tc>
                <a:tc>
                  <a:txBody>
                    <a:bodyPr/>
                    <a:lstStyle/>
                    <a:p>
                      <a:pPr algn="l" rtl="1"/>
                      <a:r>
                        <a:rPr lang="en-US" dirty="0" smtClean="0"/>
                        <a:t>Good points</a:t>
                      </a:r>
                      <a:endParaRPr lang="ar-SA" dirty="0"/>
                    </a:p>
                  </a:txBody>
                  <a:tcPr marL="96520" marR="96520"/>
                </a:tc>
                <a:tc>
                  <a:txBody>
                    <a:bodyPr/>
                    <a:lstStyle/>
                    <a:p>
                      <a:pPr algn="l" rtl="1"/>
                      <a:r>
                        <a:rPr lang="en-US" dirty="0" smtClean="0"/>
                        <a:t>Room visited</a:t>
                      </a:r>
                      <a:endParaRPr lang="ar-SA" dirty="0"/>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r>
                        <a:rPr lang="en-US" dirty="0" smtClean="0"/>
                        <a:t>Living</a:t>
                      </a:r>
                      <a:r>
                        <a:rPr lang="en-US" baseline="0" dirty="0" smtClean="0"/>
                        <a:t> room </a:t>
                      </a:r>
                      <a:endParaRPr lang="ar-SA" dirty="0"/>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endParaRPr lang="ar-SA"/>
                    </a:p>
                  </a:txBody>
                  <a:tcPr marL="96520" marR="96520"/>
                </a:tc>
              </a:tr>
              <a:tr h="370840">
                <a:tc>
                  <a:txBody>
                    <a:bodyPr/>
                    <a:lstStyle/>
                    <a:p>
                      <a:pPr algn="l" rtl="1"/>
                      <a:endParaRPr lang="ar-SA"/>
                    </a:p>
                  </a:txBody>
                  <a:tcPr marL="96520" marR="96520"/>
                </a:tc>
                <a:tc>
                  <a:txBody>
                    <a:bodyPr/>
                    <a:lstStyle/>
                    <a:p>
                      <a:pPr algn="l" rtl="1"/>
                      <a:endParaRPr lang="ar-SA"/>
                    </a:p>
                  </a:txBody>
                  <a:tcPr marL="96520" marR="96520"/>
                </a:tc>
                <a:tc>
                  <a:txBody>
                    <a:bodyPr/>
                    <a:lstStyle/>
                    <a:p>
                      <a:pPr algn="l" rtl="1"/>
                      <a:r>
                        <a:rPr lang="en-US" dirty="0" smtClean="0"/>
                        <a:t>Apartment in general</a:t>
                      </a:r>
                      <a:endParaRPr lang="ar-SA" dirty="0"/>
                    </a:p>
                  </a:txBody>
                  <a:tcPr marL="96520" marR="96520"/>
                </a:tc>
              </a:tr>
            </a:tbl>
          </a:graphicData>
        </a:graphic>
      </p:graphicFrame>
      <p:sp>
        <p:nvSpPr>
          <p:cNvPr id="6" name="مستطيل مستدير الزوايا 5"/>
          <p:cNvSpPr/>
          <p:nvPr/>
        </p:nvSpPr>
        <p:spPr>
          <a:xfrm>
            <a:off x="7786710" y="4572008"/>
            <a:ext cx="928694"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للاطلاع</a:t>
            </a:r>
            <a:endParaRPr lang="ar-SA"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400" dirty="0" smtClean="0"/>
              <a:t>⑥ </a:t>
            </a:r>
            <a:r>
              <a:rPr lang="en-US" sz="2400" b="1" dirty="0" smtClean="0"/>
              <a:t>Using Vocabulary Discuss the following questions with a partner. Use the underlined vocabulary in your answers. </a:t>
            </a:r>
            <a:br>
              <a:rPr lang="en-US" sz="2400" b="1" dirty="0" smtClean="0"/>
            </a:br>
            <a:endParaRPr lang="ar-SA" sz="2400" dirty="0"/>
          </a:p>
        </p:txBody>
      </p:sp>
      <p:sp>
        <p:nvSpPr>
          <p:cNvPr id="3" name="عنصر نائب للمحتوى 2"/>
          <p:cNvSpPr>
            <a:spLocks noGrp="1"/>
          </p:cNvSpPr>
          <p:nvPr>
            <p:ph idx="1"/>
          </p:nvPr>
        </p:nvSpPr>
        <p:spPr/>
        <p:txBody>
          <a:bodyPr>
            <a:normAutofit fontScale="92500" lnSpcReduction="20000"/>
          </a:bodyPr>
          <a:lstStyle/>
          <a:p>
            <a:pPr algn="l">
              <a:buNone/>
            </a:pPr>
            <a:endParaRPr lang="ar-SA" dirty="0" smtClean="0"/>
          </a:p>
          <a:p>
            <a:pPr algn="l">
              <a:buNone/>
            </a:pPr>
            <a:r>
              <a:rPr lang="en-US" b="1" dirty="0" smtClean="0"/>
              <a:t>1. What is the advantage of a lease for (a) the renter? (b) the landlord? </a:t>
            </a:r>
          </a:p>
          <a:p>
            <a:pPr algn="l">
              <a:buNone/>
            </a:pPr>
            <a:r>
              <a:rPr lang="en-US" b="1" dirty="0" smtClean="0"/>
              <a:t>2. Why do some people prefer to rent a place month-to-month rather than for a whole year? </a:t>
            </a:r>
          </a:p>
          <a:p>
            <a:pPr algn="l">
              <a:buNone/>
            </a:pPr>
            <a:r>
              <a:rPr lang="en-US" b="1" dirty="0" smtClean="0"/>
              <a:t>3. If anything breaks in your home, who fixes it? </a:t>
            </a:r>
          </a:p>
          <a:p>
            <a:pPr algn="l">
              <a:buNone/>
            </a:pPr>
            <a:r>
              <a:rPr lang="en-US" b="1" dirty="0" smtClean="0"/>
              <a:t>4. If your friend is moving to a new house or apartment, what days are you available to help him or her? </a:t>
            </a:r>
          </a:p>
          <a:p>
            <a:pPr algn="l">
              <a:buNone/>
            </a:pPr>
            <a:r>
              <a:rPr lang="en-US" b="1" dirty="0" smtClean="0"/>
              <a:t>5. If your ceiling has a leak, what should you do? </a:t>
            </a:r>
          </a:p>
          <a:p>
            <a:pPr algn="l">
              <a:buNone/>
            </a:pPr>
            <a:endParaRPr lang="ar-SA"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92500" lnSpcReduction="10000"/>
          </a:bodyPr>
          <a:lstStyle/>
          <a:p>
            <a:pPr marL="514350" indent="-514350" algn="l">
              <a:buAutoNum type="arabicPeriod"/>
            </a:pPr>
            <a:r>
              <a:rPr lang="en-US" b="1" dirty="0" smtClean="0"/>
              <a:t>Listen to the beginning of each conversation. 2. Listen to the question for each conversation. Stop the recording and choose the best answer to each question. Remember to use clues, signals, words you know, grammar, stress, and intonation to help you guess. </a:t>
            </a:r>
          </a:p>
          <a:p>
            <a:pPr marL="514350" indent="-514350" algn="l">
              <a:buAutoNum type="arabicPeriod"/>
            </a:pPr>
            <a:r>
              <a:rPr lang="en-US" b="1" dirty="0" smtClean="0"/>
              <a:t>3. In the Clues column, write the words that helped you choose your answer.</a:t>
            </a:r>
          </a:p>
          <a:p>
            <a:pPr marL="514350" indent="-514350" algn="l">
              <a:buAutoNum type="arabicPeriod"/>
            </a:pPr>
            <a:r>
              <a:rPr lang="en-US" b="1" dirty="0" smtClean="0"/>
              <a:t> 4. Listen to the last part of each conversation to hear the correct answer. </a:t>
            </a:r>
            <a:endParaRPr lang="ar-SA" dirty="0"/>
          </a:p>
        </p:txBody>
      </p:sp>
      <p:sp>
        <p:nvSpPr>
          <p:cNvPr id="4" name="سهم إلى اليمين 3"/>
          <p:cNvSpPr/>
          <p:nvPr/>
        </p:nvSpPr>
        <p:spPr>
          <a:xfrm>
            <a:off x="7572396" y="6286520"/>
            <a:ext cx="92869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8" name="عنصر نائب للمحتوى 7"/>
          <p:cNvGraphicFramePr>
            <a:graphicFrameLocks noGrp="1"/>
          </p:cNvGraphicFramePr>
          <p:nvPr>
            <p:ph idx="1"/>
          </p:nvPr>
        </p:nvGraphicFramePr>
        <p:xfrm>
          <a:off x="214282" y="0"/>
          <a:ext cx="8229600" cy="6436360"/>
        </p:xfrm>
        <a:graphic>
          <a:graphicData uri="http://schemas.openxmlformats.org/drawingml/2006/table">
            <a:tbl>
              <a:tblPr rtl="1" firstRow="1" bandRow="1">
                <a:tableStyleId>{5C22544A-7EE6-4342-B048-85BDC9FD1C3A}</a:tableStyleId>
              </a:tblPr>
              <a:tblGrid>
                <a:gridCol w="4114800"/>
                <a:gridCol w="4114800"/>
              </a:tblGrid>
              <a:tr h="370840">
                <a:tc>
                  <a:txBody>
                    <a:bodyPr/>
                    <a:lstStyle/>
                    <a:p>
                      <a:pPr algn="l" rtl="1"/>
                      <a:r>
                        <a:rPr lang="en-US" sz="1400" dirty="0" smtClean="0"/>
                        <a:t>clues</a:t>
                      </a:r>
                      <a:endParaRPr lang="ar-SA" sz="1400" dirty="0"/>
                    </a:p>
                  </a:txBody>
                  <a:tcPr/>
                </a:tc>
                <a:tc>
                  <a:txBody>
                    <a:bodyPr/>
                    <a:lstStyle/>
                    <a:p>
                      <a:pPr algn="l" rtl="1"/>
                      <a:r>
                        <a:rPr lang="en-US" sz="1400" dirty="0" smtClean="0"/>
                        <a:t>answer</a:t>
                      </a:r>
                      <a:endParaRPr lang="ar-SA" sz="1400" dirty="0"/>
                    </a:p>
                  </a:txBody>
                  <a:tcPr/>
                </a:tc>
              </a:tr>
              <a:tr h="370840">
                <a:tc>
                  <a:txBody>
                    <a:bodyPr/>
                    <a:lstStyle/>
                    <a:p>
                      <a:pPr algn="l" rtl="1"/>
                      <a:endParaRPr lang="ar-SA" sz="1400"/>
                    </a:p>
                  </a:txBody>
                  <a:tcPr/>
                </a:tc>
                <a:tc>
                  <a:txBody>
                    <a:bodyPr/>
                    <a:lstStyle/>
                    <a:p>
                      <a:pPr algn="l"/>
                      <a:r>
                        <a:rPr lang="en-US" sz="1400" b="1" kern="1200" baseline="0" dirty="0" smtClean="0">
                          <a:solidFill>
                            <a:schemeClr val="dk1"/>
                          </a:solidFill>
                          <a:latin typeface="+mn-lt"/>
                          <a:ea typeface="+mn-ea"/>
                          <a:cs typeface="+mn-cs"/>
                        </a:rPr>
                        <a:t>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1. A. studied for an exam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made noise until 3:00 A.M.</a:t>
                      </a:r>
                    </a:p>
                    <a:p>
                      <a:pPr algn="l"/>
                      <a:r>
                        <a:rPr lang="en-US" sz="1400" kern="1200" baseline="0" dirty="0" smtClean="0">
                          <a:solidFill>
                            <a:schemeClr val="dk1"/>
                          </a:solidFill>
                          <a:latin typeface="+mn-lt"/>
                          <a:ea typeface="+mn-ea"/>
                          <a:cs typeface="+mn-cs"/>
                        </a:rPr>
                        <a:t> C. went to sleep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2. A. because she is messy and doesn't clean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because she won't talk to her</a:t>
                      </a:r>
                    </a:p>
                    <a:p>
                      <a:pPr algn="l"/>
                      <a:r>
                        <a:rPr lang="en-US" sz="1400" kern="1200" baseline="0" dirty="0" smtClean="0">
                          <a:solidFill>
                            <a:schemeClr val="dk1"/>
                          </a:solidFill>
                          <a:latin typeface="+mn-lt"/>
                          <a:ea typeface="+mn-ea"/>
                          <a:cs typeface="+mn-cs"/>
                        </a:rPr>
                        <a:t> C. because she doesn't take care of the furniture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3. A. they like the same television shows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they usually watch the news</a:t>
                      </a:r>
                    </a:p>
                    <a:p>
                      <a:pPr algn="l"/>
                      <a:r>
                        <a:rPr lang="en-US" sz="1400" kern="1200" baseline="0" dirty="0" smtClean="0">
                          <a:solidFill>
                            <a:schemeClr val="dk1"/>
                          </a:solidFill>
                          <a:latin typeface="+mn-lt"/>
                          <a:ea typeface="+mn-ea"/>
                          <a:cs typeface="+mn-cs"/>
                        </a:rPr>
                        <a:t> C. there's only one television in the house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4. A. his roommate should pay more than half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his roommate uses the phone too much</a:t>
                      </a:r>
                    </a:p>
                    <a:p>
                      <a:pPr algn="l"/>
                      <a:r>
                        <a:rPr lang="en-US" sz="1400" kern="1200" baseline="0" dirty="0" smtClean="0">
                          <a:solidFill>
                            <a:schemeClr val="dk1"/>
                          </a:solidFill>
                          <a:latin typeface="+mn-lt"/>
                          <a:ea typeface="+mn-ea"/>
                          <a:cs typeface="+mn-cs"/>
                        </a:rPr>
                        <a:t> C. his roommate should pay all the bills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5. A. it has four bedrooms </a:t>
                      </a:r>
                    </a:p>
                    <a:p>
                      <a:pPr algn="l"/>
                      <a:endParaRPr lang="ar-SA" sz="1400" kern="1200" baseline="0" dirty="0" smtClean="0">
                        <a:solidFill>
                          <a:schemeClr val="dk1"/>
                        </a:solidFill>
                        <a:latin typeface="+mn-lt"/>
                        <a:ea typeface="+mn-ea"/>
                        <a:cs typeface="+mn-cs"/>
                      </a:endParaRPr>
                    </a:p>
                    <a:p>
                      <a:pPr algn="l"/>
                      <a:r>
                        <a:rPr lang="en-US" sz="1400" kern="1200" baseline="0" dirty="0" smtClean="0">
                          <a:solidFill>
                            <a:schemeClr val="dk1"/>
                          </a:solidFill>
                          <a:latin typeface="+mn-lt"/>
                          <a:ea typeface="+mn-ea"/>
                          <a:cs typeface="+mn-cs"/>
                        </a:rPr>
                        <a:t>B. it's not comfortable for four people</a:t>
                      </a:r>
                    </a:p>
                    <a:p>
                      <a:pPr algn="l"/>
                      <a:r>
                        <a:rPr lang="en-US" sz="1400" kern="1200" baseline="0" dirty="0" smtClean="0">
                          <a:solidFill>
                            <a:schemeClr val="dk1"/>
                          </a:solidFill>
                          <a:latin typeface="+mn-lt"/>
                          <a:ea typeface="+mn-ea"/>
                          <a:cs typeface="+mn-cs"/>
                        </a:rPr>
                        <a:t> C. the rent is shared by four roommates 	</a:t>
                      </a:r>
                    </a:p>
                    <a:p>
                      <a:pPr algn="l" rtl="1"/>
                      <a:endParaRPr lang="ar-SA" sz="1400" dirty="0"/>
                    </a:p>
                  </a:txBody>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2000" b="1" dirty="0" smtClean="0"/>
              <a:t>Strategy Graphic Organizer Multi-Column Chart A multi-column chart can help you keep track of things that you have to do. For example, you can use this kind of chart to plan your homework for the week. List your classes in the left column, the task you have for each class in the second column, how long each task will take, when you plan to do the task, and so on: </a:t>
            </a:r>
            <a:endParaRPr lang="ar-SA" sz="2000" dirty="0"/>
          </a:p>
        </p:txBody>
      </p:sp>
      <p:graphicFrame>
        <p:nvGraphicFramePr>
          <p:cNvPr id="6" name="عنصر نائب للمحتوى 5"/>
          <p:cNvGraphicFramePr>
            <a:graphicFrameLocks noGrp="1"/>
          </p:cNvGraphicFramePr>
          <p:nvPr>
            <p:ph idx="1"/>
          </p:nvPr>
        </p:nvGraphicFramePr>
        <p:xfrm>
          <a:off x="428596" y="2500306"/>
          <a:ext cx="8229600" cy="1828800"/>
        </p:xfrm>
        <a:graphic>
          <a:graphicData uri="http://schemas.openxmlformats.org/drawingml/2006/table">
            <a:tbl>
              <a:tblPr rtl="1" firstRow="1" bandRow="1">
                <a:tableStyleId>{5C22544A-7EE6-4342-B048-85BDC9FD1C3A}</a:tableStyleId>
              </a:tblPr>
              <a:tblGrid>
                <a:gridCol w="2057400"/>
                <a:gridCol w="2057400"/>
                <a:gridCol w="2057400"/>
                <a:gridCol w="2057400"/>
              </a:tblGrid>
              <a:tr h="370840">
                <a:tc>
                  <a:txBody>
                    <a:bodyPr/>
                    <a:lstStyle/>
                    <a:p>
                      <a:pPr algn="l"/>
                      <a:r>
                        <a:rPr lang="en-US" sz="1800" b="1" kern="1200" baseline="0" dirty="0" smtClean="0">
                          <a:solidFill>
                            <a:schemeClr val="lt1"/>
                          </a:solidFill>
                          <a:latin typeface="+mn-lt"/>
                          <a:ea typeface="+mn-ea"/>
                          <a:cs typeface="+mn-cs"/>
                        </a:rPr>
                        <a:t>When will I do it? 	</a:t>
                      </a:r>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lt1"/>
                          </a:solidFill>
                          <a:latin typeface="+mn-lt"/>
                          <a:ea typeface="+mn-ea"/>
                          <a:cs typeface="+mn-cs"/>
                        </a:rPr>
                        <a:t>How long will it take me? 	</a:t>
                      </a:r>
                    </a:p>
                    <a:p>
                      <a:pPr algn="l" rtl="1"/>
                      <a:endParaRPr lang="ar-SA" dirty="0"/>
                    </a:p>
                  </a:txBody>
                  <a:tcPr/>
                </a:tc>
                <a:tc>
                  <a:txBody>
                    <a:bodyPr/>
                    <a:lstStyle/>
                    <a:p>
                      <a:pPr algn="l" rtl="1"/>
                      <a:r>
                        <a:rPr lang="en-US" dirty="0" smtClean="0"/>
                        <a:t>tasks</a:t>
                      </a:r>
                      <a:endParaRPr lang="ar-SA" dirty="0"/>
                    </a:p>
                  </a:txBody>
                  <a:tcPr/>
                </a:tc>
                <a:tc>
                  <a:txBody>
                    <a:bodyPr/>
                    <a:lstStyle/>
                    <a:p>
                      <a:pPr algn="l" rtl="1"/>
                      <a:r>
                        <a:rPr lang="en-US" dirty="0" smtClean="0"/>
                        <a:t>classes</a:t>
                      </a:r>
                      <a:endParaRPr lang="ar-SA" dirty="0"/>
                    </a:p>
                  </a:txBody>
                  <a:tcPr/>
                </a:tc>
              </a:tr>
              <a:tr h="370840">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i="1" kern="1200" baseline="0" dirty="0" smtClean="0">
                          <a:solidFill>
                            <a:schemeClr val="dk1"/>
                          </a:solidFill>
                          <a:latin typeface="+mn-lt"/>
                          <a:ea typeface="+mn-ea"/>
                          <a:cs typeface="+mn-cs"/>
                        </a:rPr>
                        <a:t>Monday afternoon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i="1" kern="1200" baseline="0" dirty="0" smtClean="0">
                          <a:solidFill>
                            <a:schemeClr val="dk1"/>
                          </a:solidFill>
                          <a:latin typeface="+mn-lt"/>
                          <a:ea typeface="+mn-ea"/>
                          <a:cs typeface="+mn-cs"/>
                        </a:rPr>
                        <a:t>Tuesday morning 	</a:t>
                      </a:r>
                    </a:p>
                    <a:p>
                      <a:pPr algn="l" rtl="1"/>
                      <a:endParaRPr lang="ar-SA" dirty="0"/>
                    </a:p>
                  </a:txBody>
                  <a:tcPr/>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i="1" kern="1200" baseline="0" dirty="0" smtClean="0">
                          <a:solidFill>
                            <a:schemeClr val="dk1"/>
                          </a:solidFill>
                          <a:latin typeface="+mn-lt"/>
                          <a:ea typeface="+mn-ea"/>
                          <a:cs typeface="+mn-cs"/>
                        </a:rPr>
                        <a:t>two hours 	</a:t>
                      </a:r>
                    </a:p>
                    <a:p>
                      <a:pPr algn="l" rtl="1"/>
                      <a:r>
                        <a:rPr lang="en-US" dirty="0" smtClean="0"/>
                        <a:t>One hour</a:t>
                      </a:r>
                      <a:endParaRPr lang="ar-SA" dirty="0"/>
                    </a:p>
                  </a:txBody>
                  <a:tcPr/>
                </a:tc>
                <a:tc>
                  <a:txBody>
                    <a:bodyPr/>
                    <a:lstStyle/>
                    <a:p>
                      <a:pPr algn="l" rtl="1"/>
                      <a:r>
                        <a:rPr lang="en-US" dirty="0" smtClean="0"/>
                        <a:t>Wright paragraph</a:t>
                      </a:r>
                    </a:p>
                    <a:p>
                      <a:pPr algn="l" rtl="1"/>
                      <a:r>
                        <a:rPr lang="en-US" dirty="0" smtClean="0"/>
                        <a:t>p.46 exercise A</a:t>
                      </a:r>
                      <a:endParaRPr lang="ar-SA" dirty="0"/>
                    </a:p>
                  </a:txBody>
                  <a:tcPr/>
                </a:tc>
                <a:tc>
                  <a:txBody>
                    <a:bodyPr/>
                    <a:lstStyle/>
                    <a:p>
                      <a:pPr algn="l" rtl="1"/>
                      <a:r>
                        <a:rPr lang="en-US" dirty="0" smtClean="0"/>
                        <a:t>English</a:t>
                      </a:r>
                    </a:p>
                    <a:p>
                      <a:pPr algn="l" rtl="1"/>
                      <a:r>
                        <a:rPr lang="en-US" dirty="0" smtClean="0"/>
                        <a:t>math</a:t>
                      </a:r>
                      <a:endParaRPr lang="ar-SA" dirty="0"/>
                    </a:p>
                  </a:txBody>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5408852" cy="59093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a:t>
            </a:r>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الحادية عشر</a:t>
            </a:r>
          </a:p>
          <a:p>
            <a:pPr algn="ctr"/>
            <a:endPar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0"/>
            <a:ext cx="8229600" cy="1143000"/>
          </a:xfrm>
        </p:spPr>
        <p:txBody>
          <a:bodyPr>
            <a:noAutofit/>
          </a:bodyPr>
          <a:lstStyle/>
          <a:p>
            <a:r>
              <a:rPr lang="ar-SA" sz="1600" dirty="0" smtClean="0"/>
              <a:t/>
            </a:r>
            <a:br>
              <a:rPr lang="ar-SA" sz="1600" dirty="0" smtClean="0"/>
            </a:br>
            <a:r>
              <a:rPr lang="en-US" sz="1600" dirty="0" smtClean="0"/>
              <a:t>② </a:t>
            </a:r>
            <a:r>
              <a:rPr lang="en-US" sz="1600" b="1" dirty="0" smtClean="0"/>
              <a:t>Previewing Vocabulary Listen to the underlined words. You will hear these words in the conversation. Then use the context to guess their meanings. Write your guesses in the spaces. </a:t>
            </a:r>
            <a:br>
              <a:rPr lang="en-US" sz="1600" b="1" dirty="0" smtClean="0"/>
            </a:br>
            <a:endParaRPr lang="ar-SA" sz="1600" dirty="0"/>
          </a:p>
        </p:txBody>
      </p:sp>
      <p:graphicFrame>
        <p:nvGraphicFramePr>
          <p:cNvPr id="4" name="عنصر نائب للمحتوى 3"/>
          <p:cNvGraphicFramePr>
            <a:graphicFrameLocks noGrp="1"/>
          </p:cNvGraphicFramePr>
          <p:nvPr>
            <p:ph idx="1"/>
          </p:nvPr>
        </p:nvGraphicFramePr>
        <p:xfrm>
          <a:off x="0" y="857232"/>
          <a:ext cx="8929718" cy="6436360"/>
        </p:xfrm>
        <a:graphic>
          <a:graphicData uri="http://schemas.openxmlformats.org/drawingml/2006/table">
            <a:tbl>
              <a:tblPr rtl="1" firstRow="1" bandRow="1">
                <a:tableStyleId>{5C22544A-7EE6-4342-B048-85BDC9FD1C3A}</a:tableStyleId>
              </a:tblPr>
              <a:tblGrid>
                <a:gridCol w="2754343"/>
                <a:gridCol w="6175375"/>
              </a:tblGrid>
              <a:tr h="370840">
                <a:tc>
                  <a:txBody>
                    <a:bodyPr/>
                    <a:lstStyle/>
                    <a:p>
                      <a:pPr rtl="1"/>
                      <a:r>
                        <a:rPr lang="en-US" sz="1400" dirty="0" smtClean="0"/>
                        <a:t>meanings</a:t>
                      </a:r>
                      <a:endParaRPr lang="ar-SA" sz="1400" dirty="0"/>
                    </a:p>
                  </a:txBody>
                  <a:tcPr/>
                </a:tc>
                <a:tc>
                  <a:txBody>
                    <a:bodyPr/>
                    <a:lstStyle/>
                    <a:p>
                      <a:pPr rtl="1"/>
                      <a:r>
                        <a:rPr lang="en-US" sz="1400" dirty="0" smtClean="0"/>
                        <a:t>contexts</a:t>
                      </a:r>
                      <a:endParaRPr lang="ar-SA" sz="1400" dirty="0"/>
                    </a:p>
                  </a:txBody>
                  <a:tcPr/>
                </a:tc>
              </a:tr>
              <a:tr h="370840">
                <a:tc>
                  <a:txBody>
                    <a:bodyPr/>
                    <a:lstStyle/>
                    <a:p>
                      <a:pPr rtl="1"/>
                      <a:endParaRPr lang="ar-SA" sz="1400"/>
                    </a:p>
                  </a:txBody>
                  <a:tcPr/>
                </a:tc>
                <a:tc>
                  <a:txBody>
                    <a:bodyPr/>
                    <a:lstStyle/>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1. My first impression of my new boss was not good.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He seemed strict and unfriendly when I first met him, but now I like him.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2. I don't like getting up at 6 A.M., but I am used to it now because I've been doing it every day for three years. </a:t>
                      </a:r>
                    </a:p>
                    <a:p>
                      <a:r>
                        <a:rPr lang="ar-SA" sz="1400" kern="1200" baseline="0" dirty="0" smtClean="0">
                          <a:solidFill>
                            <a:schemeClr val="dk1"/>
                          </a:solidFill>
                          <a:latin typeface="+mn-lt"/>
                          <a:ea typeface="+mn-ea"/>
                          <a:cs typeface="+mn-cs"/>
                        </a:rPr>
                        <a:t>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3. Mr. and Mrs. Haley like to travel to exotic places.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They like unusual and interesting vacations.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4. If you don't finish your food in an American restaurant, you can take the remaining food home in a doggie bag. </a:t>
                      </a:r>
                    </a:p>
                    <a:p>
                      <a:r>
                        <a:rPr lang="ar-SA" sz="1400" kern="1200" baseline="0" dirty="0" smtClean="0">
                          <a:solidFill>
                            <a:schemeClr val="dk1"/>
                          </a:solidFill>
                          <a:latin typeface="+mn-lt"/>
                          <a:ea typeface="+mn-ea"/>
                          <a:cs typeface="+mn-cs"/>
                        </a:rPr>
                        <a:t>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5. When I arrived in the U.S., I was amazed by the number of large cars on the road. There were so many! We have only small cars where I'm from. </a:t>
                      </a:r>
                    </a:p>
                    <a:p>
                      <a:r>
                        <a:rPr lang="ar-SA" sz="1400" kern="1200" baseline="0" dirty="0" smtClean="0">
                          <a:solidFill>
                            <a:schemeClr val="dk1"/>
                          </a:solidFill>
                          <a:latin typeface="+mn-lt"/>
                          <a:ea typeface="+mn-ea"/>
                          <a:cs typeface="+mn-cs"/>
                        </a:rPr>
                        <a:t>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6. Our teacher has not given us a lot of homework so far, but maybe she'll give us more next week. </a:t>
                      </a:r>
                    </a:p>
                    <a:p>
                      <a:r>
                        <a:rPr lang="ar-SA" sz="1400" kern="1200" baseline="0" dirty="0" smtClean="0">
                          <a:solidFill>
                            <a:schemeClr val="dk1"/>
                          </a:solidFill>
                          <a:latin typeface="+mn-lt"/>
                          <a:ea typeface="+mn-ea"/>
                          <a:cs typeface="+mn-cs"/>
                        </a:rPr>
                        <a:t>	</a:t>
                      </a:r>
                    </a:p>
                    <a:p>
                      <a:endParaRPr lang="ar-SA" sz="1400" kern="1200" baseline="0" dirty="0" smtClean="0">
                        <a:solidFill>
                          <a:schemeClr val="dk1"/>
                        </a:solidFill>
                        <a:latin typeface="+mn-lt"/>
                        <a:ea typeface="+mn-ea"/>
                        <a:cs typeface="+mn-cs"/>
                      </a:endParaRPr>
                    </a:p>
                    <a:p>
                      <a:r>
                        <a:rPr lang="en-US" sz="1400" kern="1200" baseline="0" dirty="0" smtClean="0">
                          <a:solidFill>
                            <a:schemeClr val="dk1"/>
                          </a:solidFill>
                          <a:latin typeface="+mn-lt"/>
                          <a:ea typeface="+mn-ea"/>
                          <a:cs typeface="+mn-cs"/>
                        </a:rPr>
                        <a:t>7. When we finished dinner, we saved the leftovers in the refrigerator. </a:t>
                      </a:r>
                    </a:p>
                    <a:p>
                      <a:r>
                        <a:rPr lang="ar-SA" sz="1400" kern="1200" baseline="0" dirty="0" smtClean="0">
                          <a:solidFill>
                            <a:schemeClr val="dk1"/>
                          </a:solidFill>
                          <a:latin typeface="+mn-lt"/>
                          <a:ea typeface="+mn-ea"/>
                          <a:cs typeface="+mn-cs"/>
                        </a:rPr>
                        <a:t>	</a:t>
                      </a:r>
                    </a:p>
                    <a:p>
                      <a:pPr rtl="1"/>
                      <a:endParaRPr lang="ar-SA" sz="1400" dirty="0"/>
                    </a:p>
                  </a:txBody>
                  <a:tcPr/>
                </a:tc>
              </a:tr>
            </a:tbl>
          </a:graphicData>
        </a:graphic>
      </p:graphicFrame>
      <p:sp>
        <p:nvSpPr>
          <p:cNvPr id="5" name="مستطيل مستدير الزوايا 4"/>
          <p:cNvSpPr/>
          <p:nvPr/>
        </p:nvSpPr>
        <p:spPr>
          <a:xfrm>
            <a:off x="8072462" y="6143644"/>
            <a:ext cx="857256"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a:t>
            </a:r>
            <a:endParaRPr lang="ar-SA"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400" b="1" dirty="0" smtClean="0"/>
              <a:t>④ Listening for Details Listen again if necessary, Write T if a statement is true and F if it is false.</a:t>
            </a:r>
            <a:endParaRPr lang="ar-SA" sz="2400" dirty="0"/>
          </a:p>
        </p:txBody>
      </p:sp>
      <p:sp>
        <p:nvSpPr>
          <p:cNvPr id="3" name="عنصر نائب للمحتوى 2"/>
          <p:cNvSpPr>
            <a:spLocks noGrp="1"/>
          </p:cNvSpPr>
          <p:nvPr>
            <p:ph idx="1"/>
          </p:nvPr>
        </p:nvSpPr>
        <p:spPr/>
        <p:txBody>
          <a:bodyPr>
            <a:noAutofit/>
          </a:bodyPr>
          <a:lstStyle/>
          <a:p>
            <a:pPr algn="l">
              <a:buNone/>
            </a:pPr>
            <a:r>
              <a:rPr lang="en-US" sz="2800" b="1" dirty="0" smtClean="0"/>
              <a:t> __ </a:t>
            </a:r>
            <a:r>
              <a:rPr lang="en-US" sz="2800" b="1" dirty="0" smtClean="0"/>
              <a:t>1. </a:t>
            </a:r>
            <a:r>
              <a:rPr lang="en-US" sz="2800" b="1" dirty="0" err="1" smtClean="0"/>
              <a:t>Salma</a:t>
            </a:r>
            <a:r>
              <a:rPr lang="en-US" sz="2800" b="1" dirty="0" smtClean="0"/>
              <a:t> doesn't like hotdogs because they don't taste good. </a:t>
            </a:r>
            <a:endParaRPr lang="en-US" sz="2800" b="1" dirty="0" smtClean="0"/>
          </a:p>
          <a:p>
            <a:pPr algn="l">
              <a:buNone/>
            </a:pPr>
            <a:r>
              <a:rPr lang="en-US" sz="2800" b="1" dirty="0" smtClean="0"/>
              <a:t>2</a:t>
            </a:r>
            <a:r>
              <a:rPr lang="en-US" sz="2800" b="1" dirty="0" smtClean="0"/>
              <a:t>. Kenji likes American food</a:t>
            </a:r>
            <a:r>
              <a:rPr lang="en-US" sz="2800" b="1" dirty="0" smtClean="0"/>
              <a:t>.</a:t>
            </a:r>
          </a:p>
          <a:p>
            <a:pPr algn="l">
              <a:buNone/>
            </a:pPr>
            <a:r>
              <a:rPr lang="en-US" sz="2800" b="1" dirty="0" smtClean="0"/>
              <a:t> </a:t>
            </a:r>
            <a:r>
              <a:rPr lang="en-US" sz="2800" b="1" dirty="0" smtClean="0"/>
              <a:t>__ 3. At the Mexican restaurant, Yolanda was surprised when </a:t>
            </a:r>
            <a:r>
              <a:rPr lang="en-US" sz="2800" b="1" dirty="0" err="1" smtClean="0"/>
              <a:t>Salma</a:t>
            </a:r>
            <a:r>
              <a:rPr lang="en-US" sz="2800" b="1" dirty="0" smtClean="0"/>
              <a:t> asked for a doggie </a:t>
            </a:r>
            <a:r>
              <a:rPr lang="en-US" sz="2800" b="1" dirty="0" smtClean="0"/>
              <a:t>bag</a:t>
            </a:r>
          </a:p>
          <a:p>
            <a:pPr algn="l">
              <a:buNone/>
            </a:pPr>
            <a:r>
              <a:rPr lang="en-US" sz="2800" b="1" dirty="0" smtClean="0"/>
              <a:t>. </a:t>
            </a:r>
            <a:r>
              <a:rPr lang="en-US" sz="2800" b="1" dirty="0" smtClean="0"/>
              <a:t>__ 4. In </a:t>
            </a:r>
            <a:r>
              <a:rPr lang="en-US" sz="2800" b="1" dirty="0" err="1" smtClean="0"/>
              <a:t>Salma's</a:t>
            </a:r>
            <a:r>
              <a:rPr lang="en-US" sz="2800" b="1" dirty="0" smtClean="0"/>
              <a:t> country, using cell phones is common everywhere</a:t>
            </a:r>
            <a:r>
              <a:rPr lang="en-US" sz="2800" b="1" dirty="0" smtClean="0"/>
              <a:t>.</a:t>
            </a:r>
          </a:p>
          <a:p>
            <a:pPr algn="l">
              <a:buNone/>
            </a:pPr>
            <a:r>
              <a:rPr lang="en-US" sz="2800" b="1" dirty="0" smtClean="0"/>
              <a:t> </a:t>
            </a:r>
            <a:r>
              <a:rPr lang="en-US" sz="2800" b="1" dirty="0" smtClean="0"/>
              <a:t>__ 5. </a:t>
            </a:r>
            <a:r>
              <a:rPr lang="en-US" sz="2800" b="1" dirty="0" err="1" smtClean="0"/>
              <a:t>Salma</a:t>
            </a:r>
            <a:r>
              <a:rPr lang="en-US" sz="2800" b="1" dirty="0" smtClean="0"/>
              <a:t> says "When in Rome, do as the Romans do" to mean that she will start eating American food. Stress</a:t>
            </a:r>
            <a:endParaRPr lang="ar-SA" sz="2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000" b="1" dirty="0" smtClean="0"/>
              <a:t>⑤ Listening for Stressed Words Listen to part of the conversation again. some of the stressed words are missing. During each pause, repeat the phrase or sentence. Then fill in the blanks with the words you hear. </a:t>
            </a:r>
            <a:endParaRPr lang="ar-SA" sz="2000" dirty="0"/>
          </a:p>
        </p:txBody>
      </p:sp>
      <p:sp>
        <p:nvSpPr>
          <p:cNvPr id="3" name="عنصر نائب للمحتوى 2"/>
          <p:cNvSpPr>
            <a:spLocks noGrp="1"/>
          </p:cNvSpPr>
          <p:nvPr>
            <p:ph idx="1"/>
          </p:nvPr>
        </p:nvSpPr>
        <p:spPr/>
        <p:txBody>
          <a:bodyPr>
            <a:normAutofit fontScale="62500" lnSpcReduction="20000"/>
          </a:bodyPr>
          <a:lstStyle/>
          <a:p>
            <a:pPr algn="l"/>
            <a:r>
              <a:rPr lang="en-US" b="1" dirty="0" smtClean="0"/>
              <a:t>Kenji</a:t>
            </a:r>
            <a:r>
              <a:rPr lang="en-US" b="1" dirty="0" smtClean="0"/>
              <a:t>: So, </a:t>
            </a:r>
            <a:r>
              <a:rPr lang="en-US" b="1" dirty="0" err="1" smtClean="0"/>
              <a:t>Salma</a:t>
            </a:r>
            <a:r>
              <a:rPr lang="en-US" b="1" dirty="0" smtClean="0"/>
              <a:t>, is this your --------------------------- trip to the United States? </a:t>
            </a:r>
            <a:r>
              <a:rPr lang="en-US" b="1" dirty="0" err="1" smtClean="0"/>
              <a:t>Salma</a:t>
            </a:r>
            <a:r>
              <a:rPr lang="en-US" b="1" dirty="0" smtClean="0"/>
              <a:t>: Yes, it is. Kenji: And what's your---------------------------so far? </a:t>
            </a:r>
            <a:r>
              <a:rPr lang="en-US" b="1" dirty="0" err="1" smtClean="0"/>
              <a:t>Salma</a:t>
            </a:r>
            <a:r>
              <a:rPr lang="en-US" b="1" dirty="0" smtClean="0"/>
              <a:t>: Well, the people are really --------------------------- , and the city is beautiful. But the ; well, it's not so good. Kenji: Oh, yeah, that's what I thought too when I ------------------ got here. But I'm ------------------ to American food now. I actually --------------------------- hotdogs and French fries. Yolanda: So last night I took </a:t>
            </a:r>
            <a:r>
              <a:rPr lang="en-US" b="1" dirty="0" err="1" smtClean="0"/>
              <a:t>Salma</a:t>
            </a:r>
            <a:r>
              <a:rPr lang="en-US" b="1" dirty="0" smtClean="0"/>
              <a:t> to a --------------------------- restaurant. I wanted her to try something --------------------------- Kenji: Did you --------------------------- it? </a:t>
            </a:r>
            <a:r>
              <a:rPr lang="en-US" b="1" dirty="0" err="1" smtClean="0"/>
              <a:t>Salma</a:t>
            </a:r>
            <a:r>
              <a:rPr lang="en-US" b="1" dirty="0" smtClean="0"/>
              <a:t>: Yeah, the food was ------------------------ good, but it was ------------------- -------------------- . I couldn't --------------------------- it all. Yolanda: </a:t>
            </a:r>
            <a:r>
              <a:rPr lang="en-US" b="1" dirty="0" err="1" smtClean="0"/>
              <a:t>Salma</a:t>
            </a:r>
            <a:r>
              <a:rPr lang="en-US" b="1" dirty="0" smtClean="0"/>
              <a:t> was ----------------------- when I took the ------------------------ home in a doggie bag. Kenji: Yeah, that's funny, --------------------------- it? They call it a --------------------------- bag, but it's for people. Anyway, what -------------------------- surprised you? </a:t>
            </a:r>
            <a:r>
              <a:rPr lang="en-US" b="1" dirty="0" err="1" smtClean="0"/>
              <a:t>Salma</a:t>
            </a:r>
            <a:r>
              <a:rPr lang="en-US" b="1" dirty="0" smtClean="0"/>
              <a:t>: That the restaurant was so ---------------------------! We don't use ---------------------------- conditioning so much in my country. Oh, and the water had ---------------------------in it, too. I had to put on my ---------------------------', I was so cold! Now read the conversation with two other classmates. Practice stressing words correctly.</a:t>
            </a:r>
            <a:endParaRPr lang="ar-SA"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000" dirty="0" smtClean="0"/>
              <a:t>⑦ </a:t>
            </a:r>
            <a:r>
              <a:rPr lang="en-US" sz="2000" b="1" dirty="0" smtClean="0"/>
              <a:t>Listening for Reductions Anita and Brenda have just finished eating lunch together. Listen to their conversation. Repeat each sentence during the pause. Then write the unreduced forms of the missing words in the blanks. </a:t>
            </a:r>
            <a:endParaRPr lang="ar-SA" sz="2000" dirty="0"/>
          </a:p>
        </p:txBody>
      </p:sp>
      <p:sp>
        <p:nvSpPr>
          <p:cNvPr id="3" name="عنصر نائب للمحتوى 2"/>
          <p:cNvSpPr>
            <a:spLocks noGrp="1"/>
          </p:cNvSpPr>
          <p:nvPr>
            <p:ph idx="1"/>
          </p:nvPr>
        </p:nvSpPr>
        <p:spPr/>
        <p:txBody>
          <a:bodyPr>
            <a:normAutofit fontScale="85000" lnSpcReduction="20000"/>
          </a:bodyPr>
          <a:lstStyle/>
          <a:p>
            <a:pPr algn="l"/>
            <a:r>
              <a:rPr lang="en-US" b="1" dirty="0" smtClean="0"/>
              <a:t>Anita: Well, it's time to get back to the office. I'll see you soon, Brenda. Brenda: OK, see you ... Wait, Anita, is ------------------------- ------------------------ cell phone? Anita: Oh my goodness, yes, thanks. By the way, I almost forgot: my parents are coming ------------------------- a visit next week. Brenda: Really? I'd love -------------------------meet ------------------------- Anita: Well, ------------------------- ------------------------- ------------------------- ------------------------- have lunch with us on Saturday? Brenda: Saturday? Hmm ... I promised my roommate I would go shopping with --------------------- that day. Could we get together ------------------------- coffee later in the afternoon? Anita: I ------------------------- -------------------------. They might be busy, but I'll ask. </a:t>
            </a:r>
            <a:endParaRPr lang="ar-SA"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p:cNvGraphicFramePr>
          <p:nvPr>
            <p:ph idx="1"/>
          </p:nvPr>
        </p:nvGraphicFramePr>
        <p:xfrm>
          <a:off x="304800" y="1554163"/>
          <a:ext cx="8686800" cy="1559560"/>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algn="l" rtl="1"/>
                      <a:r>
                        <a:rPr lang="en-US" sz="1800" b="1" kern="1200" baseline="0" dirty="0" smtClean="0">
                          <a:solidFill>
                            <a:schemeClr val="dk1"/>
                          </a:solidFill>
                          <a:latin typeface="+mn-lt"/>
                          <a:ea typeface="+mn-ea"/>
                          <a:cs typeface="+mn-cs"/>
                        </a:rPr>
                        <a:t>Reduced Pronunciation</a:t>
                      </a:r>
                      <a:endParaRPr lang="ar-SA" dirty="0"/>
                    </a:p>
                  </a:txBody>
                  <a:tcPr marL="96520" marR="96520"/>
                </a:tc>
                <a:tc>
                  <a:txBody>
                    <a:bodyPr/>
                    <a:lstStyle/>
                    <a:p>
                      <a:pPr algn="l" rtl="1"/>
                      <a:r>
                        <a:rPr lang="en-US" sz="1800" b="1" kern="1200" baseline="0" dirty="0" smtClean="0">
                          <a:solidFill>
                            <a:schemeClr val="dk1"/>
                          </a:solidFill>
                          <a:latin typeface="+mn-lt"/>
                          <a:ea typeface="+mn-ea"/>
                          <a:cs typeface="+mn-cs"/>
                        </a:rPr>
                        <a:t>Unreduced Pronunciation </a:t>
                      </a:r>
                      <a:endParaRPr lang="ar-SA" dirty="0"/>
                    </a:p>
                  </a:txBody>
                  <a:tcPr marL="96520" marR="96520"/>
                </a:tc>
              </a:tr>
              <a:tr h="370840">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Is </a:t>
                      </a:r>
                      <a:r>
                        <a:rPr lang="en-US" sz="1800" b="1" kern="1200" baseline="0" dirty="0" err="1" smtClean="0">
                          <a:solidFill>
                            <a:schemeClr val="dk1"/>
                          </a:solidFill>
                          <a:latin typeface="+mn-lt"/>
                          <a:ea typeface="+mn-ea"/>
                          <a:cs typeface="+mn-cs"/>
                        </a:rPr>
                        <a:t>thishyer</a:t>
                      </a:r>
                      <a:r>
                        <a:rPr lang="en-US" sz="1800" b="1" kern="1200" baseline="0" dirty="0" smtClean="0">
                          <a:solidFill>
                            <a:schemeClr val="dk1"/>
                          </a:solidFill>
                          <a:latin typeface="+mn-lt"/>
                          <a:ea typeface="+mn-ea"/>
                          <a:cs typeface="+mn-cs"/>
                        </a:rPr>
                        <a:t> first trip to the United States? </a:t>
                      </a:r>
                      <a:r>
                        <a:rPr lang="en-US" sz="1800" b="1" kern="1200" baseline="0" dirty="0" err="1" smtClean="0">
                          <a:solidFill>
                            <a:schemeClr val="dk1"/>
                          </a:solidFill>
                          <a:latin typeface="+mn-lt"/>
                          <a:ea typeface="+mn-ea"/>
                          <a:cs typeface="+mn-cs"/>
                        </a:rPr>
                        <a:t>Whatcher</a:t>
                      </a:r>
                      <a:r>
                        <a:rPr lang="en-US" sz="1800" b="1" kern="1200" baseline="0" dirty="0" smtClean="0">
                          <a:solidFill>
                            <a:schemeClr val="dk1"/>
                          </a:solidFill>
                          <a:latin typeface="+mn-lt"/>
                          <a:ea typeface="+mn-ea"/>
                          <a:cs typeface="+mn-cs"/>
                        </a:rPr>
                        <a:t> impression so far? I wanted '</a:t>
                      </a:r>
                      <a:r>
                        <a:rPr lang="en-US" sz="1800" b="1" kern="1200" baseline="0" dirty="0" err="1" smtClean="0">
                          <a:solidFill>
                            <a:schemeClr val="dk1"/>
                          </a:solidFill>
                          <a:latin typeface="+mn-lt"/>
                          <a:ea typeface="+mn-ea"/>
                          <a:cs typeface="+mn-cs"/>
                        </a:rPr>
                        <a:t>er</a:t>
                      </a:r>
                      <a:r>
                        <a:rPr lang="en-US" sz="1800" b="1" kern="1200" baseline="0" dirty="0" smtClean="0">
                          <a:solidFill>
                            <a:schemeClr val="dk1"/>
                          </a:solidFill>
                          <a:latin typeface="+mn-lt"/>
                          <a:ea typeface="+mn-ea"/>
                          <a:cs typeface="+mn-cs"/>
                        </a:rPr>
                        <a:t> </a:t>
                      </a:r>
                      <a:r>
                        <a:rPr lang="en-US" sz="1800" b="1" kern="1200" baseline="0" dirty="0" err="1" smtClean="0">
                          <a:solidFill>
                            <a:schemeClr val="dk1"/>
                          </a:solidFill>
                          <a:latin typeface="+mn-lt"/>
                          <a:ea typeface="+mn-ea"/>
                          <a:cs typeface="+mn-cs"/>
                        </a:rPr>
                        <a:t>ta</a:t>
                      </a:r>
                      <a:r>
                        <a:rPr lang="en-US" sz="1800" b="1" kern="1200" baseline="0" dirty="0" smtClean="0">
                          <a:solidFill>
                            <a:schemeClr val="dk1"/>
                          </a:solidFill>
                          <a:latin typeface="+mn-lt"/>
                          <a:ea typeface="+mn-ea"/>
                          <a:cs typeface="+mn-cs"/>
                        </a:rPr>
                        <a:t> try something exotic. 	</a:t>
                      </a:r>
                    </a:p>
                    <a:p>
                      <a:pPr algn="l" rtl="1"/>
                      <a:endParaRPr lang="ar-SA" dirty="0"/>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Is this your first trip to the United States? What's your impression so far? I wanted her to try something exotic. 	</a:t>
                      </a:r>
                    </a:p>
                    <a:p>
                      <a:pPr algn="l" rtl="1"/>
                      <a:endParaRPr lang="ar-SA" dirty="0"/>
                    </a:p>
                  </a:txBody>
                  <a:tcPr marL="96520" marR="96520"/>
                </a:tc>
              </a:tr>
            </a:tbl>
          </a:graphicData>
        </a:graphic>
      </p:graphicFrame>
      <p:sp>
        <p:nvSpPr>
          <p:cNvPr id="5" name="مستطيل مستدير الزوايا 4"/>
          <p:cNvSpPr/>
          <p:nvPr/>
        </p:nvSpPr>
        <p:spPr>
          <a:xfrm>
            <a:off x="7000892" y="3786190"/>
            <a:ext cx="1000132"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مهم جدا</a:t>
            </a:r>
            <a:endParaRPr lang="ar-SA"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مستطيل 3"/>
          <p:cNvSpPr/>
          <p:nvPr/>
        </p:nvSpPr>
        <p:spPr>
          <a:xfrm>
            <a:off x="3428097" y="2967335"/>
            <a:ext cx="517160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الثانية عشر</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② </a:t>
            </a:r>
            <a:r>
              <a:rPr lang="en-US" sz="2000" b="1" dirty="0" smtClean="0"/>
              <a:t>Previewing Vocabulary You will hear the following words in the lecture. Listen to the words. Then write the letter of the correct definition beside each word.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4851400"/>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algn="l" rtl="1"/>
                      <a:r>
                        <a:rPr lang="en-US" dirty="0" smtClean="0"/>
                        <a:t>definitions</a:t>
                      </a:r>
                      <a:endParaRPr lang="ar-SA" dirty="0"/>
                    </a:p>
                  </a:txBody>
                  <a:tcPr marL="96520" marR="96520"/>
                </a:tc>
                <a:tc>
                  <a:txBody>
                    <a:bodyPr/>
                    <a:lstStyle/>
                    <a:p>
                      <a:pPr algn="l" rtl="1"/>
                      <a:r>
                        <a:rPr lang="en-US" dirty="0" smtClean="0"/>
                        <a:t>words</a:t>
                      </a:r>
                      <a:endParaRPr lang="ar-SA" dirty="0"/>
                    </a:p>
                  </a:txBody>
                  <a:tcPr marL="96520" marR="96520"/>
                </a:tc>
              </a:tr>
              <a:tr h="370840">
                <a:tc>
                  <a:txBody>
                    <a:bodyPr/>
                    <a:lstStyle/>
                    <a:p>
                      <a:pPr algn="l"/>
                      <a:endParaRPr lang="ar-SA" sz="1800" kern="1200" baseline="0" dirty="0" smtClean="0">
                        <a:solidFill>
                          <a:schemeClr val="dk1"/>
                        </a:solidFill>
                        <a:latin typeface="+mn-lt"/>
                        <a:ea typeface="+mn-ea"/>
                        <a:cs typeface="+mn-cs"/>
                      </a:endParaRPr>
                    </a:p>
                    <a:p>
                      <a:pPr algn="l"/>
                      <a:r>
                        <a:rPr lang="en-US" sz="1800" b="1" kern="1200" baseline="0" dirty="0" smtClean="0">
                          <a:solidFill>
                            <a:schemeClr val="dk1"/>
                          </a:solidFill>
                          <a:latin typeface="+mn-lt"/>
                          <a:ea typeface="+mn-ea"/>
                          <a:cs typeface="+mn-cs"/>
                        </a:rPr>
                        <a:t>A. a formal or traditional way of celebrating an important event </a:t>
                      </a:r>
                    </a:p>
                    <a:p>
                      <a:pPr algn="l"/>
                      <a:r>
                        <a:rPr lang="en-US" sz="1800" b="1" kern="1200" baseline="0" dirty="0" smtClean="0">
                          <a:solidFill>
                            <a:schemeClr val="dk1"/>
                          </a:solidFill>
                          <a:latin typeface="+mn-lt"/>
                          <a:ea typeface="+mn-ea"/>
                          <a:cs typeface="+mn-cs"/>
                        </a:rPr>
                        <a:t>B. the time of life when a person is not a child anymore </a:t>
                      </a:r>
                    </a:p>
                    <a:p>
                      <a:pPr algn="l"/>
                      <a:r>
                        <a:rPr lang="en-US" sz="1800" b="1" kern="1200" baseline="0" dirty="0" smtClean="0">
                          <a:solidFill>
                            <a:schemeClr val="dk1"/>
                          </a:solidFill>
                          <a:latin typeface="+mn-lt"/>
                          <a:ea typeface="+mn-ea"/>
                          <a:cs typeface="+mn-cs"/>
                        </a:rPr>
                        <a:t>C. to wait for an event with a feeling of pleasure </a:t>
                      </a:r>
                    </a:p>
                    <a:p>
                      <a:pPr algn="l"/>
                      <a:r>
                        <a:rPr lang="en-US" sz="1800" b="1" kern="1200" baseline="0" dirty="0" smtClean="0">
                          <a:solidFill>
                            <a:schemeClr val="dk1"/>
                          </a:solidFill>
                          <a:latin typeface="+mn-lt"/>
                          <a:ea typeface="+mn-ea"/>
                          <a:cs typeface="+mn-cs"/>
                        </a:rPr>
                        <a:t>D. a movement to the next stage or level of something </a:t>
                      </a:r>
                    </a:p>
                    <a:p>
                      <a:pPr algn="l"/>
                      <a:r>
                        <a:rPr lang="en-US" sz="1800" b="1" kern="1200" baseline="0" dirty="0" smtClean="0">
                          <a:solidFill>
                            <a:schemeClr val="dk1"/>
                          </a:solidFill>
                          <a:latin typeface="+mn-lt"/>
                          <a:ea typeface="+mn-ea"/>
                          <a:cs typeface="+mn-cs"/>
                        </a:rPr>
                        <a:t>E. an area thickly covered with trees </a:t>
                      </a:r>
                    </a:p>
                    <a:p>
                      <a:pPr algn="l"/>
                      <a:r>
                        <a:rPr lang="en-US" sz="1800" b="1" kern="1200" baseline="0" dirty="0" smtClean="0">
                          <a:solidFill>
                            <a:schemeClr val="dk1"/>
                          </a:solidFill>
                          <a:latin typeface="+mn-lt"/>
                          <a:ea typeface="+mn-ea"/>
                          <a:cs typeface="+mn-cs"/>
                        </a:rPr>
                        <a:t>F. in control of something and taking care of it </a:t>
                      </a:r>
                    </a:p>
                    <a:p>
                      <a:pPr algn="l"/>
                      <a:r>
                        <a:rPr lang="en-US" sz="1800" b="1" kern="1200" baseline="0" dirty="0" smtClean="0">
                          <a:solidFill>
                            <a:schemeClr val="dk1"/>
                          </a:solidFill>
                          <a:latin typeface="+mn-lt"/>
                          <a:ea typeface="+mn-ea"/>
                          <a:cs typeface="+mn-cs"/>
                        </a:rPr>
                        <a:t>G. a person who is grown up, not a child anymore </a:t>
                      </a:r>
                    </a:p>
                    <a:p>
                      <a:pPr algn="l"/>
                      <a:r>
                        <a:rPr lang="ar-SA" sz="1800" kern="1200" baseline="0" dirty="0" smtClean="0">
                          <a:solidFill>
                            <a:schemeClr val="dk1"/>
                          </a:solidFill>
                          <a:latin typeface="+mn-lt"/>
                          <a:ea typeface="+mn-ea"/>
                          <a:cs typeface="+mn-cs"/>
                        </a:rPr>
                        <a:t>	</a:t>
                      </a:r>
                    </a:p>
                    <a:p>
                      <a:pPr algn="l" rtl="1"/>
                      <a:endParaRPr lang="ar-SA" dirty="0"/>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1.__</a:t>
                      </a:r>
                      <a:r>
                        <a:rPr lang="en-US" sz="1800" b="1" kern="1200" baseline="0" dirty="0" smtClean="0">
                          <a:solidFill>
                            <a:srgbClr val="0070C0"/>
                          </a:solidFill>
                          <a:latin typeface="+mn-lt"/>
                          <a:ea typeface="+mn-ea"/>
                          <a:cs typeface="+mn-cs"/>
                        </a:rPr>
                        <a:t>e</a:t>
                      </a:r>
                      <a:r>
                        <a:rPr lang="en-US" sz="1800" b="1" kern="1200" baseline="0" dirty="0" smtClean="0">
                          <a:solidFill>
                            <a:schemeClr val="dk1"/>
                          </a:solidFill>
                          <a:latin typeface="+mn-lt"/>
                          <a:ea typeface="+mn-ea"/>
                          <a:cs typeface="+mn-cs"/>
                        </a:rPr>
                        <a:t>___ the woods </a:t>
                      </a:r>
                      <a:endParaRPr lang="ar-SA" sz="1800" b="1" kern="1200" baseline="0" dirty="0" smtClean="0">
                        <a:solidFill>
                          <a:schemeClr val="dk1"/>
                        </a:solidFill>
                        <a:latin typeface="+mn-lt"/>
                        <a:ea typeface="+mn-ea"/>
                        <a:cs typeface="+mn-cs"/>
                      </a:endParaRP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2. </a:t>
                      </a:r>
                      <a:r>
                        <a:rPr lang="en-US" sz="1800" b="1" kern="1200" baseline="0" dirty="0" smtClean="0">
                          <a:solidFill>
                            <a:srgbClr val="0070C0"/>
                          </a:solidFill>
                          <a:latin typeface="+mn-lt"/>
                          <a:ea typeface="+mn-ea"/>
                          <a:cs typeface="+mn-cs"/>
                        </a:rPr>
                        <a:t>__g</a:t>
                      </a:r>
                      <a:r>
                        <a:rPr lang="en-US" sz="1800" b="1" kern="1200" baseline="0" dirty="0" smtClean="0">
                          <a:solidFill>
                            <a:schemeClr val="dk1"/>
                          </a:solidFill>
                          <a:latin typeface="+mn-lt"/>
                          <a:ea typeface="+mn-ea"/>
                          <a:cs typeface="+mn-cs"/>
                        </a:rPr>
                        <a:t>___ adult</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3. __</a:t>
                      </a:r>
                      <a:r>
                        <a:rPr lang="en-US" sz="1800" b="1" kern="1200" baseline="0" dirty="0" smtClean="0">
                          <a:solidFill>
                            <a:srgbClr val="0070C0"/>
                          </a:solidFill>
                          <a:latin typeface="+mn-lt"/>
                          <a:ea typeface="+mn-ea"/>
                          <a:cs typeface="+mn-cs"/>
                        </a:rPr>
                        <a:t>b</a:t>
                      </a:r>
                      <a:r>
                        <a:rPr lang="en-US" sz="1800" b="1" kern="1200" baseline="0" dirty="0" smtClean="0">
                          <a:solidFill>
                            <a:schemeClr val="dk1"/>
                          </a:solidFill>
                          <a:latin typeface="+mn-lt"/>
                          <a:ea typeface="+mn-ea"/>
                          <a:cs typeface="+mn-cs"/>
                        </a:rPr>
                        <a:t>___ adulthood</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4. __</a:t>
                      </a:r>
                      <a:r>
                        <a:rPr lang="en-US" sz="1800" b="1" kern="1200" baseline="0" dirty="0" smtClean="0">
                          <a:solidFill>
                            <a:srgbClr val="0070C0"/>
                          </a:solidFill>
                          <a:latin typeface="+mn-lt"/>
                          <a:ea typeface="+mn-ea"/>
                          <a:cs typeface="+mn-cs"/>
                        </a:rPr>
                        <a:t>a</a:t>
                      </a:r>
                      <a:r>
                        <a:rPr lang="en-US" sz="1800" b="1" kern="1200" baseline="0" dirty="0" smtClean="0">
                          <a:solidFill>
                            <a:schemeClr val="dk1"/>
                          </a:solidFill>
                          <a:latin typeface="+mn-lt"/>
                          <a:ea typeface="+mn-ea"/>
                          <a:cs typeface="+mn-cs"/>
                        </a:rPr>
                        <a:t>___ ceremony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5. __</a:t>
                      </a:r>
                      <a:r>
                        <a:rPr lang="en-US" sz="1800" b="1" kern="1200" baseline="0" dirty="0" smtClean="0">
                          <a:solidFill>
                            <a:srgbClr val="0070C0"/>
                          </a:solidFill>
                          <a:latin typeface="+mn-lt"/>
                          <a:ea typeface="+mn-ea"/>
                          <a:cs typeface="+mn-cs"/>
                        </a:rPr>
                        <a:t>f</a:t>
                      </a:r>
                      <a:r>
                        <a:rPr lang="en-US" sz="1800" b="1" kern="1200" baseline="0" dirty="0" smtClean="0">
                          <a:solidFill>
                            <a:schemeClr val="dk1"/>
                          </a:solidFill>
                          <a:latin typeface="+mn-lt"/>
                          <a:ea typeface="+mn-ea"/>
                          <a:cs typeface="+mn-cs"/>
                        </a:rPr>
                        <a:t>___ responsible for (something)</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6. __</a:t>
                      </a:r>
                      <a:r>
                        <a:rPr lang="en-US" sz="1800" b="1" kern="1200" baseline="0" dirty="0" smtClean="0">
                          <a:solidFill>
                            <a:srgbClr val="0070C0"/>
                          </a:solidFill>
                          <a:latin typeface="+mn-lt"/>
                          <a:ea typeface="+mn-ea"/>
                          <a:cs typeface="+mn-cs"/>
                        </a:rPr>
                        <a:t>d</a:t>
                      </a:r>
                      <a:r>
                        <a:rPr lang="en-US" sz="1800" b="1" kern="1200" baseline="0" dirty="0" smtClean="0">
                          <a:solidFill>
                            <a:schemeClr val="dk1"/>
                          </a:solidFill>
                          <a:latin typeface="+mn-lt"/>
                          <a:ea typeface="+mn-ea"/>
                          <a:cs typeface="+mn-cs"/>
                        </a:rPr>
                        <a:t>___ passage</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7. __</a:t>
                      </a:r>
                      <a:r>
                        <a:rPr lang="en-US" sz="1800" b="1" kern="1200" baseline="0" dirty="0" smtClean="0">
                          <a:solidFill>
                            <a:srgbClr val="0070C0"/>
                          </a:solidFill>
                          <a:latin typeface="+mn-lt"/>
                          <a:ea typeface="+mn-ea"/>
                          <a:cs typeface="+mn-cs"/>
                        </a:rPr>
                        <a:t>a</a:t>
                      </a:r>
                      <a:r>
                        <a:rPr lang="en-US" sz="1800" b="1" kern="1200" baseline="0" dirty="0" smtClean="0">
                          <a:solidFill>
                            <a:schemeClr val="dk1"/>
                          </a:solidFill>
                          <a:latin typeface="+mn-lt"/>
                          <a:ea typeface="+mn-ea"/>
                          <a:cs typeface="+mn-cs"/>
                        </a:rPr>
                        <a:t>___ look forward to (something) 	</a:t>
                      </a:r>
                    </a:p>
                    <a:p>
                      <a:pPr algn="l" rtl="1"/>
                      <a:endParaRPr lang="ar-SA" dirty="0"/>
                    </a:p>
                  </a:txBody>
                  <a:tcPr marL="96520" marR="96520"/>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④ </a:t>
            </a:r>
            <a:r>
              <a:rPr lang="en-US" sz="2000" b="1" dirty="0" smtClean="0"/>
              <a:t>Taking Notes on Specific Information Listen again. This time, fill in the details about each culture. </a:t>
            </a:r>
            <a:br>
              <a:rPr lang="en-US" sz="2000" b="1" dirty="0" smtClean="0"/>
            </a:b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1833880"/>
        </p:xfrm>
        <a:graphic>
          <a:graphicData uri="http://schemas.openxmlformats.org/drawingml/2006/table">
            <a:tbl>
              <a:tblPr rtl="1" firstRow="1" bandRow="1">
                <a:tableStyleId>{5C22544A-7EE6-4342-B048-85BDC9FD1C3A}</a:tableStyleId>
              </a:tblPr>
              <a:tblGrid>
                <a:gridCol w="2895600"/>
                <a:gridCol w="2895600"/>
                <a:gridCol w="2895600"/>
              </a:tblGrid>
              <a:tr h="370840">
                <a:tc>
                  <a:txBody>
                    <a:bodyPr/>
                    <a:lstStyle/>
                    <a:p>
                      <a:pPr rtl="1"/>
                      <a:r>
                        <a:rPr lang="en-US" dirty="0" smtClean="0"/>
                        <a:t>details</a:t>
                      </a:r>
                      <a:endParaRPr lang="ar-SA" dirty="0"/>
                    </a:p>
                  </a:txBody>
                  <a:tcPr marL="96520" marR="96520"/>
                </a:tc>
                <a:tc>
                  <a:txBody>
                    <a:bodyPr/>
                    <a:lstStyle/>
                    <a:p>
                      <a:pPr rtl="1"/>
                      <a:r>
                        <a:rPr lang="en-US" dirty="0" smtClean="0"/>
                        <a:t>age</a:t>
                      </a:r>
                      <a:endParaRPr lang="ar-SA" dirty="0"/>
                    </a:p>
                  </a:txBody>
                  <a:tcPr marL="96520" marR="96520"/>
                </a:tc>
                <a:tc>
                  <a:txBody>
                    <a:bodyPr/>
                    <a:lstStyle/>
                    <a:p>
                      <a:pPr rtl="1"/>
                      <a:r>
                        <a:rPr lang="en-US" dirty="0" err="1" smtClean="0"/>
                        <a:t>culter</a:t>
                      </a:r>
                      <a:endParaRPr lang="ar-SA" dirty="0"/>
                    </a:p>
                  </a:txBody>
                  <a:tcPr marL="96520" marR="96520"/>
                </a:tc>
              </a:tr>
              <a:tr h="370840">
                <a:tc>
                  <a:txBody>
                    <a:bodyPr/>
                    <a:lstStyle/>
                    <a:p>
                      <a:pPr rtl="1"/>
                      <a:endParaRPr lang="ar-SA"/>
                    </a:p>
                  </a:txBody>
                  <a:tcPr marL="96520" marR="96520"/>
                </a:tc>
                <a:tc>
                  <a:txBody>
                    <a:bodyPr/>
                    <a:lstStyle/>
                    <a:p>
                      <a:pPr rtl="1"/>
                      <a:r>
                        <a:rPr lang="en-US" sz="1800" kern="1200" baseline="0" dirty="0" smtClean="0">
                          <a:solidFill>
                            <a:schemeClr val="dk1"/>
                          </a:solidFill>
                          <a:latin typeface="+mn-lt"/>
                          <a:ea typeface="+mn-ea"/>
                          <a:cs typeface="+mn-cs"/>
                        </a:rPr>
                        <a:t>12-13 </a:t>
                      </a:r>
                      <a:endParaRPr lang="ar-SA" dirty="0"/>
                    </a:p>
                  </a:txBody>
                  <a:tcPr marL="96520" marR="96520"/>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800" kern="1200" baseline="0" dirty="0" smtClean="0">
                          <a:solidFill>
                            <a:schemeClr val="dk1"/>
                          </a:solidFill>
                          <a:latin typeface="+mn-lt"/>
                          <a:ea typeface="+mn-ea"/>
                          <a:cs typeface="+mn-cs"/>
                        </a:rPr>
                        <a:t>1-North American Indian 		2</a:t>
                      </a:r>
                      <a:endParaRPr lang="ar-SA" sz="1800" kern="1200" baseline="0" dirty="0" smtClean="0">
                        <a:solidFill>
                          <a:schemeClr val="dk1"/>
                        </a:solidFill>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en-US" sz="1800" kern="1200" baseline="0" dirty="0" smtClean="0">
                          <a:solidFill>
                            <a:schemeClr val="dk1"/>
                          </a:solidFill>
                          <a:latin typeface="+mn-lt"/>
                          <a:ea typeface="+mn-ea"/>
                          <a:cs typeface="+mn-cs"/>
                        </a:rPr>
                        <a:t>3                                  </a:t>
                      </a:r>
                    </a:p>
                    <a:p>
                      <a:pPr marL="0" marR="0" indent="0" algn="r" defTabSz="914400" rtl="1" eaLnBrk="1" fontAlgn="auto" latinLnBrk="0" hangingPunct="1">
                        <a:lnSpc>
                          <a:spcPct val="100000"/>
                        </a:lnSpc>
                        <a:spcBef>
                          <a:spcPts val="0"/>
                        </a:spcBef>
                        <a:spcAft>
                          <a:spcPts val="0"/>
                        </a:spcAft>
                        <a:buClrTx/>
                        <a:buSzTx/>
                        <a:buFontTx/>
                        <a:buNone/>
                        <a:tabLst/>
                        <a:defRPr/>
                      </a:pPr>
                      <a:r>
                        <a:rPr lang="en-US" sz="1800" kern="1200" baseline="0" dirty="0" smtClean="0">
                          <a:solidFill>
                            <a:schemeClr val="dk1"/>
                          </a:solidFill>
                          <a:latin typeface="+mn-lt"/>
                          <a:ea typeface="+mn-ea"/>
                          <a:cs typeface="+mn-cs"/>
                        </a:rPr>
                        <a:t>                          </a:t>
                      </a:r>
                    </a:p>
                    <a:p>
                      <a:pPr rtl="1"/>
                      <a:endParaRPr lang="ar-SA" dirty="0"/>
                    </a:p>
                  </a:txBody>
                  <a:tcPr marL="96520" marR="96520"/>
                </a:tc>
              </a:tr>
            </a:tbl>
          </a:graphicData>
        </a:graphic>
      </p:graphicFrame>
      <p:sp>
        <p:nvSpPr>
          <p:cNvPr id="5" name="مستطيل مستدير الزوايا 4"/>
          <p:cNvSpPr/>
          <p:nvPr/>
        </p:nvSpPr>
        <p:spPr>
          <a:xfrm>
            <a:off x="7500958" y="4643446"/>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اظن</a:t>
            </a:r>
            <a:r>
              <a:rPr lang="ar-SA" dirty="0" smtClean="0"/>
              <a:t> انو مهم</a:t>
            </a:r>
            <a:endParaRPr lang="ar-SA"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2000" dirty="0" smtClean="0"/>
              <a:t>⑥ </a:t>
            </a:r>
            <a:r>
              <a:rPr lang="en-US" sz="2000" b="1" dirty="0" smtClean="0"/>
              <a:t>Using Vocabulary Discuss the following questions with a partner. Use the underlined vocabulary in your answers, </a:t>
            </a:r>
            <a:br>
              <a:rPr lang="en-US" sz="2000" b="1" dirty="0" smtClean="0"/>
            </a:br>
            <a:endParaRPr lang="ar-SA" sz="2000" dirty="0"/>
          </a:p>
        </p:txBody>
      </p:sp>
      <p:sp>
        <p:nvSpPr>
          <p:cNvPr id="3" name="عنصر نائب للمحتوى 2"/>
          <p:cNvSpPr>
            <a:spLocks noGrp="1"/>
          </p:cNvSpPr>
          <p:nvPr>
            <p:ph idx="1"/>
          </p:nvPr>
        </p:nvSpPr>
        <p:spPr/>
        <p:txBody>
          <a:bodyPr>
            <a:normAutofit fontScale="70000" lnSpcReduction="20000"/>
          </a:bodyPr>
          <a:lstStyle/>
          <a:p>
            <a:pPr algn="l">
              <a:buNone/>
            </a:pPr>
            <a:endParaRPr lang="ar-SA" dirty="0" smtClean="0"/>
          </a:p>
          <a:p>
            <a:pPr algn="l">
              <a:buNone/>
            </a:pPr>
            <a:r>
              <a:rPr lang="en-US" b="1" dirty="0" smtClean="0"/>
              <a:t>1. Are you legally an </a:t>
            </a:r>
            <a:r>
              <a:rPr lang="en-US" b="1" u="sng" dirty="0" smtClean="0"/>
              <a:t>adult? </a:t>
            </a:r>
          </a:p>
          <a:p>
            <a:pPr algn="l">
              <a:buNone/>
            </a:pPr>
            <a:r>
              <a:rPr lang="en-US" b="1" dirty="0" smtClean="0"/>
              <a:t>2. Which is easier, in your opinion: adulthood or </a:t>
            </a:r>
            <a:r>
              <a:rPr lang="en-US" b="1" u="sng" dirty="0" smtClean="0"/>
              <a:t>childhood? </a:t>
            </a:r>
            <a:r>
              <a:rPr lang="en-US" b="1" dirty="0" smtClean="0"/>
              <a:t>Why? </a:t>
            </a:r>
          </a:p>
          <a:p>
            <a:pPr algn="l">
              <a:buNone/>
            </a:pPr>
            <a:r>
              <a:rPr lang="en-US" b="1" dirty="0" smtClean="0"/>
              <a:t>3. In your community, is there a </a:t>
            </a:r>
            <a:r>
              <a:rPr lang="en-US" b="1" u="sng" dirty="0" smtClean="0"/>
              <a:t>ceremony</a:t>
            </a:r>
            <a:r>
              <a:rPr lang="en-US" b="1" dirty="0" smtClean="0"/>
              <a:t> when a baby is born? If yes, describe it. </a:t>
            </a:r>
          </a:p>
          <a:p>
            <a:pPr algn="l">
              <a:buNone/>
            </a:pPr>
            <a:r>
              <a:rPr lang="en-US" b="1" dirty="0" smtClean="0"/>
              <a:t>4. When you were a teenager, were you responsible for watching your younger brothers and sisters? How did you feel about this </a:t>
            </a:r>
            <a:r>
              <a:rPr lang="en-US" b="1" u="sng" dirty="0" smtClean="0"/>
              <a:t>responsibility</a:t>
            </a:r>
            <a:r>
              <a:rPr lang="en-US" b="1" dirty="0" smtClean="0"/>
              <a:t>? </a:t>
            </a:r>
          </a:p>
          <a:p>
            <a:pPr algn="l">
              <a:buNone/>
            </a:pPr>
            <a:r>
              <a:rPr lang="en-US" b="1" dirty="0" smtClean="0"/>
              <a:t>5. What has been the most important </a:t>
            </a:r>
            <a:r>
              <a:rPr lang="en-US" b="1" u="sng" dirty="0" smtClean="0"/>
              <a:t>passage</a:t>
            </a:r>
            <a:r>
              <a:rPr lang="en-US" b="1" dirty="0" smtClean="0"/>
              <a:t> in your life until now? </a:t>
            </a:r>
          </a:p>
          <a:p>
            <a:pPr algn="l">
              <a:buNone/>
            </a:pPr>
            <a:r>
              <a:rPr lang="en-US" b="1" dirty="0" smtClean="0"/>
              <a:t>6. Are you </a:t>
            </a:r>
            <a:r>
              <a:rPr lang="en-US" b="1" u="sng" dirty="0" smtClean="0"/>
              <a:t>looking forward to </a:t>
            </a:r>
            <a:r>
              <a:rPr lang="en-US" b="1" dirty="0" smtClean="0"/>
              <a:t>the next passage in your life (graduation, marriage children, retirement, etc.)? Why or why not? </a:t>
            </a:r>
          </a:p>
          <a:p>
            <a:pPr algn="l">
              <a:buNone/>
            </a:pPr>
            <a:r>
              <a:rPr lang="en-US" b="1" dirty="0" smtClean="0"/>
              <a:t>7. How would you feel about going into </a:t>
            </a:r>
            <a:r>
              <a:rPr lang="en-US" b="1" u="sng" dirty="0" smtClean="0"/>
              <a:t>the woods </a:t>
            </a:r>
            <a:r>
              <a:rPr lang="en-US" b="1" dirty="0" smtClean="0"/>
              <a:t>alone for three days? </a:t>
            </a:r>
          </a:p>
          <a:p>
            <a:pPr algn="l">
              <a:buNone/>
            </a:pPr>
            <a:r>
              <a:rPr lang="en-US" dirty="0" smtClean="0"/>
              <a:t>Why would you feel this way? </a:t>
            </a:r>
            <a:endParaRPr lang="ar-SA" dirty="0"/>
          </a:p>
        </p:txBody>
      </p:sp>
      <p:sp>
        <p:nvSpPr>
          <p:cNvPr id="4" name="مستطيل مستدير الزوايا 3"/>
          <p:cNvSpPr/>
          <p:nvPr/>
        </p:nvSpPr>
        <p:spPr>
          <a:xfrm>
            <a:off x="6643702" y="5072074"/>
            <a:ext cx="1214446"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الكلمات </a:t>
            </a:r>
            <a:r>
              <a:rPr lang="ar-SA" dirty="0" err="1" smtClean="0"/>
              <a:t>الي</a:t>
            </a:r>
            <a:r>
              <a:rPr lang="ar-SA" dirty="0" smtClean="0"/>
              <a:t> نحتها خط مهمة</a:t>
            </a:r>
            <a:endParaRPr lang="ar-SA"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l">
              <a:buNone/>
            </a:pPr>
            <a:endParaRPr lang="ar-SA" dirty="0" smtClean="0"/>
          </a:p>
          <a:p>
            <a:pPr algn="l">
              <a:buNone/>
            </a:pPr>
            <a:r>
              <a:rPr lang="en-US" b="1" dirty="0" smtClean="0"/>
              <a:t>1. Listen to the beginning of each conversation. </a:t>
            </a:r>
          </a:p>
          <a:p>
            <a:pPr algn="l">
              <a:buNone/>
            </a:pPr>
            <a:r>
              <a:rPr lang="en-US" b="1" dirty="0" smtClean="0"/>
              <a:t>2. Listen to the question for each conversation. Stop the recording and choose the best answer to each question. </a:t>
            </a:r>
          </a:p>
          <a:p>
            <a:pPr algn="l">
              <a:buNone/>
            </a:pPr>
            <a:r>
              <a:rPr lang="en-US" b="1" dirty="0" smtClean="0"/>
              <a:t>3. In the Clues column, write the words that helped you choose your answer. </a:t>
            </a:r>
          </a:p>
          <a:p>
            <a:pPr algn="l">
              <a:buNone/>
            </a:pPr>
            <a:r>
              <a:rPr lang="en-US" b="1" dirty="0" smtClean="0"/>
              <a:t>4. Start the recording again. Listen to the last part of each conversation to hear the correct answer. </a:t>
            </a:r>
          </a:p>
        </p:txBody>
      </p:sp>
      <p:sp>
        <p:nvSpPr>
          <p:cNvPr id="4" name="سهم إلى اليمين 3"/>
          <p:cNvSpPr/>
          <p:nvPr/>
        </p:nvSpPr>
        <p:spPr>
          <a:xfrm>
            <a:off x="7572396" y="5857892"/>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p:cNvGraphicFramePr>
          <p:nvPr>
            <p:ph idx="1"/>
          </p:nvPr>
        </p:nvGraphicFramePr>
        <p:xfrm>
          <a:off x="0" y="214290"/>
          <a:ext cx="8229600" cy="6643710"/>
        </p:xfrm>
        <a:graphic>
          <a:graphicData uri="http://schemas.openxmlformats.org/drawingml/2006/table">
            <a:tbl>
              <a:tblPr rtl="1" firstRow="1" bandRow="1">
                <a:tableStyleId>{5C22544A-7EE6-4342-B048-85BDC9FD1C3A}</a:tableStyleId>
              </a:tblPr>
              <a:tblGrid>
                <a:gridCol w="4114800"/>
                <a:gridCol w="4114800"/>
              </a:tblGrid>
              <a:tr h="477823">
                <a:tc>
                  <a:txBody>
                    <a:bodyPr/>
                    <a:lstStyle/>
                    <a:p>
                      <a:pPr algn="l" rtl="1"/>
                      <a:r>
                        <a:rPr lang="en-US" sz="1600" dirty="0" smtClean="0"/>
                        <a:t>clues</a:t>
                      </a:r>
                      <a:endParaRPr lang="ar-SA" sz="1600" dirty="0"/>
                    </a:p>
                  </a:txBody>
                  <a:tcPr/>
                </a:tc>
                <a:tc>
                  <a:txBody>
                    <a:bodyPr/>
                    <a:lstStyle/>
                    <a:p>
                      <a:pPr algn="l" rtl="1"/>
                      <a:r>
                        <a:rPr lang="en-US" sz="1600" dirty="0" smtClean="0"/>
                        <a:t>answer</a:t>
                      </a:r>
                      <a:endParaRPr lang="ar-SA" sz="1600" dirty="0"/>
                    </a:p>
                  </a:txBody>
                  <a:tcPr/>
                </a:tc>
              </a:tr>
              <a:tr h="6165887">
                <a:tc>
                  <a:txBody>
                    <a:bodyPr/>
                    <a:lstStyle/>
                    <a:p>
                      <a:pPr algn="l" rtl="1"/>
                      <a:endParaRPr lang="ar-SA" sz="1600"/>
                    </a:p>
                  </a:txBody>
                  <a:tcPr/>
                </a:tc>
                <a:tc>
                  <a:txBody>
                    <a:bodyPr/>
                    <a:lstStyle/>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1. </a:t>
                      </a:r>
                      <a:r>
                        <a:rPr lang="en-US" sz="1600" kern="1200" baseline="0" dirty="0" smtClean="0">
                          <a:solidFill>
                            <a:srgbClr val="0070C0"/>
                          </a:solidFill>
                          <a:latin typeface="+mn-lt"/>
                          <a:ea typeface="+mn-ea"/>
                          <a:cs typeface="+mn-cs"/>
                        </a:rPr>
                        <a:t>A</a:t>
                      </a:r>
                      <a:r>
                        <a:rPr lang="en-US" sz="1600" kern="1200" baseline="0" dirty="0" smtClean="0">
                          <a:solidFill>
                            <a:schemeClr val="dk1"/>
                          </a:solidFill>
                          <a:latin typeface="+mn-lt"/>
                          <a:ea typeface="+mn-ea"/>
                          <a:cs typeface="+mn-cs"/>
                        </a:rPr>
                        <a:t>. She didn't call before visiting.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B. She didn't bring a present. </a:t>
                      </a:r>
                    </a:p>
                    <a:p>
                      <a:pPr algn="l"/>
                      <a:r>
                        <a:rPr lang="en-US" sz="1600" kern="1200" baseline="0" dirty="0" smtClean="0">
                          <a:solidFill>
                            <a:schemeClr val="dk1"/>
                          </a:solidFill>
                          <a:latin typeface="+mn-lt"/>
                          <a:ea typeface="+mn-ea"/>
                          <a:cs typeface="+mn-cs"/>
                        </a:rPr>
                        <a:t>C. She used Belinda's first name.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2. A. He didn't eat all his food.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rgbClr val="0070C0"/>
                          </a:solidFill>
                          <a:latin typeface="+mn-lt"/>
                          <a:ea typeface="+mn-ea"/>
                          <a:cs typeface="+mn-cs"/>
                        </a:rPr>
                        <a:t>B</a:t>
                      </a:r>
                      <a:r>
                        <a:rPr lang="en-US" sz="1600" kern="1200" baseline="0" dirty="0" smtClean="0">
                          <a:solidFill>
                            <a:schemeClr val="dk1"/>
                          </a:solidFill>
                          <a:latin typeface="+mn-lt"/>
                          <a:ea typeface="+mn-ea"/>
                          <a:cs typeface="+mn-cs"/>
                        </a:rPr>
                        <a:t>. He forgot to leave a tip.</a:t>
                      </a:r>
                    </a:p>
                    <a:p>
                      <a:pPr algn="l"/>
                      <a:r>
                        <a:rPr lang="en-US" sz="1600" kern="1200" baseline="0" dirty="0" smtClean="0">
                          <a:solidFill>
                            <a:schemeClr val="dk1"/>
                          </a:solidFill>
                          <a:latin typeface="+mn-lt"/>
                          <a:ea typeface="+mn-ea"/>
                          <a:cs typeface="+mn-cs"/>
                        </a:rPr>
                        <a:t> C. He asked for the check.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3. </a:t>
                      </a:r>
                      <a:r>
                        <a:rPr lang="en-US" sz="1600" kern="1200" baseline="0" dirty="0" smtClean="0">
                          <a:solidFill>
                            <a:srgbClr val="0070C0"/>
                          </a:solidFill>
                          <a:latin typeface="+mn-lt"/>
                          <a:ea typeface="+mn-ea"/>
                          <a:cs typeface="+mn-cs"/>
                        </a:rPr>
                        <a:t>A. </a:t>
                      </a:r>
                      <a:r>
                        <a:rPr lang="en-US" sz="1600" kern="1200" baseline="0" dirty="0" smtClean="0">
                          <a:solidFill>
                            <a:schemeClr val="dk1"/>
                          </a:solidFill>
                          <a:latin typeface="+mn-lt"/>
                          <a:ea typeface="+mn-ea"/>
                          <a:cs typeface="+mn-cs"/>
                        </a:rPr>
                        <a:t>He asked about the price of the house.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B. He asked too many questions.</a:t>
                      </a:r>
                    </a:p>
                    <a:p>
                      <a:pPr algn="l"/>
                      <a:r>
                        <a:rPr lang="en-US" sz="1600" kern="1200" baseline="0" dirty="0" smtClean="0">
                          <a:solidFill>
                            <a:schemeClr val="dk1"/>
                          </a:solidFill>
                          <a:latin typeface="+mn-lt"/>
                          <a:ea typeface="+mn-ea"/>
                          <a:cs typeface="+mn-cs"/>
                        </a:rPr>
                        <a:t> C. He asked the woman for a drink.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4. A. that Koreans buy gifts on people's birthdays. </a:t>
                      </a:r>
                    </a:p>
                    <a:p>
                      <a:pPr algn="l"/>
                      <a:endParaRPr lang="ar-SA" sz="1600" kern="1200" baseline="0" dirty="0" smtClean="0">
                        <a:solidFill>
                          <a:schemeClr val="dk1"/>
                        </a:solidFill>
                        <a:latin typeface="+mn-lt"/>
                        <a:ea typeface="+mn-ea"/>
                        <a:cs typeface="+mn-cs"/>
                      </a:endParaRPr>
                    </a:p>
                    <a:p>
                      <a:pPr algn="l"/>
                      <a:r>
                        <a:rPr lang="en-US" sz="1600" kern="1200" baseline="0" dirty="0" smtClean="0">
                          <a:solidFill>
                            <a:schemeClr val="dk1"/>
                          </a:solidFill>
                          <a:latin typeface="+mn-lt"/>
                          <a:ea typeface="+mn-ea"/>
                          <a:cs typeface="+mn-cs"/>
                        </a:rPr>
                        <a:t>B. that Koreans don't celebrate birthdays.</a:t>
                      </a:r>
                    </a:p>
                    <a:p>
                      <a:pPr algn="l"/>
                      <a:r>
                        <a:rPr lang="en-US" sz="1600" kern="1200" baseline="0" dirty="0" smtClean="0">
                          <a:solidFill>
                            <a:schemeClr val="dk1"/>
                          </a:solidFill>
                          <a:latin typeface="+mn-lt"/>
                          <a:ea typeface="+mn-ea"/>
                          <a:cs typeface="+mn-cs"/>
                        </a:rPr>
                        <a:t> C. that Koreans don't buy expensive presents for people they don't know very well. 	</a:t>
                      </a:r>
                    </a:p>
                    <a:p>
                      <a:pPr algn="l" rtl="1"/>
                      <a:endParaRPr lang="ar-SA" sz="1600" dirty="0"/>
                    </a:p>
                  </a:txBody>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000" dirty="0" smtClean="0"/>
              <a:t/>
            </a:r>
            <a:br>
              <a:rPr lang="ar-SA" sz="2000" dirty="0" smtClean="0"/>
            </a:br>
            <a:r>
              <a:rPr lang="en-US" sz="2000" dirty="0" smtClean="0"/>
              <a:t>② </a:t>
            </a:r>
            <a:r>
              <a:rPr lang="en-US" sz="2000" b="1" dirty="0" smtClean="0"/>
              <a:t>Previewing Vocabulary Listen to the underlined words. You will hear these words in the conversation. Before you listen, use the context to guess their definitions. </a:t>
            </a:r>
            <a:br>
              <a:rPr lang="en-US" sz="2000" b="1" dirty="0" smtClean="0"/>
            </a:br>
            <a:r>
              <a:rPr lang="en-US" sz="2000" dirty="0" smtClean="0"/>
              <a:t>Write the letter of the correct definition beside each sentence </a:t>
            </a:r>
            <a:endParaRPr lang="ar-SA" sz="2000" dirty="0"/>
          </a:p>
        </p:txBody>
      </p:sp>
      <p:graphicFrame>
        <p:nvGraphicFramePr>
          <p:cNvPr id="4" name="عنصر نائب للمحتوى 3"/>
          <p:cNvGraphicFramePr>
            <a:graphicFrameLocks noGrp="1"/>
          </p:cNvGraphicFramePr>
          <p:nvPr>
            <p:ph idx="1"/>
          </p:nvPr>
        </p:nvGraphicFramePr>
        <p:xfrm>
          <a:off x="304800" y="1554163"/>
          <a:ext cx="8686800" cy="5674360"/>
        </p:xfrm>
        <a:graphic>
          <a:graphicData uri="http://schemas.openxmlformats.org/drawingml/2006/table">
            <a:tbl>
              <a:tblPr rtl="1" firstRow="1" bandRow="1">
                <a:tableStyleId>{5C22544A-7EE6-4342-B048-85BDC9FD1C3A}</a:tableStyleId>
              </a:tblPr>
              <a:tblGrid>
                <a:gridCol w="4343400"/>
                <a:gridCol w="4343400"/>
              </a:tblGrid>
              <a:tr h="370840">
                <a:tc>
                  <a:txBody>
                    <a:bodyPr/>
                    <a:lstStyle/>
                    <a:p>
                      <a:pPr algn="l" rtl="1"/>
                      <a:r>
                        <a:rPr lang="en-US" dirty="0" smtClean="0"/>
                        <a:t>definitions</a:t>
                      </a:r>
                      <a:endParaRPr lang="ar-SA" dirty="0"/>
                    </a:p>
                  </a:txBody>
                  <a:tcPr marL="96520" marR="96520"/>
                </a:tc>
                <a:tc>
                  <a:txBody>
                    <a:bodyPr/>
                    <a:lstStyle/>
                    <a:p>
                      <a:pPr algn="l" rtl="1"/>
                      <a:r>
                        <a:rPr lang="en-US" dirty="0" smtClean="0"/>
                        <a:t>sentences</a:t>
                      </a:r>
                      <a:endParaRPr lang="ar-SA" dirty="0"/>
                    </a:p>
                  </a:txBody>
                  <a:tcPr marL="96520" marR="96520"/>
                </a:tc>
              </a:tr>
              <a:tr h="370840">
                <a:tc>
                  <a:txBody>
                    <a:bodyPr/>
                    <a:lstStyle/>
                    <a:p>
                      <a:pPr algn="l"/>
                      <a:endParaRPr lang="ar-SA" sz="1800" kern="1200" baseline="0" dirty="0" smtClean="0">
                        <a:solidFill>
                          <a:schemeClr val="dk1"/>
                        </a:solidFill>
                        <a:latin typeface="+mn-lt"/>
                        <a:ea typeface="+mn-ea"/>
                        <a:cs typeface="+mn-cs"/>
                      </a:endParaRPr>
                    </a:p>
                    <a:p>
                      <a:pPr algn="l"/>
                      <a:r>
                        <a:rPr lang="en-US" sz="1800" b="1" kern="1200" baseline="0" dirty="0" smtClean="0">
                          <a:solidFill>
                            <a:schemeClr val="dk1"/>
                          </a:solidFill>
                          <a:latin typeface="+mn-lt"/>
                          <a:ea typeface="+mn-ea"/>
                          <a:cs typeface="+mn-cs"/>
                        </a:rPr>
                        <a:t>A. any kind of kitchen toe </a:t>
                      </a:r>
                    </a:p>
                    <a:p>
                      <a:pPr algn="l"/>
                      <a:r>
                        <a:rPr lang="en-US" sz="1800" b="1" kern="1200" baseline="0" dirty="0" smtClean="0">
                          <a:solidFill>
                            <a:schemeClr val="dk1"/>
                          </a:solidFill>
                          <a:latin typeface="+mn-lt"/>
                          <a:ea typeface="+mn-ea"/>
                          <a:cs typeface="+mn-cs"/>
                        </a:rPr>
                        <a:t>B. knives, forks, and spoons </a:t>
                      </a:r>
                    </a:p>
                    <a:p>
                      <a:pPr algn="l"/>
                      <a:r>
                        <a:rPr lang="en-US" sz="1800" b="1" kern="1200" baseline="0" dirty="0" smtClean="0">
                          <a:solidFill>
                            <a:schemeClr val="dk1"/>
                          </a:solidFill>
                          <a:latin typeface="+mn-lt"/>
                          <a:ea typeface="+mn-ea"/>
                          <a:cs typeface="+mn-cs"/>
                        </a:rPr>
                        <a:t>C. the part of a tool that you hold in your hand </a:t>
                      </a:r>
                    </a:p>
                    <a:p>
                      <a:pPr algn="l"/>
                      <a:r>
                        <a:rPr lang="en-US" sz="1800" b="1" kern="1200" baseline="0" dirty="0" smtClean="0">
                          <a:solidFill>
                            <a:schemeClr val="dk1"/>
                          </a:solidFill>
                          <a:latin typeface="+mn-lt"/>
                          <a:ea typeface="+mn-ea"/>
                          <a:cs typeface="+mn-cs"/>
                        </a:rPr>
                        <a:t>D. to put dishes, plates, glasses, etc. on a table before a meal </a:t>
                      </a:r>
                    </a:p>
                    <a:p>
                      <a:pPr algn="l"/>
                      <a:r>
                        <a:rPr lang="en-US" sz="1800" b="1" kern="1200" baseline="0" dirty="0" smtClean="0">
                          <a:solidFill>
                            <a:schemeClr val="dk1"/>
                          </a:solidFill>
                          <a:latin typeface="+mn-lt"/>
                          <a:ea typeface="+mn-ea"/>
                          <a:cs typeface="+mn-cs"/>
                        </a:rPr>
                        <a:t>E. reasonable or sensible </a:t>
                      </a:r>
                    </a:p>
                    <a:p>
                      <a:pPr algn="l"/>
                      <a:r>
                        <a:rPr lang="en-US" sz="1800" b="1" kern="1200" baseline="0" dirty="0" smtClean="0">
                          <a:solidFill>
                            <a:schemeClr val="dk1"/>
                          </a:solidFill>
                          <a:latin typeface="+mn-lt"/>
                          <a:ea typeface="+mn-ea"/>
                          <a:cs typeface="+mn-cs"/>
                        </a:rPr>
                        <a:t>F. put something down </a:t>
                      </a:r>
                    </a:p>
                    <a:p>
                      <a:pPr algn="l"/>
                      <a:r>
                        <a:rPr lang="en-US" sz="1800" b="1" kern="1200" baseline="0" dirty="0" smtClean="0">
                          <a:solidFill>
                            <a:schemeClr val="dk1"/>
                          </a:solidFill>
                          <a:latin typeface="+mn-lt"/>
                          <a:ea typeface="+mn-ea"/>
                          <a:cs typeface="+mn-cs"/>
                        </a:rPr>
                        <a:t>G. to give or bring something to a customer </a:t>
                      </a:r>
                    </a:p>
                    <a:p>
                      <a:pPr algn="l"/>
                      <a:r>
                        <a:rPr lang="en-US" sz="1800" b="1" kern="1200" baseline="0" dirty="0" smtClean="0">
                          <a:solidFill>
                            <a:schemeClr val="dk1"/>
                          </a:solidFill>
                          <a:latin typeface="+mn-lt"/>
                          <a:ea typeface="+mn-ea"/>
                          <a:cs typeface="+mn-cs"/>
                        </a:rPr>
                        <a:t>H. a piece of cloth or paper used to protect your clothes and wipe your mouth while eating </a:t>
                      </a:r>
                    </a:p>
                    <a:p>
                      <a:pPr algn="l"/>
                      <a:r>
                        <a:rPr lang="ar-SA" sz="1800" kern="1200" baseline="0" dirty="0" smtClean="0">
                          <a:solidFill>
                            <a:schemeClr val="dk1"/>
                          </a:solidFill>
                          <a:latin typeface="+mn-lt"/>
                          <a:ea typeface="+mn-ea"/>
                          <a:cs typeface="+mn-cs"/>
                        </a:rPr>
                        <a:t>	</a:t>
                      </a:r>
                    </a:p>
                    <a:p>
                      <a:pPr algn="l" rtl="1"/>
                      <a:endParaRPr lang="ar-SA" dirty="0"/>
                    </a:p>
                  </a:txBody>
                  <a:tcPr marL="96520" marR="965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1.___</a:t>
                      </a:r>
                      <a:r>
                        <a:rPr lang="en-US" sz="1800" b="1" kern="1200" baseline="0" dirty="0" smtClean="0">
                          <a:solidFill>
                            <a:srgbClr val="0070C0"/>
                          </a:solidFill>
                          <a:latin typeface="+mn-lt"/>
                          <a:ea typeface="+mn-ea"/>
                          <a:cs typeface="+mn-cs"/>
                        </a:rPr>
                        <a:t>h</a:t>
                      </a:r>
                      <a:r>
                        <a:rPr lang="en-US" sz="1800" b="1" kern="1200" baseline="0" dirty="0" smtClean="0">
                          <a:solidFill>
                            <a:schemeClr val="dk1"/>
                          </a:solidFill>
                          <a:latin typeface="+mn-lt"/>
                          <a:ea typeface="+mn-ea"/>
                          <a:cs typeface="+mn-cs"/>
                        </a:rPr>
                        <a:t>__ Take a couple of napkins. These sandwiches are really messy.</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2._</a:t>
                      </a:r>
                      <a:r>
                        <a:rPr lang="en-US" sz="1800" b="1" kern="1200" baseline="0" dirty="0" smtClean="0">
                          <a:solidFill>
                            <a:srgbClr val="0070C0"/>
                          </a:solidFill>
                          <a:latin typeface="+mn-lt"/>
                          <a:ea typeface="+mn-ea"/>
                          <a:cs typeface="+mn-cs"/>
                        </a:rPr>
                        <a:t>d</a:t>
                      </a:r>
                      <a:r>
                        <a:rPr lang="en-US" sz="1800" b="1" kern="1200" baseline="0" dirty="0" smtClean="0">
                          <a:solidFill>
                            <a:schemeClr val="dk1"/>
                          </a:solidFill>
                          <a:latin typeface="+mn-lt"/>
                          <a:ea typeface="+mn-ea"/>
                          <a:cs typeface="+mn-cs"/>
                        </a:rPr>
                        <a:t>___ When I was a teenager, it was my job to set the table each night before dinner.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3.__</a:t>
                      </a:r>
                      <a:r>
                        <a:rPr lang="en-US" sz="1800" b="1" kern="1200" baseline="0" dirty="0" smtClean="0">
                          <a:solidFill>
                            <a:srgbClr val="0070C0"/>
                          </a:solidFill>
                          <a:latin typeface="+mn-lt"/>
                          <a:ea typeface="+mn-ea"/>
                          <a:cs typeface="+mn-cs"/>
                        </a:rPr>
                        <a:t>g</a:t>
                      </a:r>
                      <a:r>
                        <a:rPr lang="en-US" sz="1800" b="1" kern="1200" baseline="0" dirty="0" smtClean="0">
                          <a:solidFill>
                            <a:schemeClr val="dk1"/>
                          </a:solidFill>
                          <a:latin typeface="+mn-lt"/>
                          <a:ea typeface="+mn-ea"/>
                          <a:cs typeface="+mn-cs"/>
                        </a:rPr>
                        <a:t>___ In a restaurant, it is a waiter's job to serve the food and drinks.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4.__</a:t>
                      </a:r>
                      <a:r>
                        <a:rPr lang="en-US" sz="1800" b="1" kern="1200" baseline="0" dirty="0" smtClean="0">
                          <a:solidFill>
                            <a:srgbClr val="0070C0"/>
                          </a:solidFill>
                          <a:latin typeface="+mn-lt"/>
                          <a:ea typeface="+mn-ea"/>
                          <a:cs typeface="+mn-cs"/>
                        </a:rPr>
                        <a:t>f</a:t>
                      </a:r>
                      <a:r>
                        <a:rPr lang="en-US" sz="1800" b="1" kern="1200" baseline="0" dirty="0" smtClean="0">
                          <a:solidFill>
                            <a:schemeClr val="dk1"/>
                          </a:solidFill>
                          <a:latin typeface="+mn-lt"/>
                          <a:ea typeface="+mn-ea"/>
                          <a:cs typeface="+mn-cs"/>
                        </a:rPr>
                        <a:t>___ Please lay that box on the dining room table.</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 5.__</a:t>
                      </a:r>
                      <a:r>
                        <a:rPr lang="en-US" sz="1800" b="1" kern="1200" baseline="0" dirty="0" smtClean="0">
                          <a:solidFill>
                            <a:srgbClr val="0070C0"/>
                          </a:solidFill>
                          <a:latin typeface="+mn-lt"/>
                          <a:ea typeface="+mn-ea"/>
                          <a:cs typeface="+mn-cs"/>
                        </a:rPr>
                        <a:t>b</a:t>
                      </a:r>
                      <a:r>
                        <a:rPr lang="en-US" sz="1800" b="1" kern="1200" baseline="0" dirty="0" smtClean="0">
                          <a:solidFill>
                            <a:schemeClr val="dk1"/>
                          </a:solidFill>
                          <a:latin typeface="+mn-lt"/>
                          <a:ea typeface="+mn-ea"/>
                          <a:cs typeface="+mn-cs"/>
                        </a:rPr>
                        <a:t>___ Europeans use silverware to eat with, while many Asians prefer chopsticks.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6.__</a:t>
                      </a:r>
                      <a:r>
                        <a:rPr lang="en-US" sz="1800" b="1" kern="1200" baseline="0" dirty="0" smtClean="0">
                          <a:solidFill>
                            <a:srgbClr val="0070C0"/>
                          </a:solidFill>
                          <a:latin typeface="+mn-lt"/>
                          <a:ea typeface="+mn-ea"/>
                          <a:cs typeface="+mn-cs"/>
                        </a:rPr>
                        <a:t>c</a:t>
                      </a:r>
                      <a:r>
                        <a:rPr lang="en-US" sz="1800" b="1" kern="1200" baseline="0" dirty="0" smtClean="0">
                          <a:solidFill>
                            <a:schemeClr val="dk1"/>
                          </a:solidFill>
                          <a:latin typeface="+mn-lt"/>
                          <a:ea typeface="+mn-ea"/>
                          <a:cs typeface="+mn-cs"/>
                        </a:rPr>
                        <a:t>___ Be careful with that knife! Pick it up only by the handle.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7.__</a:t>
                      </a:r>
                      <a:r>
                        <a:rPr lang="en-US" sz="1800" b="1" kern="1200" baseline="0" dirty="0" smtClean="0">
                          <a:solidFill>
                            <a:srgbClr val="0070C0"/>
                          </a:solidFill>
                          <a:latin typeface="+mn-lt"/>
                          <a:ea typeface="+mn-ea"/>
                          <a:cs typeface="+mn-cs"/>
                        </a:rPr>
                        <a:t>a</a:t>
                      </a:r>
                      <a:r>
                        <a:rPr lang="en-US" sz="1800" b="1" kern="1200" baseline="0" dirty="0" smtClean="0">
                          <a:solidFill>
                            <a:schemeClr val="dk1"/>
                          </a:solidFill>
                          <a:latin typeface="+mn-lt"/>
                          <a:ea typeface="+mn-ea"/>
                          <a:cs typeface="+mn-cs"/>
                        </a:rPr>
                        <a:t>___ A: What kind of kitchen utensil is this? B: It's a potato peeler. It's much easier to use than a knife. </a:t>
                      </a:r>
                    </a:p>
                    <a:p>
                      <a:pPr marL="0" marR="0" indent="0" algn="l" defTabSz="914400" rtl="1" eaLnBrk="1" fontAlgn="auto" latinLnBrk="0" hangingPunct="1">
                        <a:lnSpc>
                          <a:spcPct val="100000"/>
                        </a:lnSpc>
                        <a:spcBef>
                          <a:spcPts val="0"/>
                        </a:spcBef>
                        <a:spcAft>
                          <a:spcPts val="0"/>
                        </a:spcAft>
                        <a:buClrTx/>
                        <a:buSzTx/>
                        <a:buFontTx/>
                        <a:buNone/>
                        <a:tabLst/>
                        <a:defRPr/>
                      </a:pPr>
                      <a:r>
                        <a:rPr lang="en-US" sz="1800" b="1" kern="1200" baseline="0" dirty="0" smtClean="0">
                          <a:solidFill>
                            <a:schemeClr val="dk1"/>
                          </a:solidFill>
                          <a:latin typeface="+mn-lt"/>
                          <a:ea typeface="+mn-ea"/>
                          <a:cs typeface="+mn-cs"/>
                        </a:rPr>
                        <a:t>8._</a:t>
                      </a:r>
                      <a:r>
                        <a:rPr lang="en-US" sz="1800" b="1" kern="1200" baseline="0" dirty="0" smtClean="0">
                          <a:solidFill>
                            <a:srgbClr val="0070C0"/>
                          </a:solidFill>
                          <a:latin typeface="+mn-lt"/>
                          <a:ea typeface="+mn-ea"/>
                          <a:cs typeface="+mn-cs"/>
                        </a:rPr>
                        <a:t>_e</a:t>
                      </a:r>
                      <a:r>
                        <a:rPr lang="en-US" sz="1800" b="1" kern="1200" baseline="0" dirty="0" smtClean="0">
                          <a:solidFill>
                            <a:schemeClr val="dk1"/>
                          </a:solidFill>
                          <a:latin typeface="+mn-lt"/>
                          <a:ea typeface="+mn-ea"/>
                          <a:cs typeface="+mn-cs"/>
                        </a:rPr>
                        <a:t>___ It is logical not to eat food that tastes bad 	</a:t>
                      </a:r>
                    </a:p>
                    <a:p>
                      <a:pPr algn="l" rtl="1"/>
                      <a:endParaRPr lang="ar-SA" dirty="0"/>
                    </a:p>
                  </a:txBody>
                  <a:tcPr marL="96520" marR="96520"/>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0000" lnSpcReduction="20000"/>
          </a:bodyPr>
          <a:lstStyle/>
          <a:p>
            <a:pPr algn="l">
              <a:buNone/>
            </a:pPr>
            <a:endParaRPr lang="ar-SA" dirty="0" smtClean="0"/>
          </a:p>
          <a:p>
            <a:pPr algn="l">
              <a:buNone/>
            </a:pPr>
            <a:r>
              <a:rPr lang="en-US" dirty="0" smtClean="0"/>
              <a:t>1. dinner napkin </a:t>
            </a:r>
          </a:p>
          <a:p>
            <a:pPr algn="l">
              <a:buNone/>
            </a:pPr>
            <a:r>
              <a:rPr lang="en-US" dirty="0" smtClean="0"/>
              <a:t>2. water glass </a:t>
            </a:r>
          </a:p>
          <a:p>
            <a:pPr algn="l">
              <a:buNone/>
            </a:pPr>
            <a:r>
              <a:rPr lang="en-US" dirty="0" smtClean="0"/>
              <a:t>3. bread plate </a:t>
            </a:r>
          </a:p>
          <a:p>
            <a:pPr algn="l">
              <a:buNone/>
            </a:pPr>
            <a:r>
              <a:rPr lang="en-US" dirty="0" smtClean="0"/>
              <a:t>4. soup spoon </a:t>
            </a:r>
          </a:p>
          <a:p>
            <a:pPr algn="l">
              <a:buNone/>
            </a:pPr>
            <a:r>
              <a:rPr lang="en-US" dirty="0" smtClean="0"/>
              <a:t>5. dessert spoon </a:t>
            </a:r>
          </a:p>
          <a:p>
            <a:pPr algn="l">
              <a:buNone/>
            </a:pPr>
            <a:r>
              <a:rPr lang="ar-SA" dirty="0" smtClean="0"/>
              <a:t>	</a:t>
            </a:r>
          </a:p>
          <a:p>
            <a:pPr algn="l">
              <a:buNone/>
            </a:pPr>
            <a:r>
              <a:rPr lang="en-US" dirty="0" smtClean="0"/>
              <a:t>6. dinner fork </a:t>
            </a:r>
          </a:p>
          <a:p>
            <a:pPr algn="l">
              <a:buNone/>
            </a:pPr>
            <a:r>
              <a:rPr lang="en-US" dirty="0" smtClean="0"/>
              <a:t>7. salad fork </a:t>
            </a:r>
          </a:p>
          <a:p>
            <a:pPr algn="l">
              <a:buNone/>
            </a:pPr>
            <a:r>
              <a:rPr lang="en-US" dirty="0" smtClean="0"/>
              <a:t>8. dessert fork </a:t>
            </a:r>
          </a:p>
          <a:p>
            <a:pPr algn="l">
              <a:buNone/>
            </a:pPr>
            <a:r>
              <a:rPr lang="en-US" dirty="0" smtClean="0"/>
              <a:t>9. butter knife </a:t>
            </a:r>
          </a:p>
          <a:p>
            <a:pPr algn="l">
              <a:buNone/>
            </a:pPr>
            <a:r>
              <a:rPr lang="en-US" dirty="0" smtClean="0"/>
              <a:t>10.dinner knife </a:t>
            </a:r>
          </a:p>
          <a:p>
            <a:pPr algn="l">
              <a:buNone/>
            </a:pPr>
            <a:r>
              <a:rPr lang="ar-SA" dirty="0" smtClean="0"/>
              <a:t>	</a:t>
            </a:r>
          </a:p>
          <a:p>
            <a:pPr algn="l">
              <a:buNone/>
            </a:pPr>
            <a:endParaRPr lang="ar-SA" dirty="0"/>
          </a:p>
        </p:txBody>
      </p:sp>
      <p:sp>
        <p:nvSpPr>
          <p:cNvPr id="4" name="مستطيل مستدير الزوايا 3"/>
          <p:cNvSpPr/>
          <p:nvPr/>
        </p:nvSpPr>
        <p:spPr>
          <a:xfrm>
            <a:off x="6572264" y="3429000"/>
            <a:ext cx="1285884"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نعرف المعاني </a:t>
            </a:r>
            <a:r>
              <a:rPr lang="ar-SA" dirty="0" err="1" smtClean="0"/>
              <a:t>دي</a:t>
            </a:r>
            <a:r>
              <a:rPr lang="ar-SA" dirty="0" smtClean="0"/>
              <a:t> الشريحة والي بعدها</a:t>
            </a:r>
            <a:endParaRPr lang="ar-SA"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algn="l">
              <a:buNone/>
            </a:pPr>
            <a:r>
              <a:rPr lang="ar-SA" sz="1800" b="1" dirty="0" smtClean="0"/>
              <a:t>وعندنا كلمات راح ينطقها الدكتور بالاستماع فقط نطقا </a:t>
            </a:r>
            <a:r>
              <a:rPr lang="ar-SA" sz="1800" b="1" dirty="0" err="1" smtClean="0"/>
              <a:t>لاكتابة</a:t>
            </a:r>
            <a:r>
              <a:rPr lang="ar-SA" sz="1800" b="1" dirty="0" smtClean="0"/>
              <a:t> نحط </a:t>
            </a:r>
            <a:r>
              <a:rPr lang="ar-SA" sz="1800" b="1" dirty="0" err="1" smtClean="0"/>
              <a:t>الاشارة</a:t>
            </a:r>
            <a:r>
              <a:rPr lang="ar-SA" sz="1800" b="1" dirty="0" smtClean="0"/>
              <a:t> عن الحرف الصحيح</a:t>
            </a:r>
            <a:r>
              <a:rPr lang="en-US" sz="1800" b="1" dirty="0" smtClean="0"/>
              <a:t> </a:t>
            </a:r>
            <a:br>
              <a:rPr lang="en-US" sz="1800" b="1" dirty="0" smtClean="0"/>
            </a:br>
            <a:r>
              <a:rPr lang="en-US" sz="1800" b="1" dirty="0" smtClean="0"/>
              <a:t/>
            </a:r>
            <a:br>
              <a:rPr lang="en-US" sz="1800" b="1" dirty="0" smtClean="0"/>
            </a:br>
            <a:r>
              <a:rPr lang="ar-SA" sz="1800" b="1" dirty="0" smtClean="0"/>
              <a:t>مثال</a:t>
            </a:r>
            <a:r>
              <a:rPr lang="en-US" sz="1800" b="1" dirty="0" smtClean="0"/>
              <a:t> : </a:t>
            </a:r>
            <a:br>
              <a:rPr lang="en-US" sz="1800" b="1" dirty="0" smtClean="0"/>
            </a:br>
            <a:r>
              <a:rPr lang="en-US" sz="1800" b="1" dirty="0" smtClean="0"/>
              <a:t/>
            </a:r>
            <a:br>
              <a:rPr lang="en-US" sz="1800" b="1" dirty="0" smtClean="0"/>
            </a:br>
            <a:r>
              <a:rPr lang="en-US" sz="1800" b="1" dirty="0" smtClean="0"/>
              <a:t/>
            </a:r>
            <a:br>
              <a:rPr lang="en-US" sz="1800" b="1" dirty="0" smtClean="0"/>
            </a:br>
            <a:r>
              <a:rPr lang="ar-SA" sz="1800" b="1" dirty="0" smtClean="0"/>
              <a:t>كلمة</a:t>
            </a:r>
            <a:r>
              <a:rPr lang="en-US" sz="1800" b="1" dirty="0" smtClean="0"/>
              <a:t> : plays </a:t>
            </a:r>
            <a:r>
              <a:rPr lang="ar-SA" sz="1800" b="1" dirty="0" smtClean="0"/>
              <a:t>لما نطقها </a:t>
            </a:r>
            <a:r>
              <a:rPr lang="ar-SA" sz="1800" b="1" dirty="0" err="1" smtClean="0"/>
              <a:t>حطينا</a:t>
            </a:r>
            <a:r>
              <a:rPr lang="ar-SA" sz="1800" b="1" dirty="0" smtClean="0"/>
              <a:t> </a:t>
            </a:r>
            <a:r>
              <a:rPr lang="ar-SA" sz="1800" b="1" dirty="0" err="1" smtClean="0"/>
              <a:t>اشارة</a:t>
            </a:r>
            <a:r>
              <a:rPr lang="ar-SA" sz="1800" b="1" dirty="0" smtClean="0"/>
              <a:t> صح عند</a:t>
            </a:r>
            <a:r>
              <a:rPr lang="en-US" sz="1800" b="1" dirty="0" smtClean="0"/>
              <a:t> z </a:t>
            </a:r>
            <a:br>
              <a:rPr lang="en-US" sz="1800" b="1" dirty="0" smtClean="0"/>
            </a:br>
            <a:r>
              <a:rPr lang="en-US" sz="1800" b="1" dirty="0" smtClean="0"/>
              <a:t/>
            </a:r>
            <a:br>
              <a:rPr lang="en-US" sz="1800" b="1" dirty="0" smtClean="0"/>
            </a:br>
            <a:r>
              <a:rPr lang="en-US" sz="1800" b="1" dirty="0" smtClean="0"/>
              <a:t/>
            </a:r>
            <a:br>
              <a:rPr lang="en-US" sz="1800" b="1" dirty="0" smtClean="0"/>
            </a:br>
            <a:r>
              <a:rPr lang="ar-SA" sz="1800" b="1" dirty="0" smtClean="0"/>
              <a:t>كلمة</a:t>
            </a:r>
            <a:r>
              <a:rPr lang="en-US" sz="1800" b="1" dirty="0" smtClean="0"/>
              <a:t> : misses </a:t>
            </a:r>
            <a:r>
              <a:rPr lang="ar-SA" sz="1800" b="1" dirty="0" smtClean="0"/>
              <a:t>لما نطقها </a:t>
            </a:r>
            <a:r>
              <a:rPr lang="ar-SA" sz="1800" b="1" dirty="0" err="1" smtClean="0"/>
              <a:t>حطينا</a:t>
            </a:r>
            <a:r>
              <a:rPr lang="ar-SA" sz="1800" b="1" dirty="0" smtClean="0"/>
              <a:t> </a:t>
            </a:r>
            <a:r>
              <a:rPr lang="ar-SA" sz="1800" b="1" dirty="0" err="1" smtClean="0"/>
              <a:t>اشارة</a:t>
            </a:r>
            <a:r>
              <a:rPr lang="ar-SA" sz="1800" b="1" dirty="0" smtClean="0"/>
              <a:t> صح عند</a:t>
            </a:r>
            <a:r>
              <a:rPr lang="en-US" sz="1800" b="1" dirty="0" smtClean="0"/>
              <a:t> </a:t>
            </a:r>
            <a:r>
              <a:rPr lang="en-US" sz="1800" b="1" dirty="0" err="1" smtClean="0"/>
              <a:t>iz</a:t>
            </a:r>
            <a:r>
              <a:rPr lang="en-US" sz="1800" b="1" dirty="0" smtClean="0"/>
              <a:t> </a:t>
            </a:r>
            <a:br>
              <a:rPr lang="en-US" sz="1800" b="1" dirty="0" smtClean="0"/>
            </a:br>
            <a:r>
              <a:rPr lang="en-US" sz="1800" b="1" dirty="0" smtClean="0"/>
              <a:t/>
            </a:r>
            <a:br>
              <a:rPr lang="en-US" sz="1800" b="1" dirty="0" smtClean="0"/>
            </a:br>
            <a:r>
              <a:rPr lang="en-US" sz="1800" b="1" dirty="0" smtClean="0"/>
              <a:t/>
            </a:r>
            <a:br>
              <a:rPr lang="en-US" sz="1800" b="1" dirty="0" smtClean="0"/>
            </a:br>
            <a:r>
              <a:rPr lang="en-US" sz="1800" b="1" dirty="0" smtClean="0"/>
              <a:t/>
            </a:r>
            <a:br>
              <a:rPr lang="en-US" sz="1800" b="1" dirty="0" smtClean="0"/>
            </a:br>
            <a:r>
              <a:rPr lang="ar-SA" sz="1800" b="1" dirty="0" smtClean="0"/>
              <a:t>كلمة</a:t>
            </a:r>
            <a:r>
              <a:rPr lang="en-US" sz="1800" b="1" dirty="0" smtClean="0"/>
              <a:t> : hopes </a:t>
            </a:r>
            <a:r>
              <a:rPr lang="ar-SA" sz="1800" b="1" dirty="0" err="1" smtClean="0"/>
              <a:t>حطينا</a:t>
            </a:r>
            <a:r>
              <a:rPr lang="ar-SA" sz="1800" b="1" dirty="0" smtClean="0"/>
              <a:t> </a:t>
            </a:r>
            <a:r>
              <a:rPr lang="ar-SA" sz="1800" b="1" dirty="0" err="1" smtClean="0"/>
              <a:t>اشارة</a:t>
            </a:r>
            <a:r>
              <a:rPr lang="ar-SA" sz="1800" b="1" dirty="0" smtClean="0"/>
              <a:t> صح عند</a:t>
            </a:r>
            <a:r>
              <a:rPr lang="en-US" sz="1800" b="1" dirty="0" smtClean="0"/>
              <a:t> s</a:t>
            </a:r>
            <a:br>
              <a:rPr lang="en-US" sz="1800" b="1" dirty="0" smtClean="0"/>
            </a:br>
            <a:r>
              <a:rPr lang="en-US" sz="1800" b="1" dirty="0" smtClean="0"/>
              <a:t/>
            </a:r>
            <a:br>
              <a:rPr lang="en-US" sz="1800" b="1" dirty="0" smtClean="0"/>
            </a:br>
            <a:r>
              <a:rPr lang="en-US" sz="1800" b="1" dirty="0" smtClean="0"/>
              <a:t/>
            </a:r>
            <a:br>
              <a:rPr lang="en-US" sz="1800" b="1" dirty="0" smtClean="0"/>
            </a:br>
            <a:r>
              <a:rPr lang="en-US" sz="1800" b="1" dirty="0" smtClean="0"/>
              <a:t/>
            </a:r>
            <a:br>
              <a:rPr lang="en-US" sz="1800" b="1" dirty="0" smtClean="0"/>
            </a:br>
            <a:endParaRPr lang="en-US" sz="1800" dirty="0" smtClean="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40000" lnSpcReduction="20000"/>
          </a:bodyPr>
          <a:lstStyle/>
          <a:p>
            <a:pPr algn="l"/>
            <a:r>
              <a:rPr lang="ar-SA" b="1" dirty="0" smtClean="0"/>
              <a:t>كلمة</a:t>
            </a:r>
            <a:r>
              <a:rPr lang="en-US" b="1" dirty="0" smtClean="0"/>
              <a:t> : </a:t>
            </a:r>
            <a:r>
              <a:rPr lang="en-US" b="1" dirty="0" err="1" smtClean="0"/>
              <a:t>sotps</a:t>
            </a:r>
            <a:r>
              <a:rPr lang="en-US" b="1" dirty="0" smtClean="0"/>
              <a:t> </a:t>
            </a:r>
            <a:r>
              <a:rPr lang="ar-SA" b="1" dirty="0" err="1" smtClean="0"/>
              <a:t>حطينا</a:t>
            </a:r>
            <a:r>
              <a:rPr lang="ar-SA" b="1" dirty="0" smtClean="0"/>
              <a:t> </a:t>
            </a:r>
            <a:r>
              <a:rPr lang="ar-SA" b="1" dirty="0" err="1" smtClean="0"/>
              <a:t>اشارة</a:t>
            </a:r>
            <a:r>
              <a:rPr lang="ar-SA" b="1" dirty="0" smtClean="0"/>
              <a:t> ة صح عند</a:t>
            </a:r>
            <a:r>
              <a:rPr lang="en-US" b="1" dirty="0" smtClean="0"/>
              <a:t> s</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drives </a:t>
            </a:r>
            <a:r>
              <a:rPr lang="ar-SA" b="1" dirty="0" err="1" smtClean="0"/>
              <a:t>حطينا</a:t>
            </a:r>
            <a:r>
              <a:rPr lang="ar-SA" b="1" dirty="0" smtClean="0"/>
              <a:t> </a:t>
            </a:r>
            <a:r>
              <a:rPr lang="ar-SA" b="1" dirty="0" err="1" smtClean="0"/>
              <a:t>اشارة</a:t>
            </a:r>
            <a:r>
              <a:rPr lang="ar-SA" b="1" dirty="0" smtClean="0"/>
              <a:t> صح عند</a:t>
            </a:r>
            <a:r>
              <a:rPr lang="en-US" b="1" dirty="0" smtClean="0"/>
              <a:t> z</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phones </a:t>
            </a:r>
            <a:r>
              <a:rPr lang="ar-SA" b="1" dirty="0" err="1" smtClean="0"/>
              <a:t>حطينا</a:t>
            </a:r>
            <a:r>
              <a:rPr lang="ar-SA" b="1" dirty="0" smtClean="0"/>
              <a:t> </a:t>
            </a:r>
            <a:r>
              <a:rPr lang="ar-SA" b="1" dirty="0" err="1" smtClean="0"/>
              <a:t>اشارة</a:t>
            </a:r>
            <a:r>
              <a:rPr lang="ar-SA" b="1" dirty="0" smtClean="0"/>
              <a:t> صح عند</a:t>
            </a:r>
            <a:r>
              <a:rPr lang="en-US" b="1" dirty="0" smtClean="0"/>
              <a:t> z</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washes </a:t>
            </a:r>
            <a:r>
              <a:rPr lang="ar-SA" b="1" dirty="0" err="1" smtClean="0"/>
              <a:t>حطينا</a:t>
            </a:r>
            <a:r>
              <a:rPr lang="ar-SA" b="1" dirty="0" smtClean="0"/>
              <a:t> </a:t>
            </a:r>
            <a:r>
              <a:rPr lang="ar-SA" b="1" dirty="0" err="1" smtClean="0"/>
              <a:t>اشارة</a:t>
            </a:r>
            <a:r>
              <a:rPr lang="ar-SA" b="1" dirty="0" smtClean="0"/>
              <a:t> صح عند</a:t>
            </a:r>
            <a:r>
              <a:rPr lang="en-US" b="1" dirty="0" smtClean="0"/>
              <a:t> </a:t>
            </a:r>
            <a:r>
              <a:rPr lang="en-US" b="1" dirty="0" err="1" smtClean="0"/>
              <a:t>iz</a:t>
            </a:r>
            <a:r>
              <a:rPr lang="en-US" b="1" dirty="0" smtClean="0"/>
              <a:t> </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summarizes </a:t>
            </a:r>
            <a:r>
              <a:rPr lang="ar-SA" b="1" dirty="0" err="1" smtClean="0"/>
              <a:t>حطينا</a:t>
            </a:r>
            <a:r>
              <a:rPr lang="ar-SA" b="1" dirty="0" smtClean="0"/>
              <a:t> </a:t>
            </a:r>
            <a:r>
              <a:rPr lang="ar-SA" b="1" dirty="0" err="1" smtClean="0"/>
              <a:t>اشارة</a:t>
            </a:r>
            <a:r>
              <a:rPr lang="ar-SA" b="1" dirty="0" smtClean="0"/>
              <a:t> صح عند</a:t>
            </a:r>
            <a:r>
              <a:rPr lang="en-US" b="1" dirty="0" smtClean="0"/>
              <a:t> </a:t>
            </a:r>
            <a:r>
              <a:rPr lang="en-US" b="1" dirty="0" err="1" smtClean="0"/>
              <a:t>iz</a:t>
            </a:r>
            <a:r>
              <a:rPr lang="en-US" b="1" dirty="0" smtClean="0"/>
              <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mothers </a:t>
            </a:r>
            <a:r>
              <a:rPr lang="ar-SA" b="1" dirty="0" err="1" smtClean="0"/>
              <a:t>حطينا</a:t>
            </a:r>
            <a:r>
              <a:rPr lang="ar-SA" b="1" dirty="0" smtClean="0"/>
              <a:t> شارة صح عند</a:t>
            </a:r>
            <a:r>
              <a:rPr lang="en-US" b="1" dirty="0" smtClean="0"/>
              <a:t> z</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puts </a:t>
            </a:r>
            <a:r>
              <a:rPr lang="ar-SA" b="1" dirty="0" err="1" smtClean="0"/>
              <a:t>حطينا</a:t>
            </a:r>
            <a:r>
              <a:rPr lang="ar-SA" b="1" dirty="0" smtClean="0"/>
              <a:t> </a:t>
            </a:r>
            <a:r>
              <a:rPr lang="ar-SA" b="1" dirty="0" err="1" smtClean="0"/>
              <a:t>اشارة</a:t>
            </a:r>
            <a:r>
              <a:rPr lang="ar-SA" b="1" dirty="0" smtClean="0"/>
              <a:t> صح عند</a:t>
            </a:r>
            <a:r>
              <a:rPr lang="en-US" b="1" dirty="0" smtClean="0"/>
              <a:t> s </a:t>
            </a:r>
            <a:br>
              <a:rPr lang="en-US" b="1" dirty="0" smtClean="0"/>
            </a:br>
            <a:r>
              <a:rPr lang="en-US" b="1" dirty="0" smtClean="0"/>
              <a:t/>
            </a:r>
            <a:br>
              <a:rPr lang="en-US" b="1" dirty="0" smtClean="0"/>
            </a:br>
            <a:r>
              <a:rPr lang="en-US" b="1" dirty="0" smtClean="0"/>
              <a:t/>
            </a:r>
            <a:br>
              <a:rPr lang="en-US" b="1" dirty="0" smtClean="0"/>
            </a:br>
            <a:r>
              <a:rPr lang="ar-SA" b="1" dirty="0" err="1" smtClean="0"/>
              <a:t>مهمه</a:t>
            </a:r>
            <a:r>
              <a:rPr lang="ar-SA" b="1" dirty="0" smtClean="0"/>
              <a:t> جد </a:t>
            </a:r>
            <a:r>
              <a:rPr lang="ar-SA" b="1" dirty="0" err="1" smtClean="0"/>
              <a:t>ا</a:t>
            </a:r>
            <a:r>
              <a:rPr lang="ar-SA" b="1" dirty="0" smtClean="0"/>
              <a:t> هذي الكلمات </a:t>
            </a:r>
            <a:r>
              <a:rPr lang="ar-SA" b="1" dirty="0" err="1" smtClean="0"/>
              <a:t>احفظوها</a:t>
            </a:r>
            <a:r>
              <a:rPr lang="en-US" b="1" dirty="0" smtClean="0"/>
              <a:t> </a:t>
            </a:r>
            <a:br>
              <a:rPr lang="en-US" b="1" dirty="0" smtClean="0"/>
            </a:br>
            <a:r>
              <a:rPr lang="en-US" b="1" dirty="0" smtClean="0"/>
              <a:t/>
            </a:r>
            <a:br>
              <a:rPr lang="en-US" b="1" dirty="0" smtClean="0"/>
            </a:br>
            <a:r>
              <a:rPr lang="en-US" b="1" dirty="0" smtClean="0"/>
              <a:t/>
            </a:r>
            <a:br>
              <a:rPr lang="en-US" b="1" dirty="0" smtClean="0"/>
            </a:br>
            <a:endParaRPr lang="ar-SA"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62500" lnSpcReduction="20000"/>
          </a:bodyPr>
          <a:lstStyle/>
          <a:p>
            <a:pPr algn="l"/>
            <a:r>
              <a:rPr lang="ar-SA" b="1" dirty="0" smtClean="0"/>
              <a:t>كلمه</a:t>
            </a:r>
            <a:r>
              <a:rPr lang="en-US" b="1" dirty="0" smtClean="0"/>
              <a:t> : turned </a:t>
            </a:r>
            <a:r>
              <a:rPr lang="ar-SA" b="1" dirty="0" err="1" smtClean="0"/>
              <a:t>حطينا</a:t>
            </a:r>
            <a:r>
              <a:rPr lang="ar-SA" b="1" dirty="0" smtClean="0"/>
              <a:t> صح عند</a:t>
            </a:r>
            <a:r>
              <a:rPr lang="en-US" b="1" dirty="0" smtClean="0"/>
              <a:t> d </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rented </a:t>
            </a:r>
            <a:r>
              <a:rPr lang="ar-SA" b="1" dirty="0" err="1" smtClean="0"/>
              <a:t>حطينا</a:t>
            </a:r>
            <a:r>
              <a:rPr lang="ar-SA" b="1" dirty="0" smtClean="0"/>
              <a:t> صح عند</a:t>
            </a:r>
            <a:r>
              <a:rPr lang="en-US" b="1" dirty="0" smtClean="0"/>
              <a:t> id </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mixed </a:t>
            </a:r>
            <a:r>
              <a:rPr lang="ar-SA" b="1" dirty="0" err="1" smtClean="0"/>
              <a:t>حطينا</a:t>
            </a:r>
            <a:r>
              <a:rPr lang="ar-SA" b="1" dirty="0" smtClean="0"/>
              <a:t> صح عند</a:t>
            </a:r>
            <a:r>
              <a:rPr lang="en-US" b="1" dirty="0" smtClean="0"/>
              <a:t> t</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asked </a:t>
            </a:r>
            <a:r>
              <a:rPr lang="ar-SA" b="1" dirty="0" err="1" smtClean="0"/>
              <a:t>حطينا</a:t>
            </a:r>
            <a:r>
              <a:rPr lang="ar-SA" b="1" dirty="0" smtClean="0"/>
              <a:t> صح عند</a:t>
            </a:r>
            <a:r>
              <a:rPr lang="en-US" b="1" dirty="0" smtClean="0"/>
              <a:t> t</a:t>
            </a:r>
            <a:br>
              <a:rPr lang="en-US" b="1" dirty="0" smtClean="0"/>
            </a:br>
            <a:r>
              <a:rPr lang="en-US" b="1" dirty="0" smtClean="0"/>
              <a:t/>
            </a:r>
            <a:br>
              <a:rPr lang="en-US" b="1" dirty="0" smtClean="0"/>
            </a:br>
            <a:r>
              <a:rPr lang="ar-SA" b="1" dirty="0" smtClean="0"/>
              <a:t>كلمة</a:t>
            </a:r>
            <a:r>
              <a:rPr lang="en-US" b="1" dirty="0" smtClean="0"/>
              <a:t> : recommended </a:t>
            </a:r>
            <a:r>
              <a:rPr lang="ar-SA" b="1" dirty="0" err="1" smtClean="0"/>
              <a:t>حطينا</a:t>
            </a:r>
            <a:r>
              <a:rPr lang="ar-SA" b="1" dirty="0" smtClean="0"/>
              <a:t> صح عند</a:t>
            </a:r>
            <a:r>
              <a:rPr lang="en-US" b="1" dirty="0" smtClean="0"/>
              <a:t> id </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waked </a:t>
            </a:r>
            <a:r>
              <a:rPr lang="ar-SA" b="1" dirty="0" err="1" smtClean="0"/>
              <a:t>حطينا</a:t>
            </a:r>
            <a:r>
              <a:rPr lang="ar-SA" b="1" dirty="0" smtClean="0"/>
              <a:t> صح عند</a:t>
            </a:r>
            <a:r>
              <a:rPr lang="en-US" b="1" dirty="0" smtClean="0"/>
              <a:t> t</a:t>
            </a:r>
            <a:br>
              <a:rPr lang="en-US" b="1" dirty="0" smtClean="0"/>
            </a:br>
            <a:r>
              <a:rPr lang="en-US" b="1" dirty="0" smtClean="0"/>
              <a:t/>
            </a:r>
            <a:br>
              <a:rPr lang="en-US" b="1" dirty="0" smtClean="0"/>
            </a:br>
            <a:endParaRPr lang="ar-SA"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0000" lnSpcReduction="20000"/>
          </a:bodyPr>
          <a:lstStyle/>
          <a:p>
            <a:pPr algn="l"/>
            <a:r>
              <a:rPr lang="en-US" b="1" dirty="0" smtClean="0"/>
              <a:t/>
            </a:r>
            <a:br>
              <a:rPr lang="en-US" b="1" dirty="0" smtClean="0"/>
            </a:br>
            <a:r>
              <a:rPr lang="ar-SA" b="1" dirty="0" smtClean="0"/>
              <a:t>كلمة</a:t>
            </a:r>
            <a:r>
              <a:rPr lang="en-US" b="1" dirty="0" smtClean="0"/>
              <a:t>: tested </a:t>
            </a:r>
            <a:r>
              <a:rPr lang="ar-SA" b="1" dirty="0" err="1" smtClean="0"/>
              <a:t>حطينا</a:t>
            </a:r>
            <a:r>
              <a:rPr lang="ar-SA" b="1" dirty="0" smtClean="0"/>
              <a:t> صح عند</a:t>
            </a:r>
            <a:r>
              <a:rPr lang="en-US" b="1" dirty="0" smtClean="0"/>
              <a:t> id</a:t>
            </a:r>
            <a:br>
              <a:rPr lang="en-US" b="1" dirty="0" smtClean="0"/>
            </a:br>
            <a:r>
              <a:rPr lang="en-US" b="1" dirty="0" smtClean="0"/>
              <a:t/>
            </a:r>
            <a:br>
              <a:rPr lang="en-US" b="1" dirty="0" smtClean="0"/>
            </a:br>
            <a:r>
              <a:rPr lang="ar-SA" b="1" dirty="0" smtClean="0"/>
              <a:t>كلمة</a:t>
            </a:r>
            <a:r>
              <a:rPr lang="en-US" b="1" dirty="0" smtClean="0"/>
              <a:t> : felled </a:t>
            </a:r>
            <a:r>
              <a:rPr lang="ar-SA" b="1" dirty="0" err="1" smtClean="0"/>
              <a:t>حطينا</a:t>
            </a:r>
            <a:r>
              <a:rPr lang="ar-SA" b="1" dirty="0" smtClean="0"/>
              <a:t> صح عند</a:t>
            </a:r>
            <a:r>
              <a:rPr lang="en-US" b="1" dirty="0" smtClean="0"/>
              <a:t> d</a:t>
            </a:r>
            <a:br>
              <a:rPr lang="en-US" b="1" dirty="0" smtClean="0"/>
            </a:br>
            <a:r>
              <a:rPr lang="en-US" b="1" dirty="0" smtClean="0"/>
              <a:t/>
            </a:r>
            <a:br>
              <a:rPr lang="en-US" b="1" dirty="0" smtClean="0"/>
            </a:br>
            <a:r>
              <a:rPr lang="ar-SA" b="1" dirty="0" smtClean="0"/>
              <a:t>كلمة</a:t>
            </a:r>
            <a:r>
              <a:rPr lang="en-US" b="1" dirty="0" smtClean="0"/>
              <a:t> : moved </a:t>
            </a:r>
            <a:r>
              <a:rPr lang="ar-SA" b="1" dirty="0" err="1" smtClean="0"/>
              <a:t>حطينا</a:t>
            </a:r>
            <a:r>
              <a:rPr lang="ar-SA" b="1" dirty="0" smtClean="0"/>
              <a:t> صح عند</a:t>
            </a:r>
            <a:r>
              <a:rPr lang="en-US" b="1" dirty="0" smtClean="0"/>
              <a:t> d</a:t>
            </a:r>
            <a:br>
              <a:rPr lang="en-US" b="1" dirty="0" smtClean="0"/>
            </a:br>
            <a:r>
              <a:rPr lang="en-US" b="1" dirty="0" smtClean="0"/>
              <a:t/>
            </a:r>
            <a:br>
              <a:rPr lang="en-US" b="1" dirty="0" smtClean="0"/>
            </a:br>
            <a:r>
              <a:rPr lang="en-US" b="1" dirty="0" smtClean="0"/>
              <a:t/>
            </a:r>
            <a:br>
              <a:rPr lang="en-US" b="1" dirty="0" smtClean="0"/>
            </a:br>
            <a:r>
              <a:rPr lang="ar-SA" b="1" dirty="0" smtClean="0"/>
              <a:t>كلمة</a:t>
            </a:r>
            <a:r>
              <a:rPr lang="en-US" b="1" dirty="0" smtClean="0"/>
              <a:t> : changed </a:t>
            </a:r>
            <a:r>
              <a:rPr lang="ar-SA" b="1" dirty="0" err="1" smtClean="0"/>
              <a:t>حطينا</a:t>
            </a:r>
            <a:r>
              <a:rPr lang="ar-SA" b="1" dirty="0" smtClean="0"/>
              <a:t> صح عند</a:t>
            </a:r>
            <a:r>
              <a:rPr lang="en-US" b="1" dirty="0" smtClean="0"/>
              <a:t> d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ar-SA" b="1" dirty="0" smtClean="0"/>
              <a:t>هذي ابرز واهم </a:t>
            </a:r>
            <a:r>
              <a:rPr lang="ar-SA" b="1" dirty="0" err="1" smtClean="0"/>
              <a:t>الاشياء</a:t>
            </a:r>
            <a:r>
              <a:rPr lang="ar-SA" b="1" dirty="0" smtClean="0"/>
              <a:t> اللي ركز عليها الدكتور </a:t>
            </a:r>
            <a:r>
              <a:rPr lang="ar-SA" b="1" dirty="0" err="1" smtClean="0"/>
              <a:t>الن</a:t>
            </a:r>
            <a:r>
              <a:rPr lang="ar-SA" b="1" dirty="0" smtClean="0"/>
              <a:t> في </a:t>
            </a:r>
            <a:r>
              <a:rPr lang="ar-SA" b="1" dirty="0" smtClean="0"/>
              <a:t>جميع المحاضرات</a:t>
            </a:r>
          </a:p>
          <a:p>
            <a:pPr algn="l">
              <a:buNone/>
            </a:pPr>
            <a:r>
              <a:rPr lang="ar-SA" b="1" dirty="0" smtClean="0"/>
              <a:t> </a:t>
            </a:r>
            <a:endParaRPr lang="ar-SA"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1516</TotalTime>
  <Words>7761</Words>
  <Application>Microsoft Office PowerPoint</Application>
  <PresentationFormat>عرض على الشاشة (3:4)‏</PresentationFormat>
  <Paragraphs>814</Paragraphs>
  <Slides>94</Slides>
  <Notes>2</Notes>
  <HiddenSlides>0</HiddenSlides>
  <MMClips>0</MMClips>
  <ScaleCrop>false</ScaleCrop>
  <HeadingPairs>
    <vt:vector size="4" baseType="variant">
      <vt:variant>
        <vt:lpstr>سمة</vt:lpstr>
      </vt:variant>
      <vt:variant>
        <vt:i4>1</vt:i4>
      </vt:variant>
      <vt:variant>
        <vt:lpstr>عناوين الشرائح</vt:lpstr>
      </vt:variant>
      <vt:variant>
        <vt:i4>94</vt:i4>
      </vt:variant>
    </vt:vector>
  </HeadingPairs>
  <TitlesOfParts>
    <vt:vector size="95" baseType="lpstr">
      <vt:lpstr>رحلة</vt:lpstr>
      <vt:lpstr>الشريحة 1</vt:lpstr>
      <vt:lpstr> ② Previewing Vocabulary Listen to these words and phrases from the conversation. Then complete the sentences with the words and phrases  </vt:lpstr>
      <vt:lpstr>الشريحة 3</vt:lpstr>
      <vt:lpstr>الشريحة 4</vt:lpstr>
      <vt:lpstr>الشريحة 5</vt:lpstr>
      <vt:lpstr>الشريحة 6</vt:lpstr>
      <vt:lpstr>الشريحة 7</vt:lpstr>
      <vt:lpstr>② Previewing Vocabulary Listen to the underlined words and phrases. You will hear the underlined words and phrases In the presentation. Write the letter of the correct definition beside each sentence</vt:lpstr>
      <vt:lpstr>الشريحة 9</vt:lpstr>
      <vt:lpstr>الشريحة 10</vt:lpstr>
      <vt:lpstr>* TOEFL is a registered trademark of Education Testing Service (ETS). This publication is not endorsed or approved by ETS</vt:lpstr>
      <vt:lpstr>Part 4 Real-World Tasks: Telephone Messages  ① Listening to Telephone Messages When Peter arid Kenji cannot answer their phone, people leave messages on their voice mail. Listen to each message. Write the important information In the spaces below, Then, compare your notes with a partner  </vt:lpstr>
      <vt:lpstr>الشريحة 13</vt:lpstr>
      <vt:lpstr> ② Previewing Vocabulary Listen to these words and phrases from the conversation. Complete the sentences with these words and phrases.  </vt:lpstr>
      <vt:lpstr>الشريحة 15</vt:lpstr>
      <vt:lpstr> ⑤ Listening for Stressed Words Listen to the conversation again. Some of the stressed words are missing. During each pause, repeat the phrase or sentence. Then fill in the blanks with words you hear.  </vt:lpstr>
      <vt:lpstr>Reductions  ⑥ Comparing Unreduced and Reduced Pronunciation The following sentences come from the conversation. Listen for the difference between unreduced and reduced pronunciation. Repeat both forms after the speaker.  </vt:lpstr>
      <vt:lpstr>⑦ Listening for Reductions Listen to the following conversation, You’ll hear the reduced pronunciations of some words. Repeat each sentence during the pause. Then write the unreduced forms of the missing words in the blanks.  </vt:lpstr>
      <vt:lpstr> ⑨ Distinguishing Between Can and Can’t Listen and repeat each statement.  Circle Can if tile statement Is affirmative and Can’t If the statement Is negative.  </vt:lpstr>
      <vt:lpstr>الشريحة 20</vt:lpstr>
      <vt:lpstr>② Previewing Vocabulary Listen to the underlined words and phrases. You will hear the underlined words and phrases in a story. Write the letter of the correct definition beside each sentence.  </vt:lpstr>
      <vt:lpstr>④ Taking Notes on Specific Information Listen to the story again. Fill in the missing key information in the notes below. Remember:  </vt:lpstr>
      <vt:lpstr>⑥ Reviewing Vocabulary Talk about the picture below. Use the new vocabulary as you</vt:lpstr>
      <vt:lpstr>الشريحة 24</vt:lpstr>
      <vt:lpstr>الشريحة 25</vt:lpstr>
      <vt:lpstr>الشريحة 26</vt:lpstr>
      <vt:lpstr> ④ Listening to a Weather Forecast Bruce is watching the weather forecast. Listen to the report and use the chart to take notes about the weekend weather.  </vt:lpstr>
      <vt:lpstr>Using Language Functions EXPRESSIONS FOR TALKING ABOUT ACTIVITIES YOU LIKE AND DISLIKE</vt:lpstr>
      <vt:lpstr>الشريحة 29</vt:lpstr>
      <vt:lpstr>الشريحة 30</vt:lpstr>
      <vt:lpstr>Previewing Vocabulary </vt:lpstr>
      <vt:lpstr>الشريحة 32</vt:lpstr>
      <vt:lpstr>الشريحة 33</vt:lpstr>
      <vt:lpstr>④ Listening for Details Listen again if </vt:lpstr>
      <vt:lpstr>stress  ⑤ Listening for Stressed Words Listen to the conversation again. Some of the stressed words are missing. During each pause, repeat the phrase or sentence. Then  fill in the blanks with words you hear.</vt:lpstr>
      <vt:lpstr>Reductions  ⑥ Comparing Unreduced and Reduced Pronunciation The following sentences come from the conversation, Listen for the difference between unreduced and reduced pronunciation. Repeat both forms after the speaker.  </vt:lpstr>
      <vt:lpstr> Listening for Reductions Listen to the following sentences. You'll hear the reduced pronunciations of some words. Repeat each sentence during the pause. Then write the unreduced forms of the missing words in the blanks.  </vt:lpstr>
      <vt:lpstr>Pronunciation TEENS OR TENS ? Notice the differences in stress between the following pairs of words. In the numbers 13 to 19, be sure to stress the "-teen" ending. For 20, 30, 40, etc.. to 90, stress the first syllable only. Listen</vt:lpstr>
      <vt:lpstr>الشريحة 39</vt:lpstr>
      <vt:lpstr> ② Previewing Vocabulary You will hear the underlined words below on a radio advice show. Listen to the underlined words. Then write the letter of the correct definition beside each sentence.  </vt:lpstr>
      <vt:lpstr> ④ Taking Notes on Specific Information Listen again. This time, complete the chart with Bob and Pam’s advice. Try to catch as many details as you can.  </vt:lpstr>
      <vt:lpstr>الشريحة 42</vt:lpstr>
      <vt:lpstr>الشريحة 43</vt:lpstr>
      <vt:lpstr>الشريحة 44</vt:lpstr>
      <vt:lpstr>الشريحة 45</vt:lpstr>
      <vt:lpstr>الشريحة 46</vt:lpstr>
      <vt:lpstr>الشريحة 47</vt:lpstr>
      <vt:lpstr> ② Previewing Vocabulary Listen to these words and phrases from the conversation. Then complete the sentences below with the words and phrases.  </vt:lpstr>
      <vt:lpstr>الشريحة 49</vt:lpstr>
      <vt:lpstr>الشريحة 50</vt:lpstr>
      <vt:lpstr>الشريحة 51</vt:lpstr>
      <vt:lpstr>الشريحة 52</vt:lpstr>
      <vt:lpstr> ② Previewing Vocabulary You will hear the underlined words below in a conversation. Listen to the underlined words. Then write the letter of the correct definition beside each sentence.  </vt:lpstr>
      <vt:lpstr> ④ Taking Notes on Specific Information Listen again. As you listen, write the key words about big cities and small towns .  </vt:lpstr>
      <vt:lpstr>الشريحة 55</vt:lpstr>
      <vt:lpstr>ASKING FOR DIRECTIONS   </vt:lpstr>
      <vt:lpstr>GIVING DIRECTIONS   </vt:lpstr>
      <vt:lpstr>② Following Directions Peter is getting directions to various places in the city.  </vt:lpstr>
      <vt:lpstr> ④ Listening for Directions on the Phone Listen to the following telephone conversations with the Metro Bus Company. Take notes on each conversation.  </vt:lpstr>
      <vt:lpstr>الشريحة 60</vt:lpstr>
      <vt:lpstr>② Previewing Vocabulary Listen to these words and phrases from the conversation. Then complete the sentences with the words and phrases.  </vt:lpstr>
      <vt:lpstr>الشريحة 62</vt:lpstr>
      <vt:lpstr>الشريحة 63</vt:lpstr>
      <vt:lpstr>⑤ Listening for Stressed Words Listen to the conversation again. Some of the stressed words are  missing. During each pause, repeat the phrase or sentence. Then fill in the blanks with words you hear </vt:lpstr>
      <vt:lpstr> ⑥ Comparing Unreduced and Reduced Pronunciation The following sentences come from the conversation. Listen for the difference between unreduced and reduced pronunciation. Repeat both forms after the speaker.  </vt:lpstr>
      <vt:lpstr>⑦ Listening for Reductions Listen to the following conversation, You’ll hear the reduced pronunciations of some words. Repeat each sentence during the pause. Then write the unreduced forms of the missing words in the blanks.  </vt:lpstr>
      <vt:lpstr> ⑨ Distinguishing Among –s Endings Listen and write the words, Then check the sound you hear1 The first one is done as an example. </vt:lpstr>
      <vt:lpstr>Talk It Over Asking for Information About Apartments 1. Look at the three apartment advertisements. They do not give very much information. 2. Make up five questions about the apartment in each ad. Use the Ideas on the right. 3. Work with a partner, One of you is the manager, and the other one is the renter. Ask and answer the questions you prepared.  4.Change roles for each ad.  </vt:lpstr>
      <vt:lpstr>الشريحة 69</vt:lpstr>
      <vt:lpstr> ② Previewing Vocabulary Listen to the underlined words and phrases. You will hear the underlined words and phrases In the presentation. Write the letter of the correct definition beside each sentence.  </vt:lpstr>
      <vt:lpstr>الشريحة 71</vt:lpstr>
      <vt:lpstr> ④ Taking Notes on Specific Information Listen again. Take more detailed notes about the good things and the bad things in the apartment. Compare your list with a partner.  </vt:lpstr>
      <vt:lpstr>⑥ Using Vocabulary Discuss the following questions with a partner. Use the underlined vocabulary in your answers.  </vt:lpstr>
      <vt:lpstr>الشريحة 74</vt:lpstr>
      <vt:lpstr>الشريحة 75</vt:lpstr>
      <vt:lpstr>Strategy Graphic Organizer Multi-Column Chart A multi-column chart can help you keep track of things that you have to do. For example, you can use this kind of chart to plan your homework for the week. List your classes in the left column, the task you have for each class in the second column, how long each task will take, when you plan to do the task, and so on: </vt:lpstr>
      <vt:lpstr>الشريحة 77</vt:lpstr>
      <vt:lpstr> ② Previewing Vocabulary Listen to the underlined words. You will hear these words in the conversation. Then use the context to guess their meanings. Write your guesses in the spaces.  </vt:lpstr>
      <vt:lpstr>④ Listening for Details Listen again if necessary, Write T if a statement is true and F if it is false.</vt:lpstr>
      <vt:lpstr>⑤ Listening for Stressed Words Listen to part of the conversation again. some of the stressed words are missing. During each pause, repeat the phrase or sentence. Then fill in the blanks with the words you hear. </vt:lpstr>
      <vt:lpstr>⑦ Listening for Reductions Anita and Brenda have just finished eating lunch together. Listen to their conversation. Repeat each sentence during the pause. Then write the unreduced forms of the missing words in the blanks. </vt:lpstr>
      <vt:lpstr>الشريحة 82</vt:lpstr>
      <vt:lpstr>الشريحة 83</vt:lpstr>
      <vt:lpstr> ② Previewing Vocabulary You will hear the following words in the lecture. Listen to the words. Then write the letter of the correct definition beside each word.  </vt:lpstr>
      <vt:lpstr> ④ Taking Notes on Specific Information Listen again. This time, fill in the details about each culture.  </vt:lpstr>
      <vt:lpstr>⑥ Using Vocabulary Discuss the following questions with a partner. Use the underlined vocabulary in your answers,  </vt:lpstr>
      <vt:lpstr>الشريحة 87</vt:lpstr>
      <vt:lpstr>الشريحة 88</vt:lpstr>
      <vt:lpstr> ② Previewing Vocabulary Listen to the underlined words. You will hear these words in the conversation. Before you listen, use the context to guess their definitions.  Write the letter of the correct definition beside each sentence </vt:lpstr>
      <vt:lpstr>الشريحة 90</vt:lpstr>
      <vt:lpstr>الشريحة 91</vt:lpstr>
      <vt:lpstr>الشريحة 92</vt:lpstr>
      <vt:lpstr>الشريحة 93</vt:lpstr>
      <vt:lpstr>الشريحة 94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12</cp:revision>
  <dcterms:created xsi:type="dcterms:W3CDTF">2013-12-16T18:10:21Z</dcterms:created>
  <dcterms:modified xsi:type="dcterms:W3CDTF">2013-12-24T22:24:00Z</dcterms:modified>
</cp:coreProperties>
</file>