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0" r:id="rId2"/>
    <p:sldId id="313" r:id="rId3"/>
    <p:sldId id="314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12" r:id="rId12"/>
    <p:sldId id="311" r:id="rId13"/>
    <p:sldId id="309" r:id="rId14"/>
    <p:sldId id="310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709256"/>
    <a:srgbClr val="009900"/>
    <a:srgbClr val="AD9968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61" autoAdjust="0"/>
    <p:restoredTop sz="94664" autoAdjust="0"/>
  </p:normalViewPr>
  <p:slideViewPr>
    <p:cSldViewPr>
      <p:cViewPr>
        <p:scale>
          <a:sx n="60" d="100"/>
          <a:sy n="60" d="100"/>
        </p:scale>
        <p:origin x="-1254" y="-3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Click="0">
    <p:wedge/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54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  </a:t>
            </a:r>
          </a:p>
          <a:p>
            <a:pPr algn="l">
              <a:lnSpc>
                <a:spcPct val="80000"/>
              </a:lnSpc>
            </a:pPr>
            <a:r>
              <a:rPr lang="en-US" sz="60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Reading </a:t>
            </a:r>
            <a:endParaRPr lang="en-US" sz="66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4000" b="1" dirty="0" smtClean="0">
              <a:solidFill>
                <a:srgbClr val="709256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cs typeface="Times New Roman" pitchFamily="18" charset="0"/>
              </a:rPr>
              <a:t>Instructor: </a:t>
            </a:r>
          </a:p>
          <a:p>
            <a:pPr algn="l">
              <a:lnSpc>
                <a:spcPct val="80000"/>
              </a:lnSpc>
            </a:pP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3200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Lecture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charset="0"/>
              <a:buChar char="•"/>
            </a:pPr>
            <a:r>
              <a:rPr lang="en-US" dirty="0" smtClean="0"/>
              <a:t>Skimming for the topic and main idea</a:t>
            </a:r>
          </a:p>
          <a:p>
            <a:pPr algn="l">
              <a:buFont typeface="Arial" charset="0"/>
              <a:buChar char="•"/>
            </a:pPr>
            <a:r>
              <a:rPr lang="en-US" dirty="0" smtClean="0"/>
              <a:t>Vocabulary Previewing </a:t>
            </a:r>
          </a:p>
          <a:p>
            <a:pPr algn="l">
              <a:buFont typeface="Arial" charset="0"/>
              <a:buChar char="•"/>
            </a:pPr>
            <a:r>
              <a:rPr lang="en-US" smtClean="0"/>
              <a:t>Reading Passage </a:t>
            </a:r>
            <a:endParaRPr lang="en-US" dirty="0" smtClean="0"/>
          </a:p>
          <a:p>
            <a:pPr algn="l">
              <a:buFont typeface="Arial" charset="0"/>
              <a:buChar char="•"/>
            </a:pPr>
            <a:endParaRPr lang="en-US" dirty="0" smtClean="0"/>
          </a:p>
          <a:p>
            <a:pPr algn="l"/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advClick="0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 1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95400" y="228600"/>
            <a:ext cx="4572000" cy="6049963"/>
          </a:xfrm>
        </p:spPr>
      </p:pic>
      <p:sp>
        <p:nvSpPr>
          <p:cNvPr id="6" name="TextBox 5"/>
          <p:cNvSpPr txBox="1"/>
          <p:nvPr/>
        </p:nvSpPr>
        <p:spPr>
          <a:xfrm>
            <a:off x="5943600" y="990600"/>
            <a:ext cx="3962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/>
              <a:t>A. Topic: Steps of finding a job.</a:t>
            </a:r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Main Topic: There were several </a:t>
            </a:r>
          </a:p>
          <a:p>
            <a:pPr algn="l" rtl="0"/>
            <a:r>
              <a:rPr lang="en-US" dirty="0" smtClean="0"/>
              <a:t>possible steps to find jobs</a:t>
            </a:r>
          </a:p>
          <a:p>
            <a:pPr algn="l" rtl="0"/>
            <a:r>
              <a:rPr lang="en-US" dirty="0" smtClean="0"/>
              <a:t>Not very long ago.</a:t>
            </a:r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They (Paragraph A, Line 2)________________</a:t>
            </a:r>
          </a:p>
          <a:p>
            <a:pPr algn="l" rtl="0"/>
            <a:endParaRPr lang="ar-SA" dirty="0" smtClean="0"/>
          </a:p>
          <a:p>
            <a:pPr algn="l" rtl="0"/>
            <a:endParaRPr lang="ar-SA" dirty="0" smtClean="0"/>
          </a:p>
          <a:p>
            <a:pPr algn="l" rtl="0"/>
            <a:endParaRPr lang="en-US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 2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66800" y="0"/>
            <a:ext cx="5099050" cy="6248400"/>
          </a:xfrm>
        </p:spPr>
      </p:pic>
      <p:sp>
        <p:nvSpPr>
          <p:cNvPr id="5" name="TextBox 4"/>
          <p:cNvSpPr txBox="1"/>
          <p:nvPr/>
        </p:nvSpPr>
        <p:spPr>
          <a:xfrm>
            <a:off x="6019800" y="0"/>
            <a:ext cx="3886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B. Topic: </a:t>
            </a:r>
            <a:r>
              <a:rPr lang="en-US" b="1" dirty="0" smtClean="0"/>
              <a:t>Job Hunting Steps nowadays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Main Idea: Job hunting has become </a:t>
            </a:r>
          </a:p>
          <a:p>
            <a:pPr algn="ctr"/>
            <a:r>
              <a:rPr lang="en-US" b="1" dirty="0" smtClean="0"/>
              <a:t>more complicated  </a:t>
            </a:r>
          </a:p>
          <a:p>
            <a:pPr algn="ctr"/>
            <a:r>
              <a:rPr lang="en-US" b="1" dirty="0" smtClean="0"/>
              <a:t>these days</a:t>
            </a:r>
          </a:p>
          <a:p>
            <a:pPr algn="ctr"/>
            <a:endParaRPr lang="en-US" b="1" dirty="0" smtClean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Them (Paragraph B, Line 11)_________________</a:t>
            </a:r>
          </a:p>
          <a:p>
            <a:pPr algn="ctr"/>
            <a:endParaRPr lang="ar-SA" b="1" dirty="0" smtClean="0"/>
          </a:p>
          <a:p>
            <a:pPr algn="ctr"/>
            <a:endParaRPr lang="ar-SA" b="1" dirty="0" smtClean="0"/>
          </a:p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24600" y="3276600"/>
            <a:ext cx="381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/>
              <a:t>C. Topic: </a:t>
            </a:r>
            <a:r>
              <a:rPr lang="en-US" b="1" dirty="0" smtClean="0"/>
              <a:t>Career Counseling</a:t>
            </a:r>
            <a:endParaRPr lang="ar-SA" b="1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Main idea: </a:t>
            </a:r>
          </a:p>
          <a:p>
            <a:pPr algn="l" rtl="0"/>
            <a:r>
              <a:rPr lang="en-US" b="1" dirty="0" smtClean="0"/>
              <a:t>Job hopping has become so common that career counseling is now big business</a:t>
            </a:r>
          </a:p>
          <a:p>
            <a:pPr algn="l" rtl="0"/>
            <a:endParaRPr lang="en-US" b="1" dirty="0" smtClean="0"/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It (Paragraph D, Line 33)___________</a:t>
            </a:r>
          </a:p>
          <a:p>
            <a:pPr algn="l" rtl="0"/>
            <a:endParaRPr lang="ar-SA" b="1" dirty="0" smtClean="0"/>
          </a:p>
          <a:p>
            <a:pPr algn="l" rtl="0"/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 3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143000" y="0"/>
            <a:ext cx="5954713" cy="6172200"/>
          </a:xfrm>
        </p:spPr>
      </p:pic>
      <p:sp>
        <p:nvSpPr>
          <p:cNvPr id="5" name="TextBox 4"/>
          <p:cNvSpPr txBox="1"/>
          <p:nvPr/>
        </p:nvSpPr>
        <p:spPr>
          <a:xfrm>
            <a:off x="7086600" y="0"/>
            <a:ext cx="2438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D. Topic: </a:t>
            </a:r>
          </a:p>
          <a:p>
            <a:pPr algn="l"/>
            <a:r>
              <a:rPr lang="en-US" b="1" dirty="0" smtClean="0"/>
              <a:t>Internet and Job Hunting</a:t>
            </a:r>
            <a:endParaRPr lang="en-US" dirty="0" smtClean="0"/>
          </a:p>
          <a:p>
            <a:pPr algn="l"/>
            <a:r>
              <a:rPr lang="en-US" dirty="0" smtClean="0">
                <a:solidFill>
                  <a:srgbClr val="FF0000"/>
                </a:solidFill>
              </a:rPr>
              <a:t>Main Idea</a:t>
            </a:r>
            <a:r>
              <a:rPr lang="en-US" dirty="0" smtClean="0"/>
              <a:t>:</a:t>
            </a:r>
          </a:p>
          <a:p>
            <a:pPr algn="l"/>
            <a:r>
              <a:rPr lang="en-US" b="1" dirty="0" smtClean="0"/>
              <a:t>More and more job hunters are applying </a:t>
            </a:r>
          </a:p>
          <a:p>
            <a:pPr algn="l"/>
            <a:r>
              <a:rPr lang="en-US" b="1" dirty="0" smtClean="0"/>
              <a:t>for jobs online.</a:t>
            </a:r>
          </a:p>
          <a:p>
            <a:pPr algn="l"/>
            <a:endParaRPr lang="en-US" b="1" dirty="0" smtClean="0">
              <a:solidFill>
                <a:srgbClr val="FF0000"/>
              </a:solidFill>
            </a:endParaRPr>
          </a:p>
          <a:p>
            <a:pPr algn="l"/>
            <a:r>
              <a:rPr lang="en-US" dirty="0" smtClean="0">
                <a:solidFill>
                  <a:srgbClr val="FF0000"/>
                </a:solidFill>
              </a:rPr>
              <a:t>It (Paragraph D, Line 33)__________</a:t>
            </a:r>
          </a:p>
          <a:p>
            <a:pPr algn="l"/>
            <a:endParaRPr lang="ar-SA" b="1" dirty="0" smtClean="0"/>
          </a:p>
          <a:p>
            <a:pPr algn="l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88742" y="3048000"/>
            <a:ext cx="35172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E. Topic:</a:t>
            </a:r>
          </a:p>
          <a:p>
            <a:pPr algn="ctr"/>
            <a:r>
              <a:rPr lang="en-US" b="1" dirty="0" smtClean="0"/>
              <a:t>Online Job Hunting Steps</a:t>
            </a:r>
            <a:endParaRPr lang="ar-SA" b="1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Main Idea:</a:t>
            </a:r>
          </a:p>
          <a:p>
            <a:pPr algn="ctr"/>
            <a:r>
              <a:rPr lang="en-US" b="1" dirty="0" smtClean="0"/>
              <a:t>Job hunting nowadays is not </a:t>
            </a:r>
          </a:p>
          <a:p>
            <a:pPr algn="ctr"/>
            <a:r>
              <a:rPr lang="en-US" b="1" dirty="0" smtClean="0"/>
              <a:t>what it used to be</a:t>
            </a:r>
          </a:p>
          <a:p>
            <a:pPr algn="ctr"/>
            <a:endParaRPr lang="en-US" b="1" dirty="0" smtClean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Them (Paragraph D, Line 36)_______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endParaRPr lang="en-US" b="1" dirty="0" smtClean="0"/>
          </a:p>
          <a:p>
            <a:pPr algn="ctr"/>
            <a:endParaRPr lang="ar-SA" b="1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</a:t>
            </a:r>
            <a:r>
              <a:rPr lang="en-US" sz="4000" b="1" dirty="0" smtClean="0">
                <a:solidFill>
                  <a:srgbClr val="C00000"/>
                </a:solidFill>
              </a:rPr>
              <a:t>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123 / 131 / 135 )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754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37581"/>
                <a:gridCol w="208971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place by</a:t>
                      </a:r>
                      <a:r>
                        <a:rPr lang="en-US" sz="2000" b="1" baseline="0" dirty="0" smtClean="0"/>
                        <a:t> sea for ships and boats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harbor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space between two</a:t>
                      </a:r>
                      <a:r>
                        <a:rPr lang="en-US" sz="2000" b="1" baseline="0" dirty="0" smtClean="0"/>
                        <a:t> things / a difference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gap    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useful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nutrients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hindrances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obstacles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advantages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benefits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places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Areas 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An inspector who looks for criminals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detective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search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for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Make less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reduce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Need or want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require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surprise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astonish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121 / 133 / 135 )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1" y="1524000"/>
          <a:ext cx="8458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08897"/>
                <a:gridCol w="2356449"/>
                <a:gridCol w="89285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Make happy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Excite                V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 to  rest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Relax             V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Concern / benefit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 interest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Stand against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Challenge     V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Horrify / terrify / make others feel afraid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Frighten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Stop or prevent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      </a:t>
                      </a:r>
                      <a:r>
                        <a:rPr lang="en-US" sz="2000" b="1" dirty="0" smtClean="0"/>
                        <a:t>Hold back    PV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Away from others/ nobody with him/ her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Alone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1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9604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Questions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067800" cy="4876800"/>
          </a:xfrm>
        </p:spPr>
        <p:txBody>
          <a:bodyPr/>
          <a:lstStyle/>
          <a:p>
            <a:pPr algn="l" rtl="1" eaLnBrk="1" hangingPunct="1">
              <a:buAutoNum type="arabicPeriod"/>
            </a:pPr>
            <a:endParaRPr lang="en-US" sz="1800" b="1" dirty="0" smtClean="0"/>
          </a:p>
          <a:p>
            <a:pPr algn="l" rtl="1" eaLnBrk="1" hangingPunct="1"/>
            <a:r>
              <a:rPr lang="en-US" sz="1800" b="1" dirty="0" smtClean="0"/>
              <a:t>1.The word “_____________” is closest in meaning to the word “ surprise “. </a:t>
            </a:r>
          </a:p>
          <a:p>
            <a:pPr marL="457200" indent="-457200" algn="l" rtl="1" eaLnBrk="1" hangingPunct="1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terrify                                                                             b. challenge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 c. laugh                                                                              d. astonish</a:t>
            </a:r>
          </a:p>
          <a:p>
            <a:pPr algn="l" rtl="1" eaLnBrk="1" hangingPunct="1"/>
            <a:r>
              <a:rPr lang="en-US" sz="2000" b="1" dirty="0" smtClean="0"/>
              <a:t> 2. If you go to the______________  you will many boats and ships.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a. harbor                                                                            b. office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c. hospital                                                                          d. restaurant </a:t>
            </a:r>
          </a:p>
          <a:p>
            <a:pPr algn="l" rtl="1" eaLnBrk="1" hangingPunct="1"/>
            <a:r>
              <a:rPr lang="en-US" sz="2000" b="1" dirty="0" smtClean="0"/>
              <a:t> 3. The word “need”  is closest in meaning to the word____________________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a. question                                                                         b. visit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c. require                                                                            d. invest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/>
              <a:t>4. The phrase “ a space/ distance  between two things or persons” is a__________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a. building                                                                          b. street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c. wall                                                                                  d. gap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                                         </a:t>
            </a:r>
            <a:r>
              <a:rPr lang="en-US" sz="2000" b="1" dirty="0" smtClean="0"/>
              <a:t> </a:t>
            </a:r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9604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Questions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067800" cy="4876800"/>
          </a:xfrm>
        </p:spPr>
        <p:txBody>
          <a:bodyPr/>
          <a:lstStyle/>
          <a:p>
            <a:pPr algn="l" rtl="1" eaLnBrk="1" hangingPunct="1">
              <a:buAutoNum type="arabicPeriod"/>
            </a:pPr>
            <a:endParaRPr lang="en-US" sz="1800" b="1" dirty="0" smtClean="0"/>
          </a:p>
          <a:p>
            <a:pPr algn="l" rtl="1" eaLnBrk="1" hangingPunct="1"/>
            <a:r>
              <a:rPr lang="en-US" sz="1800" b="1" dirty="0" smtClean="0"/>
              <a:t>5.The word “_____________” is closest in meaning to the phrase “ make less “.</a:t>
            </a:r>
          </a:p>
          <a:p>
            <a:pPr algn="l" rtl="1" eaLnBrk="1" hangingPunct="1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reduce                                                                               b. widen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 c. require                                                                               d. worsen</a:t>
            </a:r>
          </a:p>
          <a:p>
            <a:pPr algn="l" rtl="1" eaLnBrk="1" hangingPunct="1"/>
            <a:r>
              <a:rPr lang="en-US" sz="2000" b="1" dirty="0" smtClean="0"/>
              <a:t> 6. most people prefer to ______________ by the sea coast.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a. relax                                                                                b. test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c. work                                                                                d. type</a:t>
            </a:r>
          </a:p>
          <a:p>
            <a:pPr algn="l" rtl="1" eaLnBrk="1" hangingPunct="1"/>
            <a:r>
              <a:rPr lang="en-US" sz="2000" b="1" dirty="0" smtClean="0"/>
              <a:t> 7. The word “hindrances”  is closest in meaning to the word_______________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a. questions                                                                         b. obstacles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c. facilities                                                                            d. stories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/>
              <a:t>8. The phrase “ an inspector who looks for criminals” is called  a/n __________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a. detective                                                                        b. astronaut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c. teacher                                                                           d. servant 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</a:rPr>
              <a:t>                                              </a:t>
            </a:r>
            <a:r>
              <a:rPr lang="en-US" sz="2000" b="1" dirty="0" smtClean="0"/>
              <a:t> </a:t>
            </a:r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Read the Following Passage . P130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r 4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30000"/>
          </a:blip>
          <a:stretch>
            <a:fillRect/>
          </a:stretch>
        </p:blipFill>
        <p:spPr>
          <a:xfrm>
            <a:off x="838200" y="0"/>
            <a:ext cx="7848600" cy="5638800"/>
          </a:xfrm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9604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Questions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067800" cy="4876800"/>
          </a:xfrm>
        </p:spPr>
        <p:txBody>
          <a:bodyPr/>
          <a:lstStyle/>
          <a:p>
            <a:pPr algn="l" rtl="1" eaLnBrk="1" hangingPunct="1"/>
            <a:r>
              <a:rPr lang="en-US" sz="2000" b="1" u="sng" dirty="0" smtClean="0"/>
              <a:t>Choose the most appropriate answer</a:t>
            </a:r>
            <a:r>
              <a:rPr lang="en-US" sz="2400" dirty="0" smtClean="0"/>
              <a:t>:</a:t>
            </a:r>
            <a:endParaRPr lang="en-US" sz="2000" dirty="0" smtClean="0"/>
          </a:p>
          <a:p>
            <a:pPr algn="l" rtl="1" eaLnBrk="1" hangingPunct="1"/>
            <a:r>
              <a:rPr lang="en-US" sz="1600" b="1" dirty="0" smtClean="0"/>
              <a:t>1. What do the travelers who come from a vacation say about their trip? </a:t>
            </a:r>
            <a:endParaRPr lang="en-US" sz="1600" b="1" dirty="0" smtClean="0">
              <a:solidFill>
                <a:srgbClr val="0070C0"/>
              </a:solidFill>
            </a:endParaRP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  a.  We were sick?                                                               b. It was a long trip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  c. Oh, it was out of the world                                          d. Oh, Nice trip </a:t>
            </a:r>
          </a:p>
          <a:p>
            <a:pPr algn="l" rtl="1" eaLnBrk="1" hangingPunct="1"/>
            <a:r>
              <a:rPr lang="en-US" sz="1600" b="1" dirty="0" smtClean="0"/>
              <a:t>2. The underlined pronoun “ it” line 2 refers to___________________ . </a:t>
            </a:r>
          </a:p>
          <a:p>
            <a:pPr algn="l" rtl="1" eaLnBrk="1" hangingPunct="1"/>
            <a:r>
              <a:rPr lang="en-US" sz="1600" b="1" dirty="0" smtClean="0"/>
              <a:t>      </a:t>
            </a:r>
            <a:r>
              <a:rPr lang="en-US" sz="1600" b="1" dirty="0" smtClean="0">
                <a:solidFill>
                  <a:srgbClr val="0070C0"/>
                </a:solidFill>
              </a:rPr>
              <a:t>a. the answer                                                                      b. the question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 c. the trip                                                                             d. this world</a:t>
            </a:r>
          </a:p>
          <a:p>
            <a:pPr algn="l" rtl="1" eaLnBrk="1" hangingPunct="1"/>
            <a:r>
              <a:rPr lang="en-US" sz="1600" b="1" dirty="0" smtClean="0"/>
              <a:t> 3. which of the following is closest in meaning to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special</a:t>
            </a:r>
            <a:r>
              <a:rPr lang="en-US" sz="1600" b="1" dirty="0" smtClean="0"/>
              <a:t> ? ______________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a. strong                                                                                b. enjoyable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c. public                                                                                 d. private</a:t>
            </a:r>
          </a:p>
          <a:p>
            <a:pPr algn="l" rtl="1" eaLnBrk="1" hangingPunct="1"/>
            <a:r>
              <a:rPr lang="en-US" sz="1600" b="1" dirty="0" smtClean="0"/>
              <a:t> 4.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literally 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/>
              <a:t>means: _______________</a:t>
            </a:r>
            <a:r>
              <a:rPr lang="en-US" sz="1600" b="1" dirty="0" smtClean="0">
                <a:solidFill>
                  <a:srgbClr val="0070C0"/>
                </a:solidFill>
              </a:rPr>
              <a:t>: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a. word by word                                                                   b. stay alive 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c. unreal                                                                                d. wonderful</a:t>
            </a:r>
          </a:p>
          <a:p>
            <a:pPr algn="l" rtl="1" eaLnBrk="1" hangingPunct="1"/>
            <a:r>
              <a:rPr lang="en-US" sz="1800" b="1" dirty="0" smtClean="0"/>
              <a:t>5. How long does it take to give you the feeling of weightlessness?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</a:rPr>
              <a:t>       a.  Two weeks                                                                      b. Three minutes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</a:rPr>
              <a:t>       c. One hour                                                                          d. Several minutes</a:t>
            </a:r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19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19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9604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Questions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067800" cy="4876800"/>
          </a:xfrm>
        </p:spPr>
        <p:txBody>
          <a:bodyPr/>
          <a:lstStyle/>
          <a:p>
            <a:pPr algn="l" rtl="1" eaLnBrk="1" hangingPunct="1"/>
            <a:r>
              <a:rPr lang="en-US" sz="1600" b="1" dirty="0" smtClean="0"/>
              <a:t>6. The underlined pronoun “ their” line 3 refers to___________________ . </a:t>
            </a:r>
          </a:p>
          <a:p>
            <a:pPr algn="l" rtl="1" eaLnBrk="1" hangingPunct="1"/>
            <a:r>
              <a:rPr lang="en-US" sz="1600" b="1" dirty="0" smtClean="0"/>
              <a:t>      </a:t>
            </a:r>
            <a:r>
              <a:rPr lang="en-US" sz="1600" b="1" dirty="0" smtClean="0">
                <a:solidFill>
                  <a:srgbClr val="0070C0"/>
                </a:solidFill>
              </a:rPr>
              <a:t>a. amazing trips                                                                   b. people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 c. travelers                                                                            d. the vacations</a:t>
            </a:r>
          </a:p>
          <a:p>
            <a:pPr algn="l" rtl="1" eaLnBrk="1" hangingPunct="1"/>
            <a:r>
              <a:rPr lang="en-US" sz="1600" b="1" dirty="0" smtClean="0"/>
              <a:t> 7. It is clear that a trip to space is ______________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a. expensive                                                                          b. tiring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c. public                                                                                 d. dangerous</a:t>
            </a:r>
          </a:p>
          <a:p>
            <a:pPr algn="l" rtl="1" eaLnBrk="1" hangingPunct="1"/>
            <a:r>
              <a:rPr lang="en-US" sz="1600" b="1" dirty="0" smtClean="0"/>
              <a:t> 8. How much did the two individuals who stayed a week at I S </a:t>
            </a:r>
            <a:r>
              <a:rPr lang="en-US" sz="1600" b="1" dirty="0" err="1" smtClean="0"/>
              <a:t>S</a:t>
            </a:r>
            <a:r>
              <a:rPr lang="en-US" sz="1600" b="1" dirty="0" smtClean="0"/>
              <a:t> pay?</a:t>
            </a:r>
            <a:endParaRPr lang="en-US" sz="1600" b="1" dirty="0" smtClean="0">
              <a:solidFill>
                <a:srgbClr val="0070C0"/>
              </a:solidFill>
            </a:endParaRP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a. $20,000,000                                                                     b. $40,000,000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c. it was free                                                                         d. $10,000,000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</a:t>
            </a:r>
            <a:r>
              <a:rPr lang="en-US" sz="1600" b="1" dirty="0" smtClean="0"/>
              <a:t>9. The most appropriate TOPIC of the reading passage is____________________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a. California Company                                                        b. Travelling Into Space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c. Amazing Expression                                                        D. </a:t>
            </a:r>
            <a:r>
              <a:rPr lang="en-US" sz="1600" b="1" dirty="0" err="1" smtClean="0">
                <a:solidFill>
                  <a:srgbClr val="0070C0"/>
                </a:solidFill>
              </a:rPr>
              <a:t>Galactica</a:t>
            </a:r>
            <a:r>
              <a:rPr lang="en-US" sz="1600" b="1" dirty="0" smtClean="0">
                <a:solidFill>
                  <a:srgbClr val="0070C0"/>
                </a:solidFill>
              </a:rPr>
              <a:t> 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</a:t>
            </a:r>
            <a:r>
              <a:rPr lang="en-US" sz="1600" b="1" dirty="0" smtClean="0"/>
              <a:t>10. The MAIN IDEA of the passage is_____________________________________</a:t>
            </a:r>
          </a:p>
          <a:p>
            <a:pPr algn="l" rtl="1" eaLnBrk="1" hangingPunct="1"/>
            <a:r>
              <a:rPr lang="en-US" sz="1600" b="1" dirty="0" smtClean="0"/>
              <a:t>     </a:t>
            </a:r>
            <a:r>
              <a:rPr lang="en-US" sz="1600" b="1" dirty="0" smtClean="0">
                <a:solidFill>
                  <a:srgbClr val="0070C0"/>
                </a:solidFill>
              </a:rPr>
              <a:t>a. A trip to the sea is wonderful                                      b. It is very cheap to go to space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</a:rPr>
              <a:t>     c. Space travelling is now possible                                 d.  No one like to travel into space                                               </a:t>
            </a:r>
            <a:r>
              <a:rPr lang="en-US" sz="1600" b="1" dirty="0" smtClean="0"/>
              <a:t> </a:t>
            </a:r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19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19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3008</TotalTime>
  <Words>953</Words>
  <Application>Microsoft Office PowerPoint</Application>
  <PresentationFormat>A4 Paper (210x297 mm)</PresentationFormat>
  <Paragraphs>207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9th Lecture </vt:lpstr>
      <vt:lpstr>Elements of the lecture </vt:lpstr>
      <vt:lpstr>Slide 4</vt:lpstr>
      <vt:lpstr>Slide 5</vt:lpstr>
      <vt:lpstr>Slide 6</vt:lpstr>
      <vt:lpstr>Vocabulary  Previewing ( pages 123 / 131 / 135 ) </vt:lpstr>
      <vt:lpstr> Vocabulary  Previewing ( pages 121 / 133 / 135 ) </vt:lpstr>
      <vt:lpstr>Questions</vt:lpstr>
      <vt:lpstr> Questions</vt:lpstr>
      <vt:lpstr>Read the Following Passage . P130 </vt:lpstr>
      <vt:lpstr>Slide 12</vt:lpstr>
      <vt:lpstr>Questions</vt:lpstr>
      <vt:lpstr>Questions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267</cp:revision>
  <dcterms:created xsi:type="dcterms:W3CDTF">2009-10-14T19:14:34Z</dcterms:created>
  <dcterms:modified xsi:type="dcterms:W3CDTF">2011-10-25T19:16:13Z</dcterms:modified>
</cp:coreProperties>
</file>