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301" r:id="rId4"/>
    <p:sldId id="302" r:id="rId5"/>
    <p:sldId id="300" r:id="rId6"/>
    <p:sldId id="303" r:id="rId7"/>
    <p:sldId id="304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99" d="100"/>
          <a:sy n="99" d="100"/>
        </p:scale>
        <p:origin x="-90" y="-18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2A160E7-7ABD-4A57-963C-BA729CDF1D61}" type="datetimeFigureOut">
              <a:rPr lang="en-US"/>
              <a:pPr>
                <a:defRPr/>
              </a:pPr>
              <a:t>11/22/2011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5EED4085-0C81-405D-A526-3A99294513B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30B19-EA56-4352-A0C4-E0746F7768A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  <p:transition spd="med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  <p:transition spd="med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59E60-7EDF-4DCF-9390-1FB0CC22076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751F0-ECA5-4D57-A671-54A0211A1D0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CFBF9-50EC-4306-9E4A-E25B7094F19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A6C24-0AED-44B1-A368-5E0CF0656D7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</a:t>
            </a:r>
            <a:r>
              <a:rPr lang="ar-EG" sz="1600" b="1" dirty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dirty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 spd="med" advTm="0"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EC7D604-992A-403C-BE8A-9244D304A475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4572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8194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sz="3700" b="1">
                <a:solidFill>
                  <a:srgbClr val="375439"/>
                </a:solidFill>
              </a:rPr>
              <a:t>Course title</a:t>
            </a:r>
          </a:p>
          <a:p>
            <a:pPr algn="l"/>
            <a:r>
              <a:rPr lang="en-US" sz="2400" b="1">
                <a:solidFill>
                  <a:srgbClr val="375439"/>
                </a:solidFill>
              </a:rPr>
              <a:t>Composition 1, ADEL 203</a:t>
            </a:r>
          </a:p>
          <a:p>
            <a:pPr algn="l"/>
            <a:r>
              <a:rPr lang="en-US" sz="2400" b="1">
                <a:solidFill>
                  <a:srgbClr val="375439"/>
                </a:solidFill>
              </a:rPr>
              <a:t>Instructor: Werdien Mohamed</a:t>
            </a: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881F948-A07A-4F5D-8D0D-1E7B85703FD8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Lecture 11</a:t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Chapter 5</a:t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Lifestyles Around the World</a:t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 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796E5B56-EE75-4536-A95C-03A3EF85536D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915400" cy="8382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ar-SA" sz="3200" dirty="0"/>
          </a:p>
        </p:txBody>
      </p:sp>
      <p:sp>
        <p:nvSpPr>
          <p:cNvPr id="1536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8915400" cy="4373563"/>
          </a:xfrm>
        </p:spPr>
        <p:txBody>
          <a:bodyPr/>
          <a:lstStyle/>
          <a:p>
            <a:pPr algn="l"/>
            <a:endParaRPr lang="en-US" sz="1800" b="1" dirty="0" smtClean="0">
              <a:cs typeface="Arial" pitchFamily="34" charset="0"/>
            </a:endParaRPr>
          </a:p>
          <a:p>
            <a:pPr algn="l"/>
            <a:r>
              <a:rPr lang="en-US" sz="1800" b="1" dirty="0" smtClean="0">
                <a:cs typeface="Arial" pitchFamily="34" charset="0"/>
              </a:rPr>
              <a:t>              Using the past perfect tense:</a:t>
            </a:r>
          </a:p>
          <a:p>
            <a:pPr algn="l"/>
            <a:r>
              <a:rPr lang="en-US" sz="1800" b="1" dirty="0" smtClean="0">
                <a:cs typeface="Arial" pitchFamily="34" charset="0"/>
              </a:rPr>
              <a:t>            </a:t>
            </a:r>
            <a:r>
              <a:rPr lang="en-US" sz="1800" dirty="0" smtClean="0">
                <a:cs typeface="Arial" pitchFamily="34" charset="0"/>
              </a:rPr>
              <a:t>The past perfect tense is used in narrative paragraphs to show that an action happened before another one </a:t>
            </a:r>
            <a:r>
              <a:rPr lang="en-US" sz="1800" b="1" dirty="0" smtClean="0">
                <a:cs typeface="Arial" pitchFamily="34" charset="0"/>
              </a:rPr>
              <a:t>in the past</a:t>
            </a:r>
            <a:r>
              <a:rPr lang="en-US" sz="1800" dirty="0" smtClean="0">
                <a:cs typeface="Arial" pitchFamily="34" charset="0"/>
              </a:rPr>
              <a:t>.</a:t>
            </a:r>
          </a:p>
          <a:p>
            <a:pPr algn="l"/>
            <a:r>
              <a:rPr lang="en-US" sz="1800" b="1" dirty="0" smtClean="0">
                <a:cs typeface="Arial" pitchFamily="34" charset="0"/>
              </a:rPr>
              <a:t>            </a:t>
            </a:r>
            <a:r>
              <a:rPr lang="en-US" sz="1800" dirty="0" smtClean="0">
                <a:cs typeface="Arial" pitchFamily="34" charset="0"/>
              </a:rPr>
              <a:t>The past perfect follows the structure:  </a:t>
            </a:r>
            <a:r>
              <a:rPr lang="en-US" sz="1800" b="1" i="1" u="sng" dirty="0" smtClean="0">
                <a:cs typeface="Arial" pitchFamily="34" charset="0"/>
              </a:rPr>
              <a:t>had ( not ) + past participle</a:t>
            </a:r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   </a:t>
            </a:r>
            <a:r>
              <a:rPr lang="en-US" sz="1800" b="1" dirty="0" smtClean="0">
                <a:cs typeface="Arial" pitchFamily="34" charset="0"/>
              </a:rPr>
              <a:t>Examples:</a:t>
            </a:r>
          </a:p>
          <a:p>
            <a:pPr algn="l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1800" dirty="0" smtClean="0">
                <a:cs typeface="Arial" pitchFamily="34" charset="0"/>
              </a:rPr>
              <a:t>          - We </a:t>
            </a:r>
            <a:r>
              <a:rPr lang="en-US" sz="1800" b="1" dirty="0" smtClean="0">
                <a:cs typeface="Arial" pitchFamily="34" charset="0"/>
              </a:rPr>
              <a:t>had been </a:t>
            </a:r>
            <a:r>
              <a:rPr lang="en-US" sz="1800" dirty="0" smtClean="0">
                <a:cs typeface="Arial" pitchFamily="34" charset="0"/>
              </a:rPr>
              <a:t>there many times.</a:t>
            </a:r>
          </a:p>
          <a:p>
            <a:pPr algn="l"/>
            <a:r>
              <a:rPr lang="en-US" sz="1800" b="1" dirty="0" smtClean="0">
                <a:cs typeface="Arial" pitchFamily="34" charset="0"/>
              </a:rPr>
              <a:t>            - </a:t>
            </a:r>
            <a:r>
              <a:rPr lang="en-US" sz="1800" dirty="0" smtClean="0">
                <a:cs typeface="Arial" pitchFamily="34" charset="0"/>
              </a:rPr>
              <a:t>She </a:t>
            </a:r>
            <a:r>
              <a:rPr lang="en-US" sz="1800" b="1" dirty="0" smtClean="0">
                <a:cs typeface="Arial" pitchFamily="34" charset="0"/>
              </a:rPr>
              <a:t>hadn’t asked </a:t>
            </a:r>
            <a:r>
              <a:rPr lang="en-US" sz="1800" dirty="0" smtClean="0">
                <a:cs typeface="Arial" pitchFamily="34" charset="0"/>
              </a:rPr>
              <a:t>for permission to go.</a:t>
            </a:r>
          </a:p>
          <a:p>
            <a:pPr algn="l"/>
            <a:r>
              <a:rPr lang="en-US" sz="1800" b="1" dirty="0" smtClean="0">
                <a:cs typeface="Arial" pitchFamily="34" charset="0"/>
              </a:rPr>
              <a:t>            </a:t>
            </a:r>
            <a:r>
              <a:rPr lang="en-US" sz="1800" dirty="0" smtClean="0">
                <a:cs typeface="Arial" pitchFamily="34" charset="0"/>
              </a:rPr>
              <a:t>When describing more than one event in the past, We use the past perfect tense to show </a:t>
            </a:r>
            <a:r>
              <a:rPr lang="en-US" sz="1800" b="1" dirty="0" smtClean="0">
                <a:cs typeface="Arial" pitchFamily="34" charset="0"/>
              </a:rPr>
              <a:t>which action happened first</a:t>
            </a:r>
            <a:r>
              <a:rPr lang="en-US" sz="1800" dirty="0" smtClean="0">
                <a:cs typeface="Arial" pitchFamily="34" charset="0"/>
              </a:rPr>
              <a:t>.</a:t>
            </a:r>
          </a:p>
          <a:p>
            <a:pPr algn="l"/>
            <a:r>
              <a:rPr lang="en-US" sz="1800" b="1" dirty="0" smtClean="0">
                <a:cs typeface="Arial" pitchFamily="34" charset="0"/>
              </a:rPr>
              <a:t>         Examples:</a:t>
            </a:r>
          </a:p>
          <a:p>
            <a:pPr algn="l"/>
            <a:r>
              <a:rPr lang="en-US" sz="1800" b="1" dirty="0" smtClean="0">
                <a:cs typeface="Arial" pitchFamily="34" charset="0"/>
              </a:rPr>
              <a:t>            </a:t>
            </a:r>
            <a:r>
              <a:rPr lang="en-US" sz="1800" dirty="0" smtClean="0">
                <a:cs typeface="Arial" pitchFamily="34" charset="0"/>
              </a:rPr>
              <a:t>- I </a:t>
            </a:r>
            <a:r>
              <a:rPr lang="en-US" sz="1800" b="1" u="sng" dirty="0" smtClean="0">
                <a:cs typeface="Arial" pitchFamily="34" charset="0"/>
              </a:rPr>
              <a:t>had </a:t>
            </a:r>
            <a:r>
              <a:rPr lang="en-US" sz="1800" dirty="0" smtClean="0">
                <a:cs typeface="Arial" pitchFamily="34" charset="0"/>
              </a:rPr>
              <a:t>already </a:t>
            </a:r>
            <a:r>
              <a:rPr lang="en-US" sz="1800" b="1" u="sng" dirty="0" smtClean="0">
                <a:cs typeface="Arial" pitchFamily="34" charset="0"/>
              </a:rPr>
              <a:t>left</a:t>
            </a:r>
            <a:r>
              <a:rPr lang="en-US" sz="1800" dirty="0" smtClean="0">
                <a:cs typeface="Arial" pitchFamily="34" charset="0"/>
              </a:rPr>
              <a:t> by the time he </a:t>
            </a:r>
            <a:r>
              <a:rPr lang="en-US" sz="1800" b="1" u="sng" dirty="0" smtClean="0">
                <a:cs typeface="Arial" pitchFamily="34" charset="0"/>
              </a:rPr>
              <a:t>got back</a:t>
            </a:r>
            <a:r>
              <a:rPr lang="en-US" sz="1800" dirty="0" smtClean="0">
                <a:cs typeface="Arial" pitchFamily="34" charset="0"/>
              </a:rPr>
              <a:t>.</a:t>
            </a:r>
          </a:p>
          <a:p>
            <a:pPr algn="l"/>
            <a:r>
              <a:rPr lang="en-US" sz="1800" b="1" dirty="0" smtClean="0">
                <a:cs typeface="Arial" pitchFamily="34" charset="0"/>
              </a:rPr>
              <a:t>            - </a:t>
            </a:r>
            <a:r>
              <a:rPr lang="en-US" sz="1800" dirty="0" smtClean="0">
                <a:cs typeface="Arial" pitchFamily="34" charset="0"/>
              </a:rPr>
              <a:t>We </a:t>
            </a:r>
            <a:r>
              <a:rPr lang="en-US" sz="1800" b="1" u="sng" dirty="0" smtClean="0">
                <a:cs typeface="Arial" pitchFamily="34" charset="0"/>
              </a:rPr>
              <a:t>hadn’t gone </a:t>
            </a:r>
            <a:r>
              <a:rPr lang="en-US" sz="1800" dirty="0" smtClean="0">
                <a:cs typeface="Arial" pitchFamily="34" charset="0"/>
              </a:rPr>
              <a:t>one mile when the car </a:t>
            </a:r>
            <a:r>
              <a:rPr lang="en-US" sz="1800" b="1" u="sng" dirty="0" smtClean="0">
                <a:cs typeface="Arial" pitchFamily="34" charset="0"/>
              </a:rPr>
              <a:t>broke down</a:t>
            </a:r>
            <a:r>
              <a:rPr lang="en-US" sz="1800" dirty="0" smtClean="0">
                <a:cs typeface="Arial" pitchFamily="34" charset="0"/>
              </a:rPr>
              <a:t>.</a:t>
            </a:r>
            <a:endParaRPr lang="en-US" sz="1800" b="1" dirty="0" smtClean="0">
              <a:cs typeface="Arial" pitchFamily="34" charset="0"/>
            </a:endParaRPr>
          </a:p>
          <a:p>
            <a:pPr algn="l"/>
            <a:r>
              <a:rPr lang="en-US" sz="1800" i="1" u="sng" dirty="0" smtClean="0">
                <a:cs typeface="Arial" pitchFamily="34" charset="0"/>
              </a:rPr>
              <a:t>           </a:t>
            </a:r>
          </a:p>
          <a:p>
            <a:pPr algn="l"/>
            <a:r>
              <a:rPr lang="en-US" sz="1800" i="1" u="sng" dirty="0" smtClean="0">
                <a:cs typeface="Arial" pitchFamily="34" charset="0"/>
              </a:rPr>
              <a:t>        </a:t>
            </a:r>
          </a:p>
          <a:p>
            <a:pPr algn="l"/>
            <a:endParaRPr lang="en-US" sz="1800" b="1" i="1" u="sng" dirty="0" smtClean="0">
              <a:cs typeface="Arial" pitchFamily="34" charset="0"/>
            </a:endParaRPr>
          </a:p>
          <a:p>
            <a:pPr algn="l"/>
            <a:r>
              <a:rPr lang="en-US" sz="1800" b="1" i="1" u="sng" dirty="0" smtClean="0">
                <a:cs typeface="Arial" pitchFamily="34" charset="0"/>
              </a:rPr>
              <a:t>   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     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 </a:t>
            </a:r>
            <a:endParaRPr lang="ar-SA" sz="2000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ar-SA" sz="3200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Exercise 1 page 93:</a:t>
            </a:r>
          </a:p>
          <a:p>
            <a:pPr algn="l"/>
            <a:r>
              <a:rPr lang="en-US" sz="2000" b="1" dirty="0" smtClean="0">
                <a:cs typeface="Arial" pitchFamily="34" charset="0"/>
              </a:rPr>
              <a:t>     Identifying the past perfect tense</a:t>
            </a:r>
          </a:p>
          <a:p>
            <a:pPr algn="l"/>
            <a:endParaRPr lang="en-US" sz="2000" dirty="0" smtClean="0">
              <a:cs typeface="Arial" pitchFamily="34" charset="0"/>
            </a:endParaRPr>
          </a:p>
          <a:p>
            <a:pPr algn="l"/>
            <a:r>
              <a:rPr lang="en-US" sz="2000" dirty="0" smtClean="0">
                <a:cs typeface="Arial" pitchFamily="34" charset="0"/>
              </a:rPr>
              <a:t>      </a:t>
            </a:r>
            <a:r>
              <a:rPr lang="en-US" sz="2000" u="sng" dirty="0" smtClean="0">
                <a:cs typeface="Arial" pitchFamily="34" charset="0"/>
              </a:rPr>
              <a:t>In the Anecdote </a:t>
            </a:r>
            <a:r>
              <a:rPr lang="en-US" sz="2000" dirty="0" smtClean="0">
                <a:cs typeface="Arial" pitchFamily="34" charset="0"/>
              </a:rPr>
              <a:t>                    </a:t>
            </a:r>
            <a:r>
              <a:rPr lang="en-US" sz="2000" u="sng" dirty="0" smtClean="0">
                <a:cs typeface="Arial" pitchFamily="34" charset="0"/>
              </a:rPr>
              <a:t> Happened Earlier </a:t>
            </a:r>
            <a:r>
              <a:rPr lang="en-US" sz="2000" dirty="0" smtClean="0">
                <a:cs typeface="Arial" pitchFamily="34" charset="0"/>
              </a:rPr>
              <a:t>                 </a:t>
            </a:r>
            <a:r>
              <a:rPr lang="en-US" sz="2000" u="sng" dirty="0" smtClean="0">
                <a:cs typeface="Arial" pitchFamily="34" charset="0"/>
              </a:rPr>
              <a:t> Happened Later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</a:t>
            </a:r>
            <a:r>
              <a:rPr lang="en-US" sz="1200" dirty="0" smtClean="0">
                <a:cs typeface="Arial" pitchFamily="34" charset="0"/>
              </a:rPr>
              <a:t>1- </a:t>
            </a:r>
            <a:r>
              <a:rPr lang="en-US" sz="1200" dirty="0" smtClean="0">
                <a:cs typeface="Arial" pitchFamily="34" charset="0"/>
              </a:rPr>
              <a:t>We </a:t>
            </a:r>
            <a:r>
              <a:rPr lang="en-US" sz="1200" dirty="0" smtClean="0">
                <a:cs typeface="Arial" pitchFamily="34" charset="0"/>
              </a:rPr>
              <a:t>decided </a:t>
            </a:r>
            <a:r>
              <a:rPr lang="en-US" sz="1200" dirty="0" smtClean="0">
                <a:cs typeface="Arial" pitchFamily="34" charset="0"/>
              </a:rPr>
              <a:t>to walk to a waterfall             </a:t>
            </a:r>
            <a:r>
              <a:rPr lang="en-US" sz="1200" dirty="0" smtClean="0">
                <a:cs typeface="Arial" pitchFamily="34" charset="0"/>
              </a:rPr>
              <a:t>   …………………………………………………………….                  </a:t>
            </a:r>
            <a:r>
              <a:rPr lang="en-US" sz="1200" smtClean="0">
                <a:cs typeface="Arial" pitchFamily="34" charset="0"/>
              </a:rPr>
              <a:t>……………………………………………………………………</a:t>
            </a:r>
            <a:endParaRPr lang="en-US" sz="1200" dirty="0" smtClean="0">
              <a:cs typeface="Arial" pitchFamily="34" charset="0"/>
            </a:endParaRPr>
          </a:p>
          <a:p>
            <a:pPr algn="l"/>
            <a:r>
              <a:rPr lang="en-US" sz="1200" dirty="0" smtClean="0">
                <a:cs typeface="Arial" pitchFamily="34" charset="0"/>
              </a:rPr>
              <a:t>   we had heard about.</a:t>
            </a:r>
            <a:r>
              <a:rPr lang="en-US" sz="2000" dirty="0" smtClean="0">
                <a:cs typeface="Arial" pitchFamily="34" charset="0"/>
              </a:rPr>
              <a:t>                                          </a:t>
            </a:r>
          </a:p>
          <a:p>
            <a:pPr algn="l"/>
            <a:endParaRPr lang="en-US" sz="1200" dirty="0" smtClean="0">
              <a:cs typeface="Arial" pitchFamily="34" charset="0"/>
            </a:endParaRPr>
          </a:p>
          <a:p>
            <a:pPr algn="l"/>
            <a:r>
              <a:rPr lang="en-US" sz="1200" dirty="0" smtClean="0">
                <a:cs typeface="Arial" pitchFamily="34" charset="0"/>
              </a:rPr>
              <a:t>2- ………………………………………………..                       …………………………………………………………….                ……………………………………………………………………</a:t>
            </a:r>
          </a:p>
          <a:p>
            <a:pPr algn="l"/>
            <a:r>
              <a:rPr lang="en-US" sz="1200" dirty="0" smtClean="0">
                <a:cs typeface="Arial" pitchFamily="34" charset="0"/>
              </a:rPr>
              <a:t>………………………………………………….</a:t>
            </a:r>
            <a:r>
              <a:rPr lang="en-US" sz="2000" dirty="0" smtClean="0">
                <a:cs typeface="Arial" pitchFamily="34" charset="0"/>
              </a:rPr>
              <a:t>                         </a:t>
            </a:r>
          </a:p>
          <a:p>
            <a:pPr algn="l"/>
            <a:endParaRPr lang="en-US" sz="1200" dirty="0" smtClean="0">
              <a:cs typeface="Arial" pitchFamily="34" charset="0"/>
            </a:endParaRPr>
          </a:p>
          <a:p>
            <a:pPr algn="l"/>
            <a:r>
              <a:rPr lang="en-US" sz="1200" dirty="0" smtClean="0">
                <a:cs typeface="Arial" pitchFamily="34" charset="0"/>
              </a:rPr>
              <a:t>3- ………………………………………………..                      ………………………………………………………………                ……………………………………………………………………</a:t>
            </a:r>
          </a:p>
          <a:p>
            <a:pPr algn="l"/>
            <a:endParaRPr lang="en-US" sz="1200" dirty="0" smtClean="0">
              <a:cs typeface="Arial" pitchFamily="34" charset="0"/>
            </a:endParaRPr>
          </a:p>
          <a:p>
            <a:pPr algn="l"/>
            <a:r>
              <a:rPr lang="en-US" sz="1200" dirty="0" smtClean="0">
                <a:cs typeface="Arial" pitchFamily="34" charset="0"/>
              </a:rPr>
              <a:t>………………………………………………..</a:t>
            </a: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1430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/>
              <a:t>Part 2</a:t>
            </a:r>
            <a:br>
              <a:rPr lang="en-US" sz="2800" dirty="0" smtClean="0"/>
            </a:br>
            <a:r>
              <a:rPr lang="en-US" sz="2800" dirty="0" smtClean="0"/>
              <a:t>Developing Writing Skills</a:t>
            </a:r>
            <a:endParaRPr lang="ar-SA" sz="2800" dirty="0"/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  <a:p>
            <a:pPr algn="l"/>
            <a:r>
              <a:rPr lang="en-US" sz="2000" b="1" dirty="0" smtClean="0">
                <a:cs typeface="Arial" pitchFamily="34" charset="0"/>
              </a:rPr>
              <a:t>  Exercise 1 page 93:</a:t>
            </a:r>
          </a:p>
          <a:p>
            <a:pPr algn="l"/>
            <a:r>
              <a:rPr lang="en-US" sz="2000" b="1" dirty="0" smtClean="0">
                <a:cs typeface="Arial" pitchFamily="34" charset="0"/>
              </a:rPr>
              <a:t>     Identifying the past perfect tense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</a:t>
            </a:r>
            <a:r>
              <a:rPr lang="en-US" sz="2000" u="sng" dirty="0" smtClean="0">
                <a:cs typeface="Arial" pitchFamily="34" charset="0"/>
              </a:rPr>
              <a:t>In the Anecdote </a:t>
            </a:r>
            <a:r>
              <a:rPr lang="en-US" sz="2000" dirty="0" smtClean="0">
                <a:cs typeface="Arial" pitchFamily="34" charset="0"/>
              </a:rPr>
              <a:t>                     </a:t>
            </a:r>
            <a:r>
              <a:rPr lang="en-US" sz="2000" u="sng" dirty="0" smtClean="0">
                <a:cs typeface="Arial" pitchFamily="34" charset="0"/>
              </a:rPr>
              <a:t>Happened Earlier </a:t>
            </a:r>
            <a:r>
              <a:rPr lang="en-US" sz="2000" dirty="0" smtClean="0">
                <a:cs typeface="Arial" pitchFamily="34" charset="0"/>
              </a:rPr>
              <a:t>                 </a:t>
            </a:r>
            <a:r>
              <a:rPr lang="en-US" sz="2000" u="sng" dirty="0" smtClean="0">
                <a:cs typeface="Arial" pitchFamily="34" charset="0"/>
              </a:rPr>
              <a:t> Happened Later</a:t>
            </a:r>
          </a:p>
          <a:p>
            <a:pPr algn="l"/>
            <a:endParaRPr lang="en-US" sz="1200" dirty="0" smtClean="0">
              <a:cs typeface="Arial" pitchFamily="34" charset="0"/>
            </a:endParaRPr>
          </a:p>
          <a:p>
            <a:pPr algn="l"/>
            <a:r>
              <a:rPr lang="en-US" sz="1200" dirty="0" smtClean="0">
                <a:cs typeface="Arial" pitchFamily="34" charset="0"/>
              </a:rPr>
              <a:t> 1- We decided to walk to a waterfall                              We </a:t>
            </a:r>
            <a:r>
              <a:rPr lang="en-US" sz="1200" b="1" dirty="0" smtClean="0">
                <a:cs typeface="Arial" pitchFamily="34" charset="0"/>
              </a:rPr>
              <a:t>had heard </a:t>
            </a:r>
            <a:r>
              <a:rPr lang="en-US" sz="1200" dirty="0" smtClean="0">
                <a:cs typeface="Arial" pitchFamily="34" charset="0"/>
              </a:rPr>
              <a:t>about a waterfall                        We </a:t>
            </a:r>
            <a:r>
              <a:rPr lang="en-US" sz="1200" b="1" dirty="0" smtClean="0">
                <a:cs typeface="Arial" pitchFamily="34" charset="0"/>
              </a:rPr>
              <a:t>decided</a:t>
            </a:r>
            <a:r>
              <a:rPr lang="en-US" sz="1200" dirty="0" smtClean="0">
                <a:cs typeface="Arial" pitchFamily="34" charset="0"/>
              </a:rPr>
              <a:t> to walk to a waterfall       </a:t>
            </a:r>
          </a:p>
          <a:p>
            <a:pPr algn="l"/>
            <a:r>
              <a:rPr lang="en-US" sz="1200" dirty="0" smtClean="0">
                <a:cs typeface="Arial" pitchFamily="34" charset="0"/>
              </a:rPr>
              <a:t>   we had heard about.                                          </a:t>
            </a:r>
          </a:p>
          <a:p>
            <a:pPr algn="l"/>
            <a:endParaRPr lang="en-US" sz="1200" dirty="0" smtClean="0">
              <a:cs typeface="Arial" pitchFamily="34" charset="0"/>
            </a:endParaRPr>
          </a:p>
          <a:p>
            <a:pPr algn="l"/>
            <a:r>
              <a:rPr lang="en-US" sz="1200" dirty="0" smtClean="0">
                <a:cs typeface="Arial" pitchFamily="34" charset="0"/>
              </a:rPr>
              <a:t>2- We had walked five or six miles                                   We </a:t>
            </a:r>
            <a:r>
              <a:rPr lang="en-US" sz="1200" b="1" dirty="0" smtClean="0">
                <a:cs typeface="Arial" pitchFamily="34" charset="0"/>
              </a:rPr>
              <a:t>had walked </a:t>
            </a:r>
            <a:r>
              <a:rPr lang="en-US" sz="1200" dirty="0" smtClean="0">
                <a:cs typeface="Arial" pitchFamily="34" charset="0"/>
              </a:rPr>
              <a:t>five or six miles.                       We </a:t>
            </a:r>
            <a:r>
              <a:rPr lang="en-US" sz="1200" b="1" dirty="0" smtClean="0">
                <a:cs typeface="Arial" pitchFamily="34" charset="0"/>
              </a:rPr>
              <a:t>came </a:t>
            </a:r>
            <a:r>
              <a:rPr lang="en-US" sz="1200" dirty="0" smtClean="0">
                <a:cs typeface="Arial" pitchFamily="34" charset="0"/>
              </a:rPr>
              <a:t>to a high rock wall.            </a:t>
            </a:r>
          </a:p>
          <a:p>
            <a:pPr algn="l"/>
            <a:r>
              <a:rPr lang="en-US" sz="1200" dirty="0" smtClean="0">
                <a:cs typeface="Arial" pitchFamily="34" charset="0"/>
              </a:rPr>
              <a:t>when we came to a high rock wall.                 </a:t>
            </a:r>
          </a:p>
          <a:p>
            <a:pPr algn="l"/>
            <a:endParaRPr lang="en-US" sz="1200" dirty="0" smtClean="0">
              <a:cs typeface="Arial" pitchFamily="34" charset="0"/>
            </a:endParaRPr>
          </a:p>
          <a:p>
            <a:pPr algn="l"/>
            <a:r>
              <a:rPr lang="en-US" sz="1200" dirty="0" smtClean="0">
                <a:cs typeface="Arial" pitchFamily="34" charset="0"/>
              </a:rPr>
              <a:t>                        </a:t>
            </a:r>
          </a:p>
          <a:p>
            <a:pPr algn="l"/>
            <a:endParaRPr lang="en-US" sz="1200" dirty="0" smtClean="0">
              <a:cs typeface="Arial" pitchFamily="34" charset="0"/>
            </a:endParaRPr>
          </a:p>
          <a:p>
            <a:pPr algn="l"/>
            <a:r>
              <a:rPr lang="en-US" sz="1200" dirty="0" smtClean="0">
                <a:cs typeface="Arial" pitchFamily="34" charset="0"/>
              </a:rPr>
              <a:t>3- We saw that it was longer and darker                       We </a:t>
            </a:r>
            <a:r>
              <a:rPr lang="en-US" sz="1200" b="1" dirty="0" smtClean="0">
                <a:cs typeface="Arial" pitchFamily="34" charset="0"/>
              </a:rPr>
              <a:t>had thought </a:t>
            </a:r>
            <a:r>
              <a:rPr lang="en-US" sz="1200" dirty="0" smtClean="0">
                <a:cs typeface="Arial" pitchFamily="34" charset="0"/>
              </a:rPr>
              <a:t>it was long and dark.            We </a:t>
            </a:r>
            <a:r>
              <a:rPr lang="en-US" sz="1200" b="1" dirty="0" smtClean="0">
                <a:cs typeface="Arial" pitchFamily="34" charset="0"/>
              </a:rPr>
              <a:t>saw</a:t>
            </a:r>
            <a:r>
              <a:rPr lang="en-US" sz="1200" dirty="0" smtClean="0">
                <a:cs typeface="Arial" pitchFamily="34" charset="0"/>
              </a:rPr>
              <a:t> it was longer and darker.</a:t>
            </a:r>
          </a:p>
          <a:p>
            <a:pPr algn="l"/>
            <a:r>
              <a:rPr lang="en-US" sz="1200" dirty="0" smtClean="0">
                <a:cs typeface="Arial" pitchFamily="34" charset="0"/>
              </a:rPr>
              <a:t>than we had thought.                    </a:t>
            </a:r>
          </a:p>
          <a:p>
            <a:pPr algn="l"/>
            <a:endParaRPr lang="en-US" sz="1200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2800" dirty="0" smtClean="0"/>
              <a:t>Part 2</a:t>
            </a:r>
            <a:br>
              <a:rPr lang="en-US" sz="2800" dirty="0" smtClean="0"/>
            </a:br>
            <a:r>
              <a:rPr lang="en-US" sz="2800" dirty="0" smtClean="0"/>
              <a:t>Developing Writing Skills</a:t>
            </a:r>
            <a:endParaRPr lang="en-US" sz="2800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953500" cy="4678363"/>
          </a:xfrm>
        </p:spPr>
        <p:txBody>
          <a:bodyPr/>
          <a:lstStyle/>
          <a:p>
            <a:pPr algn="l"/>
            <a:r>
              <a:rPr lang="en-US" sz="2400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Exercise 2 page 93:</a:t>
            </a:r>
            <a:endParaRPr lang="en-US" sz="2000" dirty="0" smtClean="0">
              <a:cs typeface="Arial" pitchFamily="34" charset="0"/>
            </a:endParaRPr>
          </a:p>
          <a:p>
            <a:pPr algn="l"/>
            <a:r>
              <a:rPr lang="en-US" sz="2400" dirty="0" smtClean="0">
                <a:cs typeface="Arial" pitchFamily="34" charset="0"/>
              </a:rPr>
              <a:t>         </a:t>
            </a:r>
            <a:r>
              <a:rPr lang="en-US" sz="1400" dirty="0" smtClean="0">
                <a:cs typeface="Arial" pitchFamily="34" charset="0"/>
              </a:rPr>
              <a:t>One summer weekend, some friends and I decided to walk to a waterfall we had heard about. Some people </a:t>
            </a:r>
          </a:p>
          <a:p>
            <a:pPr algn="l"/>
            <a:r>
              <a:rPr lang="en-US" sz="1400" dirty="0" smtClean="0">
                <a:cs typeface="Arial" pitchFamily="34" charset="0"/>
              </a:rPr>
              <a:t>         …………………………… (drive) cars and …………………………. (take) the food, but the rest of us ………………………(want) to walk. Since it was too far to walk along the road, we followed a railroad line. We had walked five or six miles when we came to a high rock wall where the tracks entered a tunnel. We ………………….. (be) surprised. Nobody ……………….......... (tell) us about it. The tunnel didn’t look very long, but it was very narrow. We knew it would be dangerous if a train came. However, we couldn’t climb the rocks or walk around them, and no one wanted to go back. I ……………………………. (have) a good breakfast, but some of the others …………………………………. (not eat). They …………………………………… (want) to get to the waterfall and have lunch. Finally, we decided to go through the tunnel. I knew it was foolish, but I went because the others did.</a:t>
            </a:r>
          </a:p>
          <a:p>
            <a:pPr algn="l"/>
            <a:endParaRPr lang="en-US" sz="1400" dirty="0" smtClean="0">
              <a:cs typeface="Arial" pitchFamily="34" charset="0"/>
            </a:endParaRPr>
          </a:p>
          <a:p>
            <a:pPr algn="l"/>
            <a:r>
              <a:rPr lang="en-US" sz="1400" dirty="0" smtClean="0">
                <a:cs typeface="Arial" pitchFamily="34" charset="0"/>
              </a:rPr>
              <a:t>            As we entered the tunnel, we saw that it was longer and darker than we had thought. Earlier we ………………………….</a:t>
            </a:r>
          </a:p>
          <a:p>
            <a:pPr algn="l"/>
            <a:r>
              <a:rPr lang="en-US" sz="1400" dirty="0" smtClean="0">
                <a:cs typeface="Arial" pitchFamily="34" charset="0"/>
              </a:rPr>
              <a:t>        (decide) to walk and to stay together, but suddenly everyone was frightened and we all began to run. “ This is crazy!” I thought. “ Why didn’t I go back?” As we ran faster, it got lighter in the tunnel. Once we were outside, we fell on the ground gasping. No one …………………………… (fall) in the tunnel. We ……………………………………(be) all safe. About a minute later, a train came through. We ……………………(be) upset because we ……………………...... (come) so close to death. We ………………………(be) also angry with ourselves for being so foolish. Later we  ………………………..</a:t>
            </a:r>
          </a:p>
          <a:p>
            <a:pPr algn="l"/>
            <a:r>
              <a:rPr lang="en-US" sz="1400" dirty="0" smtClean="0">
                <a:cs typeface="Arial" pitchFamily="34" charset="0"/>
              </a:rPr>
              <a:t>         ( hear) that two boys ……………………………… (die) in that tunnel before. That was when I finally realized the importance of thinking for myself.</a:t>
            </a: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b="1" dirty="0" smtClean="0">
                <a:cs typeface="Arial" pitchFamily="34" charset="0"/>
              </a:rPr>
              <a:t>Exercise 2 page 93:</a:t>
            </a:r>
          </a:p>
          <a:p>
            <a:pPr algn="l"/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dirty="0" smtClean="0">
                <a:cs typeface="Arial" pitchFamily="34" charset="0"/>
              </a:rPr>
              <a:t>1- had </a:t>
            </a:r>
            <a:r>
              <a:rPr lang="en-US" sz="2000" smtClean="0">
                <a:cs typeface="Arial" pitchFamily="34" charset="0"/>
              </a:rPr>
              <a:t>driven                                                11- </a:t>
            </a:r>
            <a:r>
              <a:rPr lang="en-US" sz="2000" dirty="0" smtClean="0">
                <a:cs typeface="Arial" pitchFamily="34" charset="0"/>
              </a:rPr>
              <a:t>were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2- taken                                                         12- were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3- wanted                                                      13- had come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4- were                                                           14- were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5- had told                                                     15- heard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6- had had                                                      16- had died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7- hadn’t eaten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8 wanted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9- had decided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10- had fallen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</a:t>
            </a:r>
            <a:endParaRPr lang="ar-SA" sz="2000" dirty="0"/>
          </a:p>
        </p:txBody>
      </p:sp>
    </p:spTree>
  </p:cSld>
  <p:clrMapOvr>
    <a:masterClrMapping/>
  </p:clrMapOvr>
  <p:transition spd="med" advTm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532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3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634</TotalTime>
  <Words>759</Words>
  <Application>Microsoft Office PowerPoint</Application>
  <PresentationFormat>A4 Paper (210x297 mm)‎</PresentationFormat>
  <Paragraphs>80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    Lecture 11  Chapter 5 Lifestyles Around the World  </vt:lpstr>
      <vt:lpstr>Part 2 Developing Writing Skills</vt:lpstr>
      <vt:lpstr>Part 2 Developing Writing Skills</vt:lpstr>
      <vt:lpstr>Part 2 Developing Writing Skills</vt:lpstr>
      <vt:lpstr>Part 2 Developing Writing Skills</vt:lpstr>
      <vt:lpstr>Part 2 Developing Writing Skills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mwerdiane</cp:lastModifiedBy>
  <cp:revision>108</cp:revision>
  <dcterms:modified xsi:type="dcterms:W3CDTF">2011-11-22T05:59:11Z</dcterms:modified>
</cp:coreProperties>
</file>