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301" r:id="rId4"/>
    <p:sldId id="302" r:id="rId5"/>
    <p:sldId id="300" r:id="rId6"/>
    <p:sldId id="303" r:id="rId7"/>
    <p:sldId id="307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99" d="100"/>
          <a:sy n="99" d="100"/>
        </p:scale>
        <p:origin x="-90" y="-18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2A160E7-7ABD-4A57-963C-BA729CDF1D61}" type="datetimeFigureOut">
              <a:rPr lang="en-US"/>
              <a:pPr>
                <a:defRPr/>
              </a:pPr>
              <a:t>11/22/2011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5EED4085-0C81-405D-A526-3A99294513B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C30B19-EA56-4352-A0C4-E0746F7768A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  <p:transition spd="med"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  <p:transition spd="med"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59E60-7EDF-4DCF-9390-1FB0CC22076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8751F0-ECA5-4D57-A671-54A0211A1D0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BCFBF9-50EC-4306-9E4A-E25B7094F19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A6C24-0AED-44B1-A368-5E0CF0656D7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 dirty="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</a:t>
            </a:r>
            <a:r>
              <a:rPr lang="ar-EG" sz="1600" b="1" dirty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dirty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ransition spd="med" advTm="0"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EC7D604-992A-403C-BE8A-9244D304A475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45720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8194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 sz="3700" b="1">
                <a:solidFill>
                  <a:srgbClr val="375439"/>
                </a:solidFill>
              </a:rPr>
              <a:t>Course title</a:t>
            </a:r>
          </a:p>
          <a:p>
            <a:pPr algn="l"/>
            <a:r>
              <a:rPr lang="en-US" sz="2400" b="1">
                <a:solidFill>
                  <a:srgbClr val="375439"/>
                </a:solidFill>
              </a:rPr>
              <a:t>Composition 1, ADEL 203</a:t>
            </a:r>
          </a:p>
          <a:p>
            <a:pPr algn="l"/>
            <a:r>
              <a:rPr lang="en-US" sz="2400" b="1">
                <a:solidFill>
                  <a:srgbClr val="375439"/>
                </a:solidFill>
              </a:rPr>
              <a:t>Instructor: Werdien Mohamed</a:t>
            </a: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881F948-A07A-4F5D-8D0D-1E7B85703FD8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/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/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/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/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>Lecture 12</a:t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/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>Chapter 6</a:t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>Global Connections</a:t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> </a:t>
            </a: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796E5B56-EE75-4536-A95C-03A3EF85536D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915400" cy="838200"/>
          </a:xfrm>
        </p:spPr>
        <p:txBody>
          <a:bodyPr/>
          <a:lstStyle/>
          <a:p>
            <a:pPr algn="l">
              <a:defRPr/>
            </a:pPr>
            <a:r>
              <a:rPr lang="en-US" sz="3200" dirty="0" smtClean="0"/>
              <a:t>Exploring Ideas</a:t>
            </a:r>
            <a:endParaRPr lang="ar-SA" sz="3200" dirty="0"/>
          </a:p>
        </p:txBody>
      </p:sp>
      <p:sp>
        <p:nvSpPr>
          <p:cNvPr id="1536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47800"/>
            <a:ext cx="8915400" cy="4373563"/>
          </a:xfrm>
        </p:spPr>
        <p:txBody>
          <a:bodyPr/>
          <a:lstStyle/>
          <a:p>
            <a:pPr algn="l"/>
            <a:endParaRPr lang="en-US" sz="1800" b="1" dirty="0" smtClean="0">
              <a:cs typeface="Arial" pitchFamily="34" charset="0"/>
            </a:endParaRPr>
          </a:p>
          <a:p>
            <a:pPr algn="l"/>
            <a:r>
              <a:rPr lang="en-US" sz="1800" b="1" dirty="0" smtClean="0">
                <a:cs typeface="Arial" pitchFamily="34" charset="0"/>
              </a:rPr>
              <a:t>              Expanding a definition:</a:t>
            </a:r>
          </a:p>
          <a:p>
            <a:pPr algn="l"/>
            <a:endParaRPr lang="en-US" sz="1800" b="1" dirty="0" smtClean="0">
              <a:cs typeface="Arial" pitchFamily="34" charset="0"/>
            </a:endParaRPr>
          </a:p>
          <a:p>
            <a:pPr algn="l"/>
            <a:r>
              <a:rPr lang="en-US" sz="1800" b="1" dirty="0" smtClean="0">
                <a:cs typeface="Arial" pitchFamily="34" charset="0"/>
              </a:rPr>
              <a:t>                   </a:t>
            </a:r>
            <a:r>
              <a:rPr lang="en-US" sz="1800" dirty="0" smtClean="0">
                <a:cs typeface="Arial" pitchFamily="34" charset="0"/>
              </a:rPr>
              <a:t>In this chapter, you are going to write  two paragraphs that argue </a:t>
            </a:r>
            <a:r>
              <a:rPr lang="en-US" sz="1800" b="1" u="sng" dirty="0" smtClean="0">
                <a:cs typeface="Arial" pitchFamily="34" charset="0"/>
              </a:rPr>
              <a:t>for globalization</a:t>
            </a:r>
          </a:p>
          <a:p>
            <a:pPr algn="l"/>
            <a:r>
              <a:rPr lang="en-US" sz="1800" dirty="0" smtClean="0">
                <a:cs typeface="Arial" pitchFamily="34" charset="0"/>
              </a:rPr>
              <a:t>        and its benefits or </a:t>
            </a:r>
            <a:r>
              <a:rPr lang="en-US" sz="1800" b="1" u="sng" dirty="0" smtClean="0">
                <a:cs typeface="Arial" pitchFamily="34" charset="0"/>
              </a:rPr>
              <a:t>against globalization </a:t>
            </a:r>
            <a:r>
              <a:rPr lang="en-US" sz="1800" dirty="0" smtClean="0">
                <a:cs typeface="Arial" pitchFamily="34" charset="0"/>
              </a:rPr>
              <a:t>and its negative effects. There are many different aspects of globalization: communication, travel , business, health, culture, and environment. Within each of these topics there are many positive and negative issues related to globalization. To  write a good argument for or against globalization, you will need to choose one aspect of the term and define it.</a:t>
            </a:r>
          </a:p>
          <a:p>
            <a:pPr algn="l"/>
            <a:endParaRPr lang="en-US" sz="1800" dirty="0" smtClean="0">
              <a:cs typeface="Arial" pitchFamily="34" charset="0"/>
            </a:endParaRPr>
          </a:p>
          <a:p>
            <a:pPr algn="l"/>
            <a:r>
              <a:rPr lang="en-US" sz="1800" dirty="0" smtClean="0">
                <a:cs typeface="Arial" pitchFamily="34" charset="0"/>
              </a:rPr>
              <a:t>               </a:t>
            </a:r>
            <a:r>
              <a:rPr lang="en-US" sz="1800" b="1" dirty="0" smtClean="0">
                <a:cs typeface="Arial" pitchFamily="34" charset="0"/>
              </a:rPr>
              <a:t>Exercise 1 page 103</a:t>
            </a:r>
          </a:p>
          <a:p>
            <a:pPr algn="l"/>
            <a:endParaRPr lang="en-US" sz="1800" dirty="0" smtClean="0">
              <a:cs typeface="Arial" pitchFamily="34" charset="0"/>
            </a:endParaRPr>
          </a:p>
          <a:p>
            <a:pPr algn="l"/>
            <a:r>
              <a:rPr lang="en-US" sz="1800" dirty="0" smtClean="0">
                <a:cs typeface="Arial" pitchFamily="34" charset="0"/>
              </a:rPr>
              <a:t>       </a:t>
            </a:r>
            <a:endParaRPr lang="ar-SA" sz="2000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200" dirty="0" smtClean="0"/>
              <a:t>Building Vocabulary</a:t>
            </a:r>
            <a:endParaRPr lang="ar-SA" sz="3200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2000" b="1" dirty="0" smtClean="0">
              <a:cs typeface="Arial" pitchFamily="34" charset="0"/>
            </a:endParaRPr>
          </a:p>
          <a:p>
            <a:pPr algn="l"/>
            <a:r>
              <a:rPr lang="en-US" sz="2000" dirty="0" smtClean="0">
                <a:cs typeface="Arial" pitchFamily="34" charset="0"/>
              </a:rPr>
              <a:t>         </a:t>
            </a:r>
            <a:r>
              <a:rPr lang="en-US" sz="2000" b="1" dirty="0" smtClean="0">
                <a:cs typeface="Arial" pitchFamily="34" charset="0"/>
              </a:rPr>
              <a:t>Exercise 2 page 104: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  </a:t>
            </a:r>
            <a:r>
              <a:rPr lang="en-US" sz="2000" u="sng" dirty="0" smtClean="0">
                <a:cs typeface="Arial" pitchFamily="34" charset="0"/>
              </a:rPr>
              <a:t>Nouns                                 Verbs                                     Adjectives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diversity                             export                                     diverse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e-commerce                      globalize                                 global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globe                                   import                                     multicultural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immigrant                           influence                                multinational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market                                                                                  technological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</a:t>
            </a:r>
            <a:r>
              <a:rPr lang="en-US" sz="2000" smtClean="0">
                <a:cs typeface="Arial" pitchFamily="34" charset="0"/>
              </a:rPr>
              <a:t>multiculturalism                                                                  transnational </a:t>
            </a:r>
            <a:endParaRPr lang="en-US" sz="2000" dirty="0" smtClean="0">
              <a:cs typeface="Arial" pitchFamily="34" charset="0"/>
            </a:endParaRPr>
          </a:p>
          <a:p>
            <a:pPr algn="l"/>
            <a:r>
              <a:rPr lang="en-US" sz="2000" dirty="0" smtClean="0">
                <a:cs typeface="Arial" pitchFamily="34" charset="0"/>
              </a:rPr>
              <a:t>      resources 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technology 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telecommunications </a:t>
            </a:r>
          </a:p>
          <a:p>
            <a:pPr algn="l"/>
            <a:endParaRPr lang="en-US" sz="2000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2800" dirty="0" smtClean="0"/>
              <a:t>Building Vocabulary</a:t>
            </a:r>
            <a:endParaRPr lang="ar-SA" sz="2800" dirty="0"/>
          </a:p>
        </p:txBody>
      </p:sp>
      <p:sp>
        <p:nvSpPr>
          <p:cNvPr id="1741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   Analyzing prefixes and suffixes:</a:t>
            </a:r>
            <a:r>
              <a:rPr lang="en-US" sz="2000" b="1" dirty="0" smtClean="0">
                <a:cs typeface="Arial" pitchFamily="34" charset="0"/>
              </a:rPr>
              <a:t> 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  </a:t>
            </a:r>
            <a:r>
              <a:rPr lang="en-US" sz="2000" b="1" u="sng" dirty="0" smtClean="0">
                <a:cs typeface="Arial" pitchFamily="34" charset="0"/>
              </a:rPr>
              <a:t> Prefixes </a:t>
            </a:r>
            <a:r>
              <a:rPr lang="en-US" sz="2000" dirty="0" smtClean="0">
                <a:cs typeface="Arial" pitchFamily="34" charset="0"/>
              </a:rPr>
              <a:t>and </a:t>
            </a:r>
            <a:r>
              <a:rPr lang="en-US" sz="2000" b="1" u="sng" dirty="0" smtClean="0">
                <a:cs typeface="Arial" pitchFamily="34" charset="0"/>
              </a:rPr>
              <a:t>suffixes</a:t>
            </a:r>
            <a:r>
              <a:rPr lang="en-US" sz="2000" dirty="0" smtClean="0">
                <a:cs typeface="Arial" pitchFamily="34" charset="0"/>
              </a:rPr>
              <a:t> change the part of speech of  words.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dirty="0" smtClean="0">
                <a:cs typeface="Arial" pitchFamily="34" charset="0"/>
              </a:rPr>
              <a:t>        Examples: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dirty="0" smtClean="0">
                <a:cs typeface="Arial" pitchFamily="34" charset="0"/>
              </a:rPr>
              <a:t>           Culture + al = cultural                       noun to adjective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dirty="0" smtClean="0">
                <a:cs typeface="Arial" pitchFamily="34" charset="0"/>
              </a:rPr>
              <a:t>           migrate + </a:t>
            </a:r>
            <a:r>
              <a:rPr lang="en-US" sz="2000" dirty="0" err="1" smtClean="0">
                <a:cs typeface="Arial" pitchFamily="34" charset="0"/>
              </a:rPr>
              <a:t>tion</a:t>
            </a:r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dirty="0" smtClean="0">
                <a:cs typeface="Arial" pitchFamily="34" charset="0"/>
              </a:rPr>
              <a:t>= migration               verb to noun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dirty="0" smtClean="0">
                <a:cs typeface="Arial" pitchFamily="34" charset="0"/>
              </a:rPr>
              <a:t>           globe + al + </a:t>
            </a:r>
            <a:r>
              <a:rPr lang="en-US" sz="2000" dirty="0" err="1" smtClean="0">
                <a:cs typeface="Arial" pitchFamily="34" charset="0"/>
              </a:rPr>
              <a:t>ize</a:t>
            </a:r>
            <a:r>
              <a:rPr lang="en-US" sz="2000" dirty="0" smtClean="0">
                <a:cs typeface="Arial" pitchFamily="34" charset="0"/>
              </a:rPr>
              <a:t> = globalize                noun to verb</a:t>
            </a:r>
          </a:p>
          <a:p>
            <a:pPr algn="l"/>
            <a:endParaRPr lang="en-US" sz="2000" dirty="0" smtClean="0">
              <a:cs typeface="Arial" pitchFamily="34" charset="0"/>
            </a:endParaRPr>
          </a:p>
          <a:p>
            <a:pPr algn="l"/>
            <a:r>
              <a:rPr lang="en-US" sz="2000" dirty="0" smtClean="0">
                <a:cs typeface="Arial" pitchFamily="34" charset="0"/>
              </a:rPr>
              <a:t>                  </a:t>
            </a:r>
            <a:r>
              <a:rPr lang="en-US" sz="2000" b="1" dirty="0" smtClean="0">
                <a:cs typeface="Arial" pitchFamily="34" charset="0"/>
              </a:rPr>
              <a:t>Exercise 4 page 104:</a:t>
            </a:r>
            <a:r>
              <a:rPr lang="en-US" sz="2000" dirty="0" smtClean="0">
                <a:cs typeface="Arial" pitchFamily="34" charset="0"/>
              </a:rPr>
              <a:t>    </a:t>
            </a:r>
            <a:endParaRPr lang="en-US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  <a:p>
            <a:endParaRPr lang="ar-SA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2800" dirty="0" smtClean="0"/>
              <a:t>Organizing Ideas</a:t>
            </a:r>
            <a:endParaRPr lang="en-US" sz="2800" dirty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dirty="0" smtClean="0">
                <a:cs typeface="Arial" pitchFamily="34" charset="0"/>
              </a:rPr>
              <a:t>       </a:t>
            </a:r>
            <a:r>
              <a:rPr lang="en-US" sz="2000" dirty="0" smtClean="0">
                <a:cs typeface="Arial" pitchFamily="34" charset="0"/>
              </a:rPr>
              <a:t>Listing information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dirty="0" smtClean="0">
                <a:cs typeface="Arial" pitchFamily="34" charset="0"/>
              </a:rPr>
              <a:t>               There are both </a:t>
            </a:r>
            <a:r>
              <a:rPr lang="en-US" sz="2000" b="1" dirty="0" smtClean="0">
                <a:cs typeface="Arial" pitchFamily="34" charset="0"/>
              </a:rPr>
              <a:t>good</a:t>
            </a:r>
            <a:r>
              <a:rPr lang="en-US" sz="2000" dirty="0" smtClean="0">
                <a:cs typeface="Arial" pitchFamily="34" charset="0"/>
              </a:rPr>
              <a:t> and </a:t>
            </a:r>
            <a:r>
              <a:rPr lang="en-US" sz="2000" b="1" dirty="0" smtClean="0">
                <a:cs typeface="Arial" pitchFamily="34" charset="0"/>
              </a:rPr>
              <a:t>bad</a:t>
            </a:r>
            <a:r>
              <a:rPr lang="en-US" sz="2000" dirty="0" smtClean="0">
                <a:cs typeface="Arial" pitchFamily="34" charset="0"/>
              </a:rPr>
              <a:t> effects </a:t>
            </a:r>
            <a:r>
              <a:rPr lang="en-US" sz="2000" smtClean="0">
                <a:cs typeface="Arial" pitchFamily="34" charset="0"/>
              </a:rPr>
              <a:t>of globalization.</a:t>
            </a:r>
            <a:endParaRPr lang="en-US" sz="2000" dirty="0" smtClean="0">
              <a:cs typeface="Arial" pitchFamily="34" charset="0"/>
            </a:endParaRPr>
          </a:p>
          <a:p>
            <a:pPr algn="l"/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dirty="0" smtClean="0">
                <a:cs typeface="Arial" pitchFamily="34" charset="0"/>
              </a:rPr>
              <a:t>         </a:t>
            </a:r>
            <a:r>
              <a:rPr lang="en-US" sz="2000" b="1" dirty="0" smtClean="0">
                <a:cs typeface="Arial" pitchFamily="34" charset="0"/>
              </a:rPr>
              <a:t>Exercise 5 page 106:</a:t>
            </a:r>
            <a:endParaRPr lang="en-US" sz="2000" b="1" dirty="0" smtClean="0">
              <a:cs typeface="Arial" pitchFamily="34" charset="0"/>
            </a:endParaRPr>
          </a:p>
          <a:p>
            <a:pPr algn="l"/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dirty="0" smtClean="0">
                <a:cs typeface="Arial" pitchFamily="34" charset="0"/>
              </a:rPr>
              <a:t>               </a:t>
            </a:r>
            <a:r>
              <a:rPr lang="en-US" sz="2000" u="sng" dirty="0" smtClean="0">
                <a:cs typeface="Arial" pitchFamily="34" charset="0"/>
              </a:rPr>
              <a:t>Good effects       </a:t>
            </a:r>
            <a:r>
              <a:rPr lang="en-US" sz="2000" dirty="0" smtClean="0">
                <a:cs typeface="Arial" pitchFamily="34" charset="0"/>
              </a:rPr>
              <a:t>                                  </a:t>
            </a:r>
            <a:r>
              <a:rPr lang="en-US" sz="2000" u="sng" dirty="0" smtClean="0">
                <a:cs typeface="Arial" pitchFamily="34" charset="0"/>
              </a:rPr>
              <a:t> Bad effects 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dirty="0" smtClean="0">
                <a:cs typeface="Arial" pitchFamily="34" charset="0"/>
              </a:rPr>
              <a:t>       - multiculturalism                                       - more social inequalities 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dirty="0" smtClean="0">
                <a:cs typeface="Arial" pitchFamily="34" charset="0"/>
              </a:rPr>
              <a:t>       - abundant resources                                 - bad aspects of foreign cultures 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dirty="0" smtClean="0">
                <a:cs typeface="Arial" pitchFamily="34" charset="0"/>
              </a:rPr>
              <a:t>       -  new industries                                         - exploitation of labor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2000" dirty="0" smtClean="0">
                <a:cs typeface="Arial" pitchFamily="34" charset="0"/>
              </a:rPr>
              <a:t>       - more jobs                                                   - rise in prices</a:t>
            </a:r>
            <a:endParaRPr lang="en-US" sz="2000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Choosing the best topic sentence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              </a:t>
            </a:r>
            <a:r>
              <a:rPr lang="en-US" sz="2000" dirty="0" smtClean="0"/>
              <a:t> </a:t>
            </a:r>
          </a:p>
          <a:p>
            <a:pPr algn="l"/>
            <a:r>
              <a:rPr lang="en-US" sz="2000" dirty="0" smtClean="0"/>
              <a:t> </a:t>
            </a:r>
            <a:r>
              <a:rPr lang="en-US" sz="2000" dirty="0" smtClean="0"/>
              <a:t>         </a:t>
            </a:r>
            <a:r>
              <a:rPr lang="en-US" sz="2000" dirty="0" smtClean="0"/>
              <a:t> </a:t>
            </a:r>
            <a:r>
              <a:rPr lang="en-US" sz="2000" b="1" dirty="0" smtClean="0"/>
              <a:t>Exercise 10 page 108:</a:t>
            </a:r>
          </a:p>
          <a:p>
            <a:pPr algn="l"/>
            <a:r>
              <a:rPr lang="en-US" sz="2000" b="1" dirty="0" smtClean="0"/>
              <a:t> </a:t>
            </a:r>
            <a:r>
              <a:rPr lang="en-US" sz="2000" b="1" dirty="0" smtClean="0"/>
              <a:t>      </a:t>
            </a:r>
            <a:r>
              <a:rPr lang="en-US" sz="2000" dirty="0" smtClean="0"/>
              <a:t>1. One aspect of globalization is the expansion of trade and policies beyond national boarders.</a:t>
            </a:r>
          </a:p>
          <a:p>
            <a:pPr algn="l"/>
            <a:r>
              <a:rPr lang="en-US" sz="2000" b="1" dirty="0" smtClean="0"/>
              <a:t> </a:t>
            </a:r>
            <a:r>
              <a:rPr lang="en-US" sz="2000" b="1" dirty="0" smtClean="0"/>
              <a:t>      </a:t>
            </a:r>
            <a:r>
              <a:rPr lang="en-US" sz="2000" dirty="0" smtClean="0"/>
              <a:t>2. Can globalization be stopped?</a:t>
            </a:r>
          </a:p>
          <a:p>
            <a:pPr algn="l"/>
            <a:r>
              <a:rPr lang="en-US" sz="2000" b="1" dirty="0" smtClean="0"/>
              <a:t> </a:t>
            </a:r>
            <a:r>
              <a:rPr lang="en-US" sz="2000" b="1" dirty="0" smtClean="0"/>
              <a:t>      </a:t>
            </a:r>
            <a:r>
              <a:rPr lang="en-US" sz="2000" dirty="0" smtClean="0"/>
              <a:t>3. Although many people are against globalization, it has many benefits for people in poorer countries.</a:t>
            </a:r>
          </a:p>
          <a:p>
            <a:pPr algn="l"/>
            <a:r>
              <a:rPr lang="en-US" sz="2000" b="1" dirty="0" smtClean="0"/>
              <a:t> </a:t>
            </a:r>
            <a:r>
              <a:rPr lang="en-US" sz="2000" b="1" dirty="0" smtClean="0"/>
              <a:t>      </a:t>
            </a:r>
            <a:r>
              <a:rPr lang="en-US" sz="2000" dirty="0" smtClean="0"/>
              <a:t>4. Globalization is bad.</a:t>
            </a:r>
          </a:p>
          <a:p>
            <a:pPr algn="l"/>
            <a:r>
              <a:rPr lang="en-US" sz="2000" b="1" dirty="0" smtClean="0"/>
              <a:t> </a:t>
            </a:r>
            <a:r>
              <a:rPr lang="en-US" sz="2000" b="1" dirty="0" smtClean="0"/>
              <a:t>      </a:t>
            </a:r>
            <a:r>
              <a:rPr lang="en-US" sz="2000" dirty="0" smtClean="0"/>
              <a:t>5. globalization causes many more problems than it solves.</a:t>
            </a:r>
            <a:endParaRPr lang="ar-SA" sz="2000" b="1" dirty="0"/>
          </a:p>
        </p:txBody>
      </p:sp>
    </p:spTree>
  </p:cSld>
  <p:clrMapOvr>
    <a:masterClrMapping/>
  </p:clrMapOvr>
  <p:transition spd="med" advTm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2532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533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670</TotalTime>
  <Words>364</Words>
  <Application>Microsoft Office PowerPoint</Application>
  <PresentationFormat>A4 Paper (210x297 mm)‎</PresentationFormat>
  <Paragraphs>62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الشريحة 1</vt:lpstr>
      <vt:lpstr>    Lecture 12  Chapter 6 Global Connections  </vt:lpstr>
      <vt:lpstr>Exploring Ideas</vt:lpstr>
      <vt:lpstr>Building Vocabulary</vt:lpstr>
      <vt:lpstr>Building Vocabulary</vt:lpstr>
      <vt:lpstr>Organizing Ideas</vt:lpstr>
      <vt:lpstr>Choosing the best topic sentence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mwerdiane</cp:lastModifiedBy>
  <cp:revision>102</cp:revision>
  <dcterms:modified xsi:type="dcterms:W3CDTF">2011-11-22T05:57:04Z</dcterms:modified>
</cp:coreProperties>
</file>