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1" r:id="rId4"/>
    <p:sldId id="302" r:id="rId5"/>
    <p:sldId id="300" r:id="rId6"/>
    <p:sldId id="303" r:id="rId7"/>
    <p:sldId id="307" r:id="rId8"/>
    <p:sldId id="308" r:id="rId9"/>
    <p:sldId id="309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74" d="100"/>
          <a:sy n="74" d="100"/>
        </p:scale>
        <p:origin x="-87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0E7-7ABD-4A57-963C-BA729CDF1D61}" type="datetimeFigureOut">
              <a:rPr lang="en-US"/>
              <a:pPr>
                <a:defRPr/>
              </a:pPr>
              <a:t>11/28/2011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5EED4085-0C81-405D-A526-3A99294513B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30B19-EA56-4352-A0C4-E0746F7768A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59E60-7EDF-4DCF-9390-1FB0CC22076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751F0-ECA5-4D57-A671-54A0211A1D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CFBF9-50EC-4306-9E4A-E25B7094F19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A6C24-0AED-44B1-A368-5E0CF0656D7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C7D604-992A-403C-BE8A-9244D304A4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>
                <a:solidFill>
                  <a:srgbClr val="375439"/>
                </a:solidFill>
              </a:rPr>
              <a:t>Course title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Composition 1, ADEL 203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Instructor: Werdien Mohamed</a:t>
            </a: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881F948-A07A-4F5D-8D0D-1E7B85703FD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Lecture 13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Chapter 6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Global Connections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 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96E5B56-EE75-4536-A95C-03A3EF85536D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8382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1536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endParaRPr lang="en-US" sz="1800" b="1" dirty="0" smtClean="0">
              <a:cs typeface="Arial" pitchFamily="34" charset="0"/>
            </a:endParaRPr>
          </a:p>
          <a:p>
            <a:pPr algn="l"/>
            <a:r>
              <a:rPr lang="en-US" sz="1800" b="1" dirty="0" smtClean="0">
                <a:cs typeface="Arial" pitchFamily="34" charset="0"/>
              </a:rPr>
              <a:t>       Using the correct form of a word: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  </a:t>
            </a:r>
            <a:r>
              <a:rPr lang="en-US" sz="1800" dirty="0" smtClean="0">
                <a:cs typeface="Arial" pitchFamily="34" charset="0"/>
              </a:rPr>
              <a:t>Many words have different forms for different </a:t>
            </a:r>
            <a:r>
              <a:rPr lang="en-US" sz="1800" b="1" dirty="0" smtClean="0">
                <a:cs typeface="Arial" pitchFamily="34" charset="0"/>
              </a:rPr>
              <a:t>parts of speech</a:t>
            </a:r>
            <a:r>
              <a:rPr lang="en-US" sz="1800" dirty="0" smtClean="0">
                <a:cs typeface="Arial" pitchFamily="34" charset="0"/>
              </a:rPr>
              <a:t>. When you write, be careful to use the correct forms of words.</a:t>
            </a:r>
          </a:p>
          <a:p>
            <a:pPr algn="l"/>
            <a:endParaRPr lang="en-US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cs typeface="Arial" pitchFamily="34" charset="0"/>
              </a:rPr>
              <a:t>Examples: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    </a:t>
            </a:r>
            <a:r>
              <a:rPr lang="en-US" sz="1800" dirty="0" smtClean="0">
                <a:cs typeface="Arial" pitchFamily="34" charset="0"/>
              </a:rPr>
              <a:t>- I have an appointment for a medical </a:t>
            </a:r>
            <a:r>
              <a:rPr lang="en-US" sz="1800" i="1" u="sng" dirty="0" smtClean="0">
                <a:cs typeface="Arial" pitchFamily="34" charset="0"/>
              </a:rPr>
              <a:t>examination</a:t>
            </a:r>
            <a:r>
              <a:rPr lang="en-US" sz="1800" dirty="0" smtClean="0">
                <a:cs typeface="Arial" pitchFamily="34" charset="0"/>
              </a:rPr>
              <a:t> today.  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      - The doctor </a:t>
            </a:r>
            <a:r>
              <a:rPr lang="en-US" sz="1800" i="1" u="sng" dirty="0" smtClean="0">
                <a:cs typeface="Arial" pitchFamily="34" charset="0"/>
              </a:rPr>
              <a:t>examined</a:t>
            </a:r>
            <a:r>
              <a:rPr lang="en-US" sz="1800" dirty="0" smtClean="0">
                <a:cs typeface="Arial" pitchFamily="34" charset="0"/>
              </a:rPr>
              <a:t> the young boy.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      - The medical </a:t>
            </a:r>
            <a:r>
              <a:rPr lang="en-US" sz="1800" i="1" u="sng" dirty="0" smtClean="0">
                <a:cs typeface="Arial" pitchFamily="34" charset="0"/>
              </a:rPr>
              <a:t>examiner</a:t>
            </a:r>
            <a:r>
              <a:rPr lang="en-US" sz="1800" dirty="0" smtClean="0">
                <a:cs typeface="Arial" pitchFamily="34" charset="0"/>
              </a:rPr>
              <a:t> said the man had died from a heart attack.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</a:t>
            </a:r>
            <a:endParaRPr lang="ar-SA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        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Exercise 1 page 109: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   </a:t>
            </a:r>
            <a:r>
              <a:rPr lang="en-US" sz="2000" dirty="0" smtClean="0">
                <a:cs typeface="Arial" pitchFamily="34" charset="0"/>
              </a:rPr>
              <a:t>1- Many countries are worried about increasing ……………………….. ( immigrate) 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</a:t>
            </a:r>
            <a:r>
              <a:rPr lang="en-US" sz="2000" dirty="0" smtClean="0">
                <a:cs typeface="Arial" pitchFamily="34" charset="0"/>
              </a:rPr>
              <a:t>and have strict laws to control the number of people who can become citizens.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    </a:t>
            </a:r>
            <a:r>
              <a:rPr lang="en-US" sz="2000" dirty="0" smtClean="0">
                <a:cs typeface="Arial" pitchFamily="34" charset="0"/>
              </a:rPr>
              <a:t>2- ………………………….  ( tourist ) is an important source of revenue for a lot of 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 </a:t>
            </a:r>
            <a:r>
              <a:rPr lang="en-US" sz="2000" dirty="0" smtClean="0">
                <a:cs typeface="Arial" pitchFamily="34" charset="0"/>
              </a:rPr>
              <a:t>countries.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    3- Many cities in the United States have a ………………………..........................     ( multiculturalism ) atmosphere. This can easily be seen in their great ………………..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( diverse ) of ethnic restaurants.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     4- The world is truly becoming ……………………………………  ( interdependence).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No country today can survive in …………………………….. ( isolate ).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      5- It is almost impossible to keep up with all the recent …………………………..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( technology ) changes.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ar-SA" sz="2800" dirty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>
                <a:cs typeface="Arial" pitchFamily="34" charset="0"/>
              </a:rPr>
              <a:t>            </a:t>
            </a:r>
            <a:r>
              <a:rPr lang="en-US" sz="2000" b="1" dirty="0" smtClean="0">
                <a:cs typeface="Arial" pitchFamily="34" charset="0"/>
              </a:rPr>
              <a:t>Exercise 1 page 109: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   </a:t>
            </a:r>
            <a:r>
              <a:rPr lang="en-US" sz="2000" dirty="0" smtClean="0">
                <a:cs typeface="Arial" pitchFamily="34" charset="0"/>
              </a:rPr>
              <a:t>1- Many countries are worried about increasing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immigration </a:t>
            </a:r>
            <a:r>
              <a:rPr lang="en-US" sz="2000" dirty="0" smtClean="0">
                <a:cs typeface="Arial" pitchFamily="34" charset="0"/>
              </a:rPr>
              <a:t>and have strict laws to control the number of people who can become citizens.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    </a:t>
            </a:r>
            <a:r>
              <a:rPr lang="en-US" sz="2000" dirty="0" smtClean="0">
                <a:cs typeface="Arial" pitchFamily="34" charset="0"/>
              </a:rPr>
              <a:t>2-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Tourism</a:t>
            </a:r>
            <a:r>
              <a:rPr lang="en-US" sz="2000" dirty="0" smtClean="0">
                <a:cs typeface="Arial" pitchFamily="34" charset="0"/>
              </a:rPr>
              <a:t> is an important source of revenue for a lot of countries.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    3- Many cities in the United States have a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multicultural </a:t>
            </a:r>
            <a:r>
              <a:rPr lang="en-US" sz="2000" dirty="0" smtClean="0">
                <a:cs typeface="Arial" pitchFamily="34" charset="0"/>
              </a:rPr>
              <a:t>atmosphere. This can easily be seen in their great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diversity </a:t>
            </a:r>
            <a:r>
              <a:rPr lang="en-US" sz="2000" dirty="0" smtClean="0">
                <a:cs typeface="Arial" pitchFamily="34" charset="0"/>
              </a:rPr>
              <a:t>of ethnic restaurants.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     4- The world is truly becoming 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interdependent</a:t>
            </a:r>
            <a:r>
              <a:rPr lang="en-US" sz="2000" dirty="0" smtClean="0">
                <a:cs typeface="Arial" pitchFamily="34" charset="0"/>
              </a:rPr>
              <a:t> . No country today can survive in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isolation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.</a:t>
            </a:r>
            <a:endParaRPr lang="en-US" sz="2000" u="sng" dirty="0" smtClean="0">
              <a:solidFill>
                <a:srgbClr val="FF0000"/>
              </a:solidFill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           5- It is almost impossible to keep up with all the recent </a:t>
            </a:r>
            <a:r>
              <a:rPr lang="en-US" sz="2000" u="sng" dirty="0" smtClean="0">
                <a:solidFill>
                  <a:srgbClr val="FF0000"/>
                </a:solidFill>
                <a:cs typeface="Arial" pitchFamily="34" charset="0"/>
              </a:rPr>
              <a:t>technological </a:t>
            </a:r>
            <a:r>
              <a:rPr lang="en-US" sz="2000" dirty="0" smtClean="0">
                <a:cs typeface="Arial" pitchFamily="34" charset="0"/>
              </a:rPr>
              <a:t>changes.</a:t>
            </a:r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en-US" sz="28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dirty="0" smtClean="0">
                <a:cs typeface="Arial" pitchFamily="34" charset="0"/>
              </a:rPr>
              <a:t>       </a:t>
            </a:r>
            <a:r>
              <a:rPr lang="en-US" sz="2000" b="1" dirty="0" smtClean="0">
                <a:cs typeface="Arial" pitchFamily="34" charset="0"/>
              </a:rPr>
              <a:t>Using relative clauses: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 </a:t>
            </a:r>
            <a:r>
              <a:rPr lang="en-US" sz="2000" dirty="0" smtClean="0">
                <a:cs typeface="Arial" pitchFamily="34" charset="0"/>
              </a:rPr>
              <a:t>The relative pronouns </a:t>
            </a:r>
            <a:r>
              <a:rPr lang="en-US" sz="2000" b="1" dirty="0" smtClean="0">
                <a:cs typeface="Arial" pitchFamily="34" charset="0"/>
              </a:rPr>
              <a:t>who</a:t>
            </a:r>
            <a:r>
              <a:rPr lang="en-US" sz="2000" dirty="0" smtClean="0">
                <a:cs typeface="Arial" pitchFamily="34" charset="0"/>
              </a:rPr>
              <a:t>, </a:t>
            </a:r>
            <a:r>
              <a:rPr lang="en-US" sz="2000" b="1" dirty="0" smtClean="0">
                <a:cs typeface="Arial" pitchFamily="34" charset="0"/>
              </a:rPr>
              <a:t>which</a:t>
            </a:r>
            <a:r>
              <a:rPr lang="en-US" sz="2000" dirty="0" smtClean="0">
                <a:cs typeface="Arial" pitchFamily="34" charset="0"/>
              </a:rPr>
              <a:t>, </a:t>
            </a:r>
            <a:r>
              <a:rPr lang="en-US" sz="2000" b="1" dirty="0" smtClean="0">
                <a:cs typeface="Arial" pitchFamily="34" charset="0"/>
              </a:rPr>
              <a:t>where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, </a:t>
            </a:r>
            <a:r>
              <a:rPr lang="en-US" sz="2000" b="1" dirty="0" smtClean="0">
                <a:cs typeface="Arial" pitchFamily="34" charset="0"/>
              </a:rPr>
              <a:t>when</a:t>
            </a:r>
            <a:r>
              <a:rPr lang="en-US" sz="2000" dirty="0" smtClean="0">
                <a:cs typeface="Arial" pitchFamily="34" charset="0"/>
              </a:rPr>
              <a:t> and </a:t>
            </a:r>
            <a:r>
              <a:rPr lang="en-US" sz="2000" b="1" dirty="0" smtClean="0">
                <a:cs typeface="Arial" pitchFamily="34" charset="0"/>
              </a:rPr>
              <a:t>that </a:t>
            </a:r>
            <a:r>
              <a:rPr lang="en-US" sz="2000" dirty="0" smtClean="0">
                <a:cs typeface="Arial" pitchFamily="34" charset="0"/>
              </a:rPr>
              <a:t>can be used to introduce relative clauses.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 A relative clause answers the question : Who? Or Which one?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</a:t>
            </a:r>
            <a:r>
              <a:rPr lang="en-US" sz="2000" b="1" dirty="0" smtClean="0">
                <a:cs typeface="Arial" pitchFamily="34" charset="0"/>
              </a:rPr>
              <a:t>Examples: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- The woman </a:t>
            </a:r>
            <a:r>
              <a:rPr lang="en-US" sz="2000" i="1" u="sng" dirty="0" smtClean="0">
                <a:cs typeface="Arial" pitchFamily="34" charset="0"/>
              </a:rPr>
              <a:t>who / that runs the restaurant </a:t>
            </a:r>
            <a:r>
              <a:rPr lang="en-US" sz="2000" dirty="0" smtClean="0">
                <a:cs typeface="Arial" pitchFamily="34" charset="0"/>
              </a:rPr>
              <a:t>is Japanese.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- The watch </a:t>
            </a:r>
            <a:r>
              <a:rPr lang="en-US" sz="2000" i="1" u="sng" dirty="0" smtClean="0">
                <a:cs typeface="Arial" pitchFamily="34" charset="0"/>
              </a:rPr>
              <a:t>that / which I bought you </a:t>
            </a:r>
            <a:r>
              <a:rPr lang="en-US" sz="2000" dirty="0" smtClean="0">
                <a:cs typeface="Arial" pitchFamily="34" charset="0"/>
              </a:rPr>
              <a:t>is Swiss.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- The office </a:t>
            </a:r>
            <a:r>
              <a:rPr lang="en-US" sz="2000" i="1" u="sng" dirty="0" smtClean="0">
                <a:cs typeface="Arial" pitchFamily="34" charset="0"/>
              </a:rPr>
              <a:t>where I work </a:t>
            </a:r>
            <a:r>
              <a:rPr lang="en-US" sz="2000" dirty="0" smtClean="0">
                <a:cs typeface="Arial" pitchFamily="34" charset="0"/>
              </a:rPr>
              <a:t>employs people from four different countries</a:t>
            </a:r>
            <a:r>
              <a:rPr lang="en-US" sz="2000" dirty="0" smtClean="0">
                <a:cs typeface="Arial" pitchFamily="34" charset="0"/>
              </a:rPr>
              <a:t>.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- Summer is the time of year </a:t>
            </a:r>
            <a:r>
              <a:rPr lang="en-US" sz="2000" u="sng" dirty="0" smtClean="0">
                <a:cs typeface="Arial" pitchFamily="34" charset="0"/>
              </a:rPr>
              <a:t>when the weather is the hottest.</a:t>
            </a:r>
            <a:endParaRPr lang="en-US" sz="2000" u="sng" dirty="0" smtClean="0">
              <a:cs typeface="Arial" pitchFamily="34" charset="0"/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    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               </a:t>
            </a:r>
          </a:p>
          <a:p>
            <a:pPr algn="l"/>
            <a:r>
              <a:rPr lang="en-US" sz="2000" dirty="0" smtClean="0"/>
              <a:t>           </a:t>
            </a:r>
            <a:r>
              <a:rPr lang="en-US" sz="2000" b="1" dirty="0" smtClean="0"/>
              <a:t>Exercise 2 page 109:</a:t>
            </a:r>
          </a:p>
          <a:p>
            <a:pPr algn="l"/>
            <a:r>
              <a:rPr lang="en-US" sz="2000" b="1" dirty="0" smtClean="0"/>
              <a:t>        </a:t>
            </a:r>
            <a:r>
              <a:rPr lang="en-US" sz="2000" dirty="0" smtClean="0"/>
              <a:t>1- Globalization is inevitable, and people  ………………… do not realize this are going to be left behind.</a:t>
            </a:r>
          </a:p>
          <a:p>
            <a:pPr algn="l"/>
            <a:r>
              <a:rPr lang="en-US" sz="2000" b="1" dirty="0" smtClean="0"/>
              <a:t>         </a:t>
            </a:r>
            <a:r>
              <a:rPr lang="en-US" sz="2000" dirty="0" smtClean="0"/>
              <a:t>2- Transnational companies ……………… pay fair wages are welcome everywhere.</a:t>
            </a:r>
          </a:p>
          <a:p>
            <a:pPr algn="l"/>
            <a:r>
              <a:rPr lang="en-US" sz="2000" b="1" dirty="0" smtClean="0"/>
              <a:t>         </a:t>
            </a:r>
            <a:r>
              <a:rPr lang="en-US" sz="2000" dirty="0" smtClean="0"/>
              <a:t>3- The global village is a place …………….. </a:t>
            </a:r>
            <a:r>
              <a:rPr lang="en-US" sz="2000" dirty="0" smtClean="0"/>
              <a:t>many </a:t>
            </a:r>
            <a:r>
              <a:rPr lang="en-US" sz="2000" dirty="0" smtClean="0"/>
              <a:t>languages are spoken; however, the one ………………. </a:t>
            </a:r>
            <a:r>
              <a:rPr lang="en-US" sz="2000" dirty="0" smtClean="0"/>
              <a:t>is </a:t>
            </a:r>
            <a:r>
              <a:rPr lang="en-US" sz="2000" dirty="0" smtClean="0"/>
              <a:t>predominant is English.</a:t>
            </a:r>
          </a:p>
          <a:p>
            <a:pPr algn="l"/>
            <a:r>
              <a:rPr lang="en-US" sz="2000" b="1" dirty="0" smtClean="0"/>
              <a:t>         </a:t>
            </a:r>
            <a:r>
              <a:rPr lang="en-US" sz="2000" dirty="0" smtClean="0"/>
              <a:t>4- The car parts ………………… I just bought were made in six different countries.</a:t>
            </a:r>
          </a:p>
          <a:p>
            <a:pPr algn="l"/>
            <a:r>
              <a:rPr lang="en-US" sz="2000" b="1" dirty="0" smtClean="0"/>
              <a:t>          </a:t>
            </a:r>
            <a:r>
              <a:rPr lang="en-US" sz="2000" dirty="0" smtClean="0"/>
              <a:t>5- Some futurists foresee the world as city-states …………………….. are connected by technology</a:t>
            </a:r>
            <a:r>
              <a:rPr lang="en-US" sz="2000" dirty="0" smtClean="0"/>
              <a:t>. </a:t>
            </a:r>
            <a:endParaRPr lang="en-US" sz="2000" dirty="0" smtClean="0"/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6- </a:t>
            </a:r>
            <a:r>
              <a:rPr lang="en-US" sz="2000" dirty="0" smtClean="0"/>
              <a:t>I remember the </a:t>
            </a:r>
            <a:r>
              <a:rPr lang="en-US" sz="2000" dirty="0" smtClean="0"/>
              <a:t>day …………………. </a:t>
            </a:r>
            <a:r>
              <a:rPr lang="en-US" sz="2000" dirty="0" smtClean="0"/>
              <a:t>I met you.</a:t>
            </a:r>
            <a:endParaRPr lang="en-US" sz="2000" dirty="0" smtClean="0"/>
          </a:p>
          <a:p>
            <a:pPr algn="l"/>
            <a:r>
              <a:rPr lang="en-US" sz="2000" b="1" dirty="0" smtClean="0"/>
              <a:t> </a:t>
            </a:r>
            <a:r>
              <a:rPr lang="en-US" sz="2000" b="1" dirty="0" smtClean="0"/>
              <a:t>           </a:t>
            </a:r>
            <a:endParaRPr lang="en-US" sz="2000" b="1" dirty="0" smtClean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 </a:t>
            </a:r>
          </a:p>
          <a:p>
            <a:pPr algn="l"/>
            <a:r>
              <a:rPr lang="en-US" sz="2000" dirty="0" smtClean="0"/>
              <a:t>           </a:t>
            </a:r>
            <a:r>
              <a:rPr lang="en-US" sz="2000" b="1" dirty="0" smtClean="0"/>
              <a:t>Exercise 2 page 109:</a:t>
            </a:r>
          </a:p>
          <a:p>
            <a:pPr algn="l"/>
            <a:r>
              <a:rPr lang="en-US" sz="2000" b="1" dirty="0" smtClean="0"/>
              <a:t>        </a:t>
            </a:r>
            <a:r>
              <a:rPr lang="en-US" sz="2000" dirty="0" smtClean="0"/>
              <a:t>1- Globalization is inevitable, and people</a:t>
            </a:r>
            <a:r>
              <a:rPr lang="en-US" sz="2000" i="1" dirty="0" smtClean="0">
                <a:solidFill>
                  <a:srgbClr val="FF0000"/>
                </a:solidFill>
              </a:rPr>
              <a:t> who </a:t>
            </a:r>
            <a:r>
              <a:rPr lang="en-US" sz="2000" dirty="0" smtClean="0"/>
              <a:t>do not realize this are going to be left behind.</a:t>
            </a:r>
          </a:p>
          <a:p>
            <a:pPr algn="l"/>
            <a:r>
              <a:rPr lang="en-US" sz="2000" b="1" dirty="0" smtClean="0"/>
              <a:t>         </a:t>
            </a:r>
            <a:r>
              <a:rPr lang="en-US" sz="2000" dirty="0" smtClean="0"/>
              <a:t>2- Transnational companies </a:t>
            </a:r>
            <a:r>
              <a:rPr lang="en-US" sz="2000" i="1" dirty="0" smtClean="0">
                <a:solidFill>
                  <a:srgbClr val="FF0000"/>
                </a:solidFill>
              </a:rPr>
              <a:t>that </a:t>
            </a:r>
            <a:r>
              <a:rPr lang="en-US" sz="2000" dirty="0" smtClean="0"/>
              <a:t>pay fair wages are welcome everywhere.</a:t>
            </a:r>
          </a:p>
          <a:p>
            <a:pPr algn="l"/>
            <a:r>
              <a:rPr lang="en-US" sz="2000" b="1" dirty="0" smtClean="0"/>
              <a:t>         </a:t>
            </a:r>
            <a:r>
              <a:rPr lang="en-US" sz="2000" dirty="0" smtClean="0"/>
              <a:t>3- The global village is a place </a:t>
            </a:r>
            <a:r>
              <a:rPr lang="en-US" sz="2000" i="1" dirty="0" smtClean="0">
                <a:solidFill>
                  <a:srgbClr val="FF0000"/>
                </a:solidFill>
              </a:rPr>
              <a:t>where</a:t>
            </a:r>
            <a:r>
              <a:rPr lang="en-US" sz="2000" dirty="0" smtClean="0"/>
              <a:t> many languages are spoken; however, the one </a:t>
            </a:r>
            <a:r>
              <a:rPr lang="en-US" sz="2000" i="1" dirty="0" smtClean="0">
                <a:solidFill>
                  <a:srgbClr val="FF0000"/>
                </a:solidFill>
              </a:rPr>
              <a:t>which</a:t>
            </a:r>
            <a:r>
              <a:rPr lang="en-US" sz="2000" dirty="0" smtClean="0"/>
              <a:t> is predominant is English.</a:t>
            </a:r>
          </a:p>
          <a:p>
            <a:pPr algn="l"/>
            <a:r>
              <a:rPr lang="en-US" sz="2000" b="1" dirty="0" smtClean="0"/>
              <a:t>         </a:t>
            </a:r>
            <a:r>
              <a:rPr lang="en-US" sz="2000" dirty="0" smtClean="0"/>
              <a:t>4- The car parts</a:t>
            </a:r>
            <a:r>
              <a:rPr lang="en-US" sz="2000" u="sng" dirty="0" smtClean="0">
                <a:solidFill>
                  <a:srgbClr val="FF0000"/>
                </a:solidFill>
              </a:rPr>
              <a:t> that </a:t>
            </a:r>
            <a:r>
              <a:rPr lang="en-US" sz="2000" dirty="0" smtClean="0"/>
              <a:t>I just bought were made in six different countries.</a:t>
            </a:r>
          </a:p>
          <a:p>
            <a:pPr algn="l"/>
            <a:r>
              <a:rPr lang="en-US" sz="2000" b="1" dirty="0" smtClean="0"/>
              <a:t>          </a:t>
            </a:r>
            <a:r>
              <a:rPr lang="en-US" sz="2000" dirty="0" smtClean="0"/>
              <a:t>5- Some futurists foresee the world as city-states  </a:t>
            </a:r>
            <a:r>
              <a:rPr lang="en-US" sz="2000" i="1" dirty="0" smtClean="0">
                <a:solidFill>
                  <a:srgbClr val="FF0000"/>
                </a:solidFill>
              </a:rPr>
              <a:t>which</a:t>
            </a:r>
            <a:r>
              <a:rPr lang="en-US" sz="2000" dirty="0" smtClean="0"/>
              <a:t> are connected by technology</a:t>
            </a:r>
            <a:r>
              <a:rPr lang="en-US" sz="2000" dirty="0" smtClean="0"/>
              <a:t>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 6- I remember the day </a:t>
            </a:r>
            <a:r>
              <a:rPr lang="en-US" sz="2000" dirty="0" smtClean="0">
                <a:solidFill>
                  <a:srgbClr val="FF0000"/>
                </a:solidFill>
              </a:rPr>
              <a:t>when</a:t>
            </a:r>
            <a:r>
              <a:rPr lang="en-US" sz="2000" dirty="0" smtClean="0"/>
              <a:t> I met you.</a:t>
            </a:r>
            <a:endParaRPr lang="en-US" sz="20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 </a:t>
            </a:r>
            <a:r>
              <a:rPr lang="en-US" sz="3200" dirty="0" smtClean="0"/>
              <a:t>Exercise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991600" cy="4572001"/>
          </a:xfrm>
        </p:spPr>
        <p:txBody>
          <a:bodyPr/>
          <a:lstStyle/>
          <a:p>
            <a:pPr algn="l"/>
            <a:r>
              <a:rPr lang="en-US" sz="1600" b="1" dirty="0" smtClean="0"/>
              <a:t>1</a:t>
            </a:r>
            <a:r>
              <a:rPr lang="en-US" sz="1600" b="1" dirty="0" smtClean="0"/>
              <a:t>- What </a:t>
            </a:r>
            <a:r>
              <a:rPr lang="en-US" sz="1600" b="1" dirty="0" smtClean="0"/>
              <a:t>is the best word that fits in the following blank space? </a:t>
            </a:r>
            <a:endParaRPr lang="en-US" sz="1600" b="1" dirty="0" smtClean="0"/>
          </a:p>
          <a:p>
            <a:pPr algn="l"/>
            <a:endParaRPr lang="en-US" sz="1600" dirty="0" smtClean="0"/>
          </a:p>
          <a:p>
            <a:pPr algn="l"/>
            <a:r>
              <a:rPr lang="en-US" sz="1600" b="1" dirty="0" smtClean="0"/>
              <a:t>    </a:t>
            </a:r>
            <a:r>
              <a:rPr lang="en-US" sz="1600" i="1" dirty="0" smtClean="0"/>
              <a:t> Many countries are worried about increasing </a:t>
            </a:r>
            <a:r>
              <a:rPr lang="en-US" sz="1600" i="1" dirty="0" smtClean="0"/>
              <a:t>……………………………………. </a:t>
            </a:r>
            <a:r>
              <a:rPr lang="en-US" sz="1600" i="1" dirty="0" smtClean="0"/>
              <a:t>and have strict laws to control the number of people who can become citizens.</a:t>
            </a:r>
            <a:endParaRPr lang="en-US" sz="1600" dirty="0" smtClean="0"/>
          </a:p>
          <a:p>
            <a:pPr lvl="0" algn="l"/>
            <a:r>
              <a:rPr lang="en-US" sz="1600" dirty="0" smtClean="0"/>
              <a:t>                 A. immigrate</a:t>
            </a:r>
            <a:endParaRPr lang="en-US" sz="1600" dirty="0" smtClean="0"/>
          </a:p>
          <a:p>
            <a:pPr lvl="0" algn="l"/>
            <a:r>
              <a:rPr lang="en-US" sz="1600" dirty="0" smtClean="0"/>
              <a:t>                  B. immigrates</a:t>
            </a:r>
            <a:endParaRPr lang="en-US" sz="1600" dirty="0" smtClean="0"/>
          </a:p>
          <a:p>
            <a:pPr lvl="0" algn="l"/>
            <a:r>
              <a:rPr lang="en-US" sz="1600" dirty="0" smtClean="0"/>
              <a:t>                   C. immigrant</a:t>
            </a:r>
            <a:endParaRPr lang="en-US" sz="1600" dirty="0" smtClean="0"/>
          </a:p>
          <a:p>
            <a:pPr lvl="0" algn="l"/>
            <a:r>
              <a:rPr lang="en-US" sz="1600" dirty="0" smtClean="0"/>
              <a:t>                     D. immigration </a:t>
            </a:r>
          </a:p>
          <a:p>
            <a:pPr lvl="0" algn="l"/>
            <a:endParaRPr lang="en-US" sz="1600" dirty="0" smtClean="0"/>
          </a:p>
          <a:p>
            <a:pPr algn="l"/>
            <a:r>
              <a:rPr lang="en-US" sz="1600" b="1" dirty="0" smtClean="0"/>
              <a:t>2</a:t>
            </a:r>
            <a:r>
              <a:rPr lang="en-US" sz="1600" b="1" dirty="0" smtClean="0"/>
              <a:t>-  </a:t>
            </a:r>
            <a:r>
              <a:rPr lang="en-US" sz="1600" b="1" dirty="0" smtClean="0"/>
              <a:t>What is the relative pronoun that fits best in the blank space below?</a:t>
            </a:r>
            <a:endParaRPr lang="en-US" sz="1600" dirty="0" smtClean="0"/>
          </a:p>
          <a:p>
            <a:pPr algn="l"/>
            <a:r>
              <a:rPr lang="en-US" sz="1600" i="1" dirty="0" smtClean="0"/>
              <a:t>    Globalization is inevitable, and people ………..do not realize this are going to be left behind.</a:t>
            </a:r>
            <a:endParaRPr lang="en-US" sz="1600" dirty="0" smtClean="0"/>
          </a:p>
          <a:p>
            <a:pPr lvl="0" algn="l"/>
            <a:r>
              <a:rPr lang="en-US" sz="1600" dirty="0" smtClean="0"/>
              <a:t>              A. who</a:t>
            </a:r>
          </a:p>
          <a:p>
            <a:pPr lvl="0" algn="l"/>
            <a:r>
              <a:rPr lang="en-US" sz="1600" dirty="0" smtClean="0"/>
              <a:t>               B. which</a:t>
            </a:r>
          </a:p>
          <a:p>
            <a:pPr lvl="0" algn="l"/>
            <a:r>
              <a:rPr lang="en-US" sz="1600" dirty="0" smtClean="0"/>
              <a:t>                C. when</a:t>
            </a:r>
          </a:p>
          <a:p>
            <a:pPr algn="l"/>
            <a:r>
              <a:rPr lang="en-US" sz="1600" dirty="0" smtClean="0"/>
              <a:t>                  D. where</a:t>
            </a:r>
            <a:r>
              <a:rPr lang="en-US" sz="1600" b="1" dirty="0" smtClean="0"/>
              <a:t> </a:t>
            </a:r>
          </a:p>
          <a:p>
            <a:pPr lvl="0" algn="l"/>
            <a:endParaRPr lang="en-US" sz="2000" dirty="0" smtClean="0"/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ransition spd="med" advTm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</TotalTime>
  <Words>762</Words>
  <Application>Microsoft Office PowerPoint</Application>
  <PresentationFormat>A4 Paper (210x297 mm)</PresentationFormat>
  <Paragraphs>91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    Lecture 13  Chapter 6 Global Connections  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 Exercise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119</cp:revision>
  <dcterms:modified xsi:type="dcterms:W3CDTF">2011-11-28T19:53:57Z</dcterms:modified>
</cp:coreProperties>
</file>