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301" r:id="rId4"/>
    <p:sldId id="302" r:id="rId5"/>
    <p:sldId id="300" r:id="rId6"/>
    <p:sldId id="303" r:id="rId7"/>
    <p:sldId id="308" r:id="rId8"/>
    <p:sldId id="307"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p:cViewPr varScale="1">
        <p:scale>
          <a:sx n="99" d="100"/>
          <a:sy n="99" d="100"/>
        </p:scale>
        <p:origin x="-90" y="-18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C2A160E7-7ABD-4A57-963C-BA729CDF1D61}" type="datetimeFigureOut">
              <a:rPr lang="en-US"/>
              <a:pPr>
                <a:defRPr/>
              </a:pPr>
              <a:t>11/29/2011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5EED4085-0C81-405D-A526-3A99294513B6}"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1BC30B19-EA56-4352-A0C4-E0746F7768A3}" type="slidenum">
              <a:rPr lang="ar-SA"/>
              <a:pPr>
                <a:defRPr/>
              </a:pPr>
              <a:t>‹#›</a:t>
            </a:fld>
            <a:endParaRPr lang="en-US" dirty="0"/>
          </a:p>
        </p:txBody>
      </p:sp>
    </p:spTree>
  </p:cSld>
  <p:clrMapOvr>
    <a:masterClrMapping/>
  </p:clrMapOvr>
  <p:transition spd="med" advTm="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transition spd="med" advTm="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ransition spd="med" advTm="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transition spd="med" advTm="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advTm="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transition spd="med" advTm="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07059E60-7EDF-4DCF-9390-1FB0CC220767}" type="slidenum">
              <a:rPr lang="ar-SA"/>
              <a:pPr>
                <a:defRPr/>
              </a:pPr>
              <a:t>‹#›</a:t>
            </a:fld>
            <a:endParaRPr lang="en-US"/>
          </a:p>
        </p:txBody>
      </p:sp>
    </p:spTree>
  </p:cSld>
  <p:clrMapOvr>
    <a:masterClrMapping/>
  </p:clrMapOvr>
  <p:transition spd="med" advTm="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298751F0-ECA5-4D57-A671-54A0211A1D09}" type="slidenum">
              <a:rPr lang="ar-SA"/>
              <a:pPr>
                <a:defRPr/>
              </a:pPr>
              <a:t>‹#›</a:t>
            </a:fld>
            <a:endParaRPr lang="en-US"/>
          </a:p>
        </p:txBody>
      </p:sp>
    </p:spTree>
  </p:cSld>
  <p:clrMapOvr>
    <a:masterClrMapping/>
  </p:clrMapOvr>
  <p:transition spd="med" advTm="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91BCFBF9-50EC-4306-9E4A-E25B7094F19A}" type="slidenum">
              <a:rPr lang="ar-SA"/>
              <a:pPr>
                <a:defRPr/>
              </a:pPr>
              <a:t>‹#›</a:t>
            </a:fld>
            <a:endParaRPr lang="en-US"/>
          </a:p>
        </p:txBody>
      </p:sp>
    </p:spTree>
  </p:cSld>
  <p:clrMapOvr>
    <a:masterClrMapping/>
  </p:clrMapOvr>
  <p:transition spd="med" advTm="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134A6C24-0AED-44B1-A368-5E0CF0656D7A}" type="slidenum">
              <a:rPr lang="ar-SA"/>
              <a:pPr>
                <a:defRPr/>
              </a:pPr>
              <a:t>‹#›</a:t>
            </a:fld>
            <a:endParaRPr lang="en-US"/>
          </a:p>
        </p:txBody>
      </p:sp>
    </p:spTree>
  </p:cSld>
  <p:clrMapOvr>
    <a:masterClrMapping/>
  </p:clrMapOvr>
  <p:transition spd="med"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dirty="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a:t>
            </a:r>
            <a:r>
              <a:rPr lang="ar-EG" sz="1600" b="1" dirty="0">
                <a:solidFill>
                  <a:schemeClr val="bg1"/>
                </a:solidFill>
                <a:latin typeface="+mn-lt"/>
                <a:cs typeface="+mn-cs"/>
              </a:rPr>
              <a:t>ل</a:t>
            </a:r>
            <a:r>
              <a:rPr lang="ar-SA" sz="1600" b="1" dirty="0">
                <a:solidFill>
                  <a:schemeClr val="bg1"/>
                </a:solidFill>
                <a:latin typeface="+mn-lt"/>
                <a:cs typeface="+mn-cs"/>
              </a:rPr>
              <a:t>كتروني والتعل</a:t>
            </a:r>
            <a:r>
              <a:rPr lang="ar-EG" sz="1600" b="1" dirty="0">
                <a:solidFill>
                  <a:schemeClr val="bg1"/>
                </a:solidFill>
                <a:latin typeface="+mn-lt"/>
                <a:cs typeface="+mn-cs"/>
              </a:rPr>
              <a:t>ي</a:t>
            </a:r>
            <a:r>
              <a:rPr lang="ar-SA" sz="1600" b="1" dirty="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ransition spd="med" advTm="0"/>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FEC7D604-992A-403C-BE8A-9244D304A475}" type="slidenum">
              <a:rPr lang="ar-SA" smtClean="0">
                <a:cs typeface="Arial" pitchFamily="34" charset="0"/>
              </a:rPr>
              <a:pPr/>
              <a:t>1</a:t>
            </a:fld>
            <a:endParaRPr lang="en-US" smtClean="0">
              <a:cs typeface="Arial" pitchFamily="34" charset="0"/>
            </a:endParaRPr>
          </a:p>
        </p:txBody>
      </p:sp>
      <p:sp>
        <p:nvSpPr>
          <p:cNvPr id="5" name="Rectangle 4"/>
          <p:cNvSpPr/>
          <p:nvPr/>
        </p:nvSpPr>
        <p:spPr>
          <a:xfrm>
            <a:off x="-4572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8194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l"/>
            <a:r>
              <a:rPr lang="en-US" sz="3700" b="1">
                <a:solidFill>
                  <a:srgbClr val="375439"/>
                </a:solidFill>
              </a:rPr>
              <a:t>Course title</a:t>
            </a:r>
          </a:p>
          <a:p>
            <a:pPr algn="l"/>
            <a:r>
              <a:rPr lang="en-US" sz="2400" b="1">
                <a:solidFill>
                  <a:srgbClr val="375439"/>
                </a:solidFill>
              </a:rPr>
              <a:t>Composition 1, ADEL 203</a:t>
            </a:r>
          </a:p>
          <a:p>
            <a:pPr algn="l"/>
            <a:r>
              <a:rPr lang="en-US" sz="2400" b="1">
                <a:solidFill>
                  <a:srgbClr val="375439"/>
                </a:solidFill>
              </a:rPr>
              <a:t>Instructor: Werdien Mohamed</a:t>
            </a: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881F948-A07A-4F5D-8D0D-1E7B85703FD8}"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advTm="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Lecture 14</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Revision</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t>
            </a:r>
          </a:p>
        </p:txBody>
      </p:sp>
      <p:sp>
        <p:nvSpPr>
          <p:cNvPr id="14339"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96E5B56-EE75-4536-A95C-03A3EF85536D}" type="slidenum">
              <a:rPr lang="ar-SA" smtClean="0">
                <a:cs typeface="Arial" pitchFamily="34" charset="0"/>
              </a:rPr>
              <a:pPr/>
              <a:t>2</a:t>
            </a:fld>
            <a:endParaRPr lang="en-US"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381000"/>
            <a:ext cx="8915400" cy="838200"/>
          </a:xfrm>
        </p:spPr>
        <p:txBody>
          <a:bodyPr/>
          <a:lstStyle/>
          <a:p>
            <a:pPr algn="l">
              <a:defRPr/>
            </a:pPr>
            <a:r>
              <a:rPr lang="en-US" sz="3200" dirty="0" smtClean="0"/>
              <a:t>Revision</a:t>
            </a:r>
            <a:endParaRPr lang="ar-SA" sz="3200" dirty="0"/>
          </a:p>
        </p:txBody>
      </p:sp>
      <p:sp>
        <p:nvSpPr>
          <p:cNvPr id="15363" name="عنصر نائب للمحتوى 2"/>
          <p:cNvSpPr>
            <a:spLocks noGrp="1"/>
          </p:cNvSpPr>
          <p:nvPr>
            <p:ph idx="1"/>
          </p:nvPr>
        </p:nvSpPr>
        <p:spPr>
          <a:xfrm>
            <a:off x="0" y="1447800"/>
            <a:ext cx="8915400" cy="4373563"/>
          </a:xfrm>
        </p:spPr>
        <p:txBody>
          <a:bodyPr/>
          <a:lstStyle/>
          <a:p>
            <a:pPr algn="l"/>
            <a:r>
              <a:rPr lang="en-US" sz="1800" b="1" dirty="0" smtClean="0">
                <a:cs typeface="Arial" pitchFamily="34" charset="0"/>
              </a:rPr>
              <a:t>    </a:t>
            </a:r>
            <a:r>
              <a:rPr lang="en-US" sz="1800" dirty="0" smtClean="0">
                <a:cs typeface="Arial" pitchFamily="34" charset="0"/>
              </a:rPr>
              <a:t> </a:t>
            </a:r>
            <a:r>
              <a:rPr lang="en-US" sz="1800" b="1" dirty="0" smtClean="0">
                <a:cs typeface="Arial" pitchFamily="34" charset="0"/>
              </a:rPr>
              <a:t>Chapter 1:  Education and Student Life</a:t>
            </a:r>
          </a:p>
          <a:p>
            <a:pPr algn="l"/>
            <a:r>
              <a:rPr lang="en-US" sz="1800" dirty="0" smtClean="0">
                <a:cs typeface="Arial" pitchFamily="34" charset="0"/>
              </a:rPr>
              <a:t>       - Choosing the best topic sentence</a:t>
            </a:r>
          </a:p>
          <a:p>
            <a:pPr algn="l"/>
            <a:r>
              <a:rPr lang="en-US" sz="1800" dirty="0" smtClean="0">
                <a:cs typeface="Arial" pitchFamily="34" charset="0"/>
              </a:rPr>
              <a:t>       - Giving reasons with because, so and therefore</a:t>
            </a:r>
          </a:p>
          <a:p>
            <a:pPr algn="l"/>
            <a:r>
              <a:rPr lang="en-US" sz="1800" dirty="0" smtClean="0">
                <a:cs typeface="Arial" pitchFamily="34" charset="0"/>
              </a:rPr>
              <a:t>       - Using connecting words: in addition and also</a:t>
            </a:r>
          </a:p>
          <a:p>
            <a:pPr algn="l"/>
            <a:r>
              <a:rPr lang="en-US" sz="1800" dirty="0" smtClean="0">
                <a:cs typeface="Arial" pitchFamily="34" charset="0"/>
              </a:rPr>
              <a:t>       - Using transition words and phrases: first of all and finally</a:t>
            </a:r>
          </a:p>
          <a:p>
            <a:pPr algn="l"/>
            <a:endParaRPr lang="en-US" sz="1800" dirty="0" smtClean="0">
              <a:cs typeface="Arial" pitchFamily="34" charset="0"/>
            </a:endParaRPr>
          </a:p>
          <a:p>
            <a:pPr algn="l"/>
            <a:r>
              <a:rPr lang="en-US" sz="1800" dirty="0" smtClean="0">
                <a:cs typeface="Arial" pitchFamily="34" charset="0"/>
              </a:rPr>
              <a:t>      </a:t>
            </a:r>
            <a:r>
              <a:rPr lang="en-US" sz="1800" b="1" dirty="0" smtClean="0">
                <a:cs typeface="Arial" pitchFamily="34" charset="0"/>
              </a:rPr>
              <a:t>Chapter 2: City Life </a:t>
            </a:r>
          </a:p>
          <a:p>
            <a:pPr algn="l"/>
            <a:r>
              <a:rPr lang="en-US" sz="1800" b="1" dirty="0" smtClean="0">
                <a:cs typeface="Arial" pitchFamily="34" charset="0"/>
              </a:rPr>
              <a:t>        </a:t>
            </a:r>
            <a:r>
              <a:rPr lang="en-US" sz="1800" dirty="0" smtClean="0">
                <a:cs typeface="Arial" pitchFamily="34" charset="0"/>
              </a:rPr>
              <a:t>- Classifying sense details</a:t>
            </a:r>
          </a:p>
          <a:p>
            <a:pPr algn="l"/>
            <a:r>
              <a:rPr lang="en-US" sz="1800" b="1" dirty="0" smtClean="0">
                <a:cs typeface="Arial" pitchFamily="34" charset="0"/>
              </a:rPr>
              <a:t>        </a:t>
            </a:r>
            <a:r>
              <a:rPr lang="en-US" sz="1800" dirty="0" smtClean="0">
                <a:cs typeface="Arial" pitchFamily="34" charset="0"/>
              </a:rPr>
              <a:t>- Identifying irrelevant information</a:t>
            </a:r>
          </a:p>
          <a:p>
            <a:pPr algn="l"/>
            <a:r>
              <a:rPr lang="en-US" sz="1800" b="1" dirty="0" smtClean="0">
                <a:cs typeface="Arial" pitchFamily="34" charset="0"/>
              </a:rPr>
              <a:t>        </a:t>
            </a:r>
            <a:r>
              <a:rPr lang="en-US" sz="1800" dirty="0" smtClean="0">
                <a:cs typeface="Arial" pitchFamily="34" charset="0"/>
              </a:rPr>
              <a:t>- Writing concluding sentences</a:t>
            </a:r>
          </a:p>
          <a:p>
            <a:pPr algn="l"/>
            <a:r>
              <a:rPr lang="en-US" sz="1800" b="1" dirty="0" smtClean="0">
                <a:cs typeface="Arial" pitchFamily="34" charset="0"/>
              </a:rPr>
              <a:t>        </a:t>
            </a:r>
            <a:r>
              <a:rPr lang="en-US" sz="1800" dirty="0" smtClean="0">
                <a:cs typeface="Arial" pitchFamily="34" charset="0"/>
              </a:rPr>
              <a:t>- Giving reasons with since</a:t>
            </a:r>
          </a:p>
          <a:p>
            <a:pPr algn="l"/>
            <a:r>
              <a:rPr lang="en-US" sz="1800" b="1" dirty="0" smtClean="0">
                <a:cs typeface="Arial" pitchFamily="34" charset="0"/>
              </a:rPr>
              <a:t>        </a:t>
            </a:r>
            <a:r>
              <a:rPr lang="en-US" sz="1800" dirty="0" smtClean="0">
                <a:cs typeface="Arial" pitchFamily="34" charset="0"/>
              </a:rPr>
              <a:t>- Varying sentence structure</a:t>
            </a:r>
          </a:p>
          <a:p>
            <a:pPr algn="l"/>
            <a:r>
              <a:rPr lang="en-US" sz="1800" dirty="0" smtClean="0">
                <a:cs typeface="Arial" pitchFamily="34" charset="0"/>
              </a:rPr>
              <a:t>        - Correcting comma splices</a:t>
            </a:r>
          </a:p>
          <a:p>
            <a:pPr algn="l"/>
            <a:r>
              <a:rPr lang="en-US" sz="1800" b="1" dirty="0" smtClean="0">
                <a:cs typeface="Arial" pitchFamily="34" charset="0"/>
              </a:rPr>
              <a:t>        </a:t>
            </a:r>
          </a:p>
          <a:p>
            <a:pPr algn="l"/>
            <a:r>
              <a:rPr lang="en-US" sz="1800" dirty="0" smtClean="0">
                <a:cs typeface="Arial" pitchFamily="34" charset="0"/>
              </a:rPr>
              <a:t>       </a:t>
            </a:r>
          </a:p>
          <a:p>
            <a:pPr algn="l"/>
            <a:r>
              <a:rPr lang="en-US" sz="1800" dirty="0" smtClean="0">
                <a:cs typeface="Arial" pitchFamily="34" charset="0"/>
              </a:rPr>
              <a:t>       </a:t>
            </a:r>
            <a:endParaRPr lang="ar-SA" sz="2000"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p:txBody>
          <a:bodyPr/>
          <a:lstStyle/>
          <a:p>
            <a:pPr algn="l">
              <a:defRPr/>
            </a:pPr>
            <a:r>
              <a:rPr lang="en-US" sz="3200" dirty="0" smtClean="0"/>
              <a:t>Revision</a:t>
            </a:r>
            <a:endParaRPr lang="ar-SA" sz="3200" dirty="0"/>
          </a:p>
        </p:txBody>
      </p:sp>
      <p:sp>
        <p:nvSpPr>
          <p:cNvPr id="16387" name="Content Placeholder 2"/>
          <p:cNvSpPr>
            <a:spLocks noGrp="1"/>
          </p:cNvSpPr>
          <p:nvPr>
            <p:ph idx="1"/>
          </p:nvPr>
        </p:nvSpPr>
        <p:spPr/>
        <p:txBody>
          <a:bodyPr/>
          <a:lstStyle/>
          <a:p>
            <a:pPr algn="l"/>
            <a:r>
              <a:rPr lang="en-US" sz="2000" b="1" dirty="0" smtClean="0">
                <a:cs typeface="Arial" pitchFamily="34" charset="0"/>
              </a:rPr>
              <a:t>   </a:t>
            </a:r>
          </a:p>
          <a:p>
            <a:pPr algn="l"/>
            <a:r>
              <a:rPr lang="en-US" sz="2000" b="1" dirty="0" smtClean="0">
                <a:cs typeface="Arial" pitchFamily="34" charset="0"/>
              </a:rPr>
              <a:t>    Chapter 3:  Business and Money</a:t>
            </a:r>
          </a:p>
          <a:p>
            <a:pPr algn="l"/>
            <a:r>
              <a:rPr lang="en-US" sz="2000" dirty="0" smtClean="0">
                <a:cs typeface="Arial" pitchFamily="34" charset="0"/>
              </a:rPr>
              <a:t>       - Using a graphic organizer</a:t>
            </a:r>
          </a:p>
          <a:p>
            <a:pPr algn="l"/>
            <a:r>
              <a:rPr lang="en-US" sz="2000" dirty="0" smtClean="0">
                <a:cs typeface="Arial" pitchFamily="34" charset="0"/>
              </a:rPr>
              <a:t>       - Expressing obligation and giving advice with modals</a:t>
            </a:r>
          </a:p>
          <a:p>
            <a:pPr algn="l"/>
            <a:r>
              <a:rPr lang="en-US" sz="2000" dirty="0" smtClean="0">
                <a:cs typeface="Arial" pitchFamily="34" charset="0"/>
              </a:rPr>
              <a:t>       - Identifying and correcting spelling errors</a:t>
            </a:r>
          </a:p>
          <a:p>
            <a:pPr algn="l"/>
            <a:r>
              <a:rPr lang="en-US" sz="2000" dirty="0" smtClean="0">
                <a:cs typeface="Arial" pitchFamily="34" charset="0"/>
              </a:rPr>
              <a:t>      </a:t>
            </a:r>
          </a:p>
          <a:p>
            <a:pPr algn="l"/>
            <a:r>
              <a:rPr lang="en-US" sz="2000" dirty="0" smtClean="0">
                <a:cs typeface="Arial" pitchFamily="34" charset="0"/>
              </a:rPr>
              <a:t>      </a:t>
            </a:r>
            <a:r>
              <a:rPr lang="en-US" sz="2000" b="1" dirty="0" smtClean="0">
                <a:cs typeface="Arial" pitchFamily="34" charset="0"/>
              </a:rPr>
              <a:t>Chapter 4: Jobs and Professions </a:t>
            </a:r>
          </a:p>
          <a:p>
            <a:pPr algn="l"/>
            <a:r>
              <a:rPr lang="en-US" sz="2000" b="1" dirty="0" smtClean="0">
                <a:cs typeface="Arial" pitchFamily="34" charset="0"/>
              </a:rPr>
              <a:t>        </a:t>
            </a:r>
            <a:r>
              <a:rPr lang="en-US" sz="2000" dirty="0" smtClean="0">
                <a:cs typeface="Arial" pitchFamily="34" charset="0"/>
              </a:rPr>
              <a:t>- Using the correct tense: simple past or present perfect</a:t>
            </a:r>
          </a:p>
          <a:p>
            <a:pPr algn="l"/>
            <a:r>
              <a:rPr lang="en-US" sz="2000" b="1" dirty="0" smtClean="0">
                <a:cs typeface="Arial" pitchFamily="34" charset="0"/>
              </a:rPr>
              <a:t>        </a:t>
            </a:r>
            <a:r>
              <a:rPr lang="en-US" sz="2000" dirty="0" smtClean="0">
                <a:cs typeface="Arial" pitchFamily="34" charset="0"/>
              </a:rPr>
              <a:t>- Using demonstratives to unify a paragraph</a:t>
            </a:r>
          </a:p>
          <a:p>
            <a:pPr algn="l"/>
            <a:r>
              <a:rPr lang="en-US" sz="2000" b="1" dirty="0" smtClean="0">
                <a:cs typeface="Arial" pitchFamily="34" charset="0"/>
              </a:rPr>
              <a:t>        </a:t>
            </a:r>
            <a:r>
              <a:rPr lang="en-US" sz="2000" dirty="0" smtClean="0">
                <a:cs typeface="Arial" pitchFamily="34" charset="0"/>
              </a:rPr>
              <a:t>- Completing sentences with prepositional phrases and demonstratives</a:t>
            </a:r>
          </a:p>
          <a:p>
            <a:pPr algn="l"/>
            <a:r>
              <a:rPr lang="en-US" sz="2000" b="1" dirty="0" smtClean="0">
                <a:cs typeface="Arial" pitchFamily="34" charset="0"/>
              </a:rPr>
              <a:t>        </a:t>
            </a:r>
            <a:endParaRPr lang="en-US" sz="2000" dirty="0" smtClean="0">
              <a:cs typeface="Arial" pitchFamily="34" charset="0"/>
            </a:endParaRPr>
          </a:p>
          <a:p>
            <a:pPr algn="l"/>
            <a:endParaRPr lang="en-US" sz="2000"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defRPr/>
            </a:pPr>
            <a:r>
              <a:rPr lang="en-US" sz="2800" dirty="0" smtClean="0"/>
              <a:t>Revision</a:t>
            </a:r>
            <a:endParaRPr lang="ar-SA" sz="2800" dirty="0"/>
          </a:p>
        </p:txBody>
      </p:sp>
      <p:sp>
        <p:nvSpPr>
          <p:cNvPr id="17411" name="عنصر نائب للمحتوى 2"/>
          <p:cNvSpPr>
            <a:spLocks noGrp="1"/>
          </p:cNvSpPr>
          <p:nvPr>
            <p:ph idx="1"/>
          </p:nvPr>
        </p:nvSpPr>
        <p:spPr/>
        <p:txBody>
          <a:bodyPr/>
          <a:lstStyle/>
          <a:p>
            <a:pPr algn="l"/>
            <a:r>
              <a:rPr lang="en-US" sz="2000" dirty="0" smtClean="0">
                <a:cs typeface="Arial" pitchFamily="34" charset="0"/>
              </a:rPr>
              <a:t>   </a:t>
            </a:r>
            <a:r>
              <a:rPr lang="en-US" sz="2000" b="1" dirty="0" smtClean="0">
                <a:cs typeface="Arial" pitchFamily="34" charset="0"/>
              </a:rPr>
              <a:t>Chapter 5:  Lifestyles Around the World</a:t>
            </a:r>
          </a:p>
          <a:p>
            <a:pPr algn="l"/>
            <a:r>
              <a:rPr lang="en-US" sz="2000" b="1" dirty="0" smtClean="0">
                <a:cs typeface="Arial" pitchFamily="34" charset="0"/>
              </a:rPr>
              <a:t>       </a:t>
            </a:r>
            <a:r>
              <a:rPr lang="en-US" sz="2000" dirty="0" smtClean="0">
                <a:cs typeface="Arial" pitchFamily="34" charset="0"/>
              </a:rPr>
              <a:t>- Discussing lessons learned from experience</a:t>
            </a:r>
            <a:endParaRPr lang="en-US" sz="2000" b="1" dirty="0" smtClean="0">
              <a:cs typeface="Arial" pitchFamily="34" charset="0"/>
            </a:endParaRPr>
          </a:p>
          <a:p>
            <a:pPr algn="l"/>
            <a:r>
              <a:rPr lang="en-US" sz="2000" dirty="0" smtClean="0">
                <a:cs typeface="Arial" pitchFamily="34" charset="0"/>
              </a:rPr>
              <a:t>       - Using a graphic organizer to write an anecdote</a:t>
            </a:r>
          </a:p>
          <a:p>
            <a:pPr algn="l"/>
            <a:r>
              <a:rPr lang="en-US" sz="2000" dirty="0" smtClean="0">
                <a:cs typeface="Arial" pitchFamily="34" charset="0"/>
              </a:rPr>
              <a:t>       - Using the past perfect tense</a:t>
            </a:r>
          </a:p>
          <a:p>
            <a:pPr algn="l"/>
            <a:endParaRPr lang="en-US" sz="2000" dirty="0" smtClean="0">
              <a:cs typeface="Arial" pitchFamily="34" charset="0"/>
            </a:endParaRPr>
          </a:p>
          <a:p>
            <a:pPr algn="l"/>
            <a:r>
              <a:rPr lang="en-US" sz="2000" dirty="0" smtClean="0">
                <a:cs typeface="Arial" pitchFamily="34" charset="0"/>
              </a:rPr>
              <a:t>      </a:t>
            </a:r>
            <a:r>
              <a:rPr lang="en-US" sz="2000" b="1" dirty="0" smtClean="0">
                <a:cs typeface="Arial" pitchFamily="34" charset="0"/>
              </a:rPr>
              <a:t>Chapter 6: Global Connections</a:t>
            </a:r>
          </a:p>
          <a:p>
            <a:pPr algn="l"/>
            <a:r>
              <a:rPr lang="en-US" sz="2000" b="1" dirty="0" smtClean="0">
                <a:cs typeface="Arial" pitchFamily="34" charset="0"/>
              </a:rPr>
              <a:t>        </a:t>
            </a:r>
            <a:r>
              <a:rPr lang="en-US" sz="2000" dirty="0" smtClean="0">
                <a:cs typeface="Arial" pitchFamily="34" charset="0"/>
              </a:rPr>
              <a:t>- Analyzing prefixes and suffixes</a:t>
            </a:r>
          </a:p>
          <a:p>
            <a:pPr algn="l"/>
            <a:r>
              <a:rPr lang="en-US" sz="2000" b="1" dirty="0" smtClean="0">
                <a:cs typeface="Arial" pitchFamily="34" charset="0"/>
              </a:rPr>
              <a:t>        </a:t>
            </a:r>
            <a:r>
              <a:rPr lang="en-US" sz="2000" dirty="0" smtClean="0">
                <a:cs typeface="Arial" pitchFamily="34" charset="0"/>
              </a:rPr>
              <a:t>- Completing sentences with the correct form of a word</a:t>
            </a:r>
          </a:p>
          <a:p>
            <a:pPr algn="l"/>
            <a:r>
              <a:rPr lang="en-US" sz="2000" b="1" dirty="0" smtClean="0">
                <a:cs typeface="Arial" pitchFamily="34" charset="0"/>
              </a:rPr>
              <a:t>        </a:t>
            </a:r>
            <a:r>
              <a:rPr lang="en-US" sz="2000" dirty="0" smtClean="0">
                <a:cs typeface="Arial" pitchFamily="34" charset="0"/>
              </a:rPr>
              <a:t>- Using relative clauses </a:t>
            </a:r>
          </a:p>
          <a:p>
            <a:pPr algn="l"/>
            <a:r>
              <a:rPr lang="en-US" sz="2000" b="1" dirty="0" smtClean="0">
                <a:cs typeface="Arial" pitchFamily="34" charset="0"/>
              </a:rPr>
              <a:t>        </a:t>
            </a:r>
            <a:endParaRPr lang="ar-SA"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sz="2800" dirty="0" smtClean="0"/>
              <a:t>Exercise</a:t>
            </a:r>
            <a:endParaRPr lang="en-US" sz="2800" dirty="0"/>
          </a:p>
        </p:txBody>
      </p:sp>
      <p:sp>
        <p:nvSpPr>
          <p:cNvPr id="18435" name="Content Placeholder 2"/>
          <p:cNvSpPr>
            <a:spLocks noGrp="1"/>
          </p:cNvSpPr>
          <p:nvPr>
            <p:ph idx="1"/>
          </p:nvPr>
        </p:nvSpPr>
        <p:spPr/>
        <p:txBody>
          <a:bodyPr/>
          <a:lstStyle/>
          <a:p>
            <a:pPr algn="l"/>
            <a:r>
              <a:rPr lang="en-US" sz="1600" dirty="0" smtClean="0"/>
              <a:t>             </a:t>
            </a:r>
            <a:r>
              <a:rPr lang="en-US" sz="1600" b="1" dirty="0" smtClean="0"/>
              <a:t>Choose the best answer to complete the paragraph:    </a:t>
            </a:r>
          </a:p>
          <a:p>
            <a:pPr algn="l"/>
            <a:r>
              <a:rPr lang="en-US" sz="1600" dirty="0" smtClean="0"/>
              <a:t>                           ( 1 )………………………………………………………………………………. !Our house is now 30 years old, but it looks newer. My house is like hundreds of ( 2 )……………………  in the suburbs, one story with an attached garage. There is nothing special about the house, and it won’t win any prizes for architecture, but it’s perfect for our family. The kitchen is big and has new appliances, including a beautiful new dishwasher and a microwave oven. I don’t like the heat, but we have air conditioning in the living room and bedrooms, so it is always cool. For the kids there’s a nice yard where they can play. It’s very safe, ( 3 ) …………….. my wife and I don’t have to worry. ( 4 ) …………...................................</a:t>
            </a:r>
          </a:p>
          <a:p>
            <a:pPr algn="l"/>
            <a:endParaRPr lang="en-US" sz="1600" dirty="0" smtClean="0"/>
          </a:p>
          <a:p>
            <a:pPr algn="l"/>
            <a:r>
              <a:rPr lang="en-US" sz="1600" dirty="0" smtClean="0">
                <a:cs typeface="Arial" pitchFamily="34" charset="0"/>
              </a:rPr>
              <a:t>       </a:t>
            </a:r>
            <a:r>
              <a:rPr lang="en-US" sz="1600" b="1" dirty="0" smtClean="0"/>
              <a:t>1. Choose the best topic sentence </a:t>
            </a:r>
            <a:endParaRPr lang="en-US" sz="1600" dirty="0" smtClean="0"/>
          </a:p>
          <a:p>
            <a:pPr lvl="0" algn="l"/>
            <a:r>
              <a:rPr lang="en-US" sz="1600" dirty="0" smtClean="0"/>
              <a:t>         A. We live in an ordinary street! </a:t>
            </a:r>
          </a:p>
          <a:p>
            <a:pPr lvl="0" algn="l"/>
            <a:r>
              <a:rPr lang="en-US" sz="1600" dirty="0" smtClean="0"/>
              <a:t>         B. We live in an ordinary house, and I think it is terrific! </a:t>
            </a:r>
          </a:p>
          <a:p>
            <a:pPr lvl="0" algn="l"/>
            <a:r>
              <a:rPr lang="en-US" sz="1600" dirty="0" smtClean="0"/>
              <a:t>         C. We live in an ordinary house on an ordinary street, and I think it is terrific! </a:t>
            </a:r>
          </a:p>
          <a:p>
            <a:pPr lvl="0" algn="l"/>
            <a:r>
              <a:rPr lang="en-US" sz="1600" dirty="0" smtClean="0"/>
              <a:t>         D. We live in an ordinary house on an ordinary street in an ordinary suburb, and I think it is terrific! </a:t>
            </a:r>
          </a:p>
          <a:p>
            <a:pPr algn="l"/>
            <a:endParaRPr lang="en-US" sz="2000"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sz="3200" dirty="0" smtClean="0"/>
              <a:t>Exercise</a:t>
            </a:r>
            <a:endParaRPr lang="ar-SA" sz="3200" dirty="0"/>
          </a:p>
        </p:txBody>
      </p:sp>
      <p:sp>
        <p:nvSpPr>
          <p:cNvPr id="3" name="عنصر نائب للمحتوى 2"/>
          <p:cNvSpPr>
            <a:spLocks noGrp="1"/>
          </p:cNvSpPr>
          <p:nvPr>
            <p:ph idx="1"/>
          </p:nvPr>
        </p:nvSpPr>
        <p:spPr/>
        <p:txBody>
          <a:bodyPr/>
          <a:lstStyle/>
          <a:p>
            <a:pPr algn="l"/>
            <a:r>
              <a:rPr lang="en-US" sz="1600" b="1" dirty="0" smtClean="0"/>
              <a:t>    2. Choose the best phrase </a:t>
            </a:r>
            <a:endParaRPr lang="en-US" sz="1600" dirty="0" smtClean="0"/>
          </a:p>
          <a:p>
            <a:pPr lvl="0" algn="l"/>
            <a:r>
              <a:rPr lang="en-US" sz="1600" dirty="0" smtClean="0"/>
              <a:t>       A. other houses </a:t>
            </a:r>
          </a:p>
          <a:p>
            <a:pPr lvl="0" algn="l"/>
            <a:r>
              <a:rPr lang="en-US" sz="1600" dirty="0" smtClean="0"/>
              <a:t>       B. another house </a:t>
            </a:r>
          </a:p>
          <a:p>
            <a:pPr lvl="0" algn="l"/>
            <a:r>
              <a:rPr lang="en-US" sz="1600" dirty="0" smtClean="0"/>
              <a:t>       C. other house </a:t>
            </a:r>
          </a:p>
          <a:p>
            <a:pPr lvl="0" algn="l"/>
            <a:r>
              <a:rPr lang="en-US" sz="1600" dirty="0" smtClean="0"/>
              <a:t>       D. house other</a:t>
            </a:r>
          </a:p>
          <a:p>
            <a:pPr algn="l"/>
            <a:r>
              <a:rPr lang="en-US" sz="1600" b="1" dirty="0" smtClean="0"/>
              <a:t> </a:t>
            </a:r>
          </a:p>
          <a:p>
            <a:pPr algn="l"/>
            <a:r>
              <a:rPr lang="en-US" sz="1600" b="1" dirty="0" smtClean="0"/>
              <a:t> 3. Choose the best word </a:t>
            </a:r>
            <a:endParaRPr lang="en-US" sz="1600" dirty="0" smtClean="0"/>
          </a:p>
          <a:p>
            <a:pPr lvl="0" algn="l"/>
            <a:r>
              <a:rPr lang="en-US" sz="1600" dirty="0" smtClean="0"/>
              <a:t>        A. but </a:t>
            </a:r>
          </a:p>
          <a:p>
            <a:pPr lvl="0" algn="l"/>
            <a:r>
              <a:rPr lang="en-US" sz="1600" dirty="0" smtClean="0"/>
              <a:t>        B. so</a:t>
            </a:r>
          </a:p>
          <a:p>
            <a:pPr lvl="0" algn="l"/>
            <a:r>
              <a:rPr lang="en-US" sz="1600" dirty="0" smtClean="0"/>
              <a:t>        C. also </a:t>
            </a:r>
          </a:p>
          <a:p>
            <a:pPr lvl="0" algn="l"/>
            <a:r>
              <a:rPr lang="en-US" sz="1600" dirty="0" smtClean="0"/>
              <a:t>        D. because </a:t>
            </a:r>
          </a:p>
          <a:p>
            <a:pPr lvl="0" algn="l"/>
            <a:endParaRPr lang="en-US" sz="1600" dirty="0" smtClean="0"/>
          </a:p>
          <a:p>
            <a:pPr lvl="0" algn="l"/>
            <a:r>
              <a:rPr lang="en-US" sz="1600" dirty="0" smtClean="0"/>
              <a:t> </a:t>
            </a:r>
            <a:endParaRPr lang="en-US" sz="1600" dirty="0"/>
          </a:p>
        </p:txBody>
      </p:sp>
    </p:spTree>
  </p:cSld>
  <p:clrMapOvr>
    <a:masterClrMapping/>
  </p:clrMapOvr>
  <p:transition spd="med" advTm="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sz="3200" dirty="0" smtClean="0"/>
              <a:t>Exercise</a:t>
            </a:r>
            <a:endParaRPr lang="ar-SA" sz="3200" dirty="0"/>
          </a:p>
        </p:txBody>
      </p:sp>
      <p:sp>
        <p:nvSpPr>
          <p:cNvPr id="3" name="عنصر نائب للمحتوى 2"/>
          <p:cNvSpPr>
            <a:spLocks noGrp="1"/>
          </p:cNvSpPr>
          <p:nvPr>
            <p:ph idx="1"/>
          </p:nvPr>
        </p:nvSpPr>
        <p:spPr/>
        <p:txBody>
          <a:bodyPr/>
          <a:lstStyle/>
          <a:p>
            <a:pPr algn="l"/>
            <a:r>
              <a:rPr lang="en-US" sz="2000" dirty="0" smtClean="0"/>
              <a:t>               </a:t>
            </a:r>
            <a:endParaRPr lang="en-US" sz="1600" dirty="0" smtClean="0"/>
          </a:p>
          <a:p>
            <a:pPr algn="l"/>
            <a:r>
              <a:rPr lang="en-US" sz="1600" dirty="0" smtClean="0"/>
              <a:t>       </a:t>
            </a:r>
            <a:r>
              <a:rPr lang="en-US" sz="1600" b="1" dirty="0" smtClean="0"/>
              <a:t>4</a:t>
            </a:r>
            <a:r>
              <a:rPr lang="en-US" sz="1600" b="1" dirty="0" smtClean="0"/>
              <a:t>. </a:t>
            </a:r>
            <a:r>
              <a:rPr lang="en-US" sz="1600" b="1" dirty="0" smtClean="0"/>
              <a:t>Choose the best concluding sentence </a:t>
            </a:r>
            <a:endParaRPr lang="en-US" sz="1600" dirty="0" smtClean="0"/>
          </a:p>
          <a:p>
            <a:pPr lvl="0" algn="l"/>
            <a:r>
              <a:rPr lang="en-US" sz="1600" dirty="0" smtClean="0"/>
              <a:t>          A. I am very thankful that we can afford this street and live our ordinary lives there.</a:t>
            </a:r>
          </a:p>
          <a:p>
            <a:pPr lvl="0" algn="l"/>
            <a:r>
              <a:rPr lang="en-US" sz="1600" dirty="0" smtClean="0"/>
              <a:t>          B. We can afford this street and live our ordinary lives there.</a:t>
            </a:r>
          </a:p>
          <a:p>
            <a:pPr lvl="0" algn="l"/>
            <a:r>
              <a:rPr lang="en-US" sz="1600" dirty="0" smtClean="0"/>
              <a:t>          C. I am very thankful that we can afford this house and live our ordinary lives there.</a:t>
            </a:r>
          </a:p>
          <a:p>
            <a:pPr lvl="0" algn="l"/>
            <a:r>
              <a:rPr lang="en-US" sz="1600" dirty="0" smtClean="0"/>
              <a:t>          D. We can afford this house and live our ordinary lives there</a:t>
            </a:r>
            <a:r>
              <a:rPr lang="en-US" sz="1600" dirty="0" smtClean="0"/>
              <a:t>.</a:t>
            </a:r>
          </a:p>
          <a:p>
            <a:pPr lvl="0" algn="l"/>
            <a:endParaRPr lang="en-US" sz="1600" dirty="0" smtClean="0"/>
          </a:p>
          <a:p>
            <a:pPr lvl="0" algn="l"/>
            <a:endParaRPr lang="en-US" sz="1600" dirty="0" smtClean="0"/>
          </a:p>
          <a:p>
            <a:pPr lvl="0" algn="l"/>
            <a:endParaRPr lang="en-US" sz="1600" dirty="0" smtClean="0"/>
          </a:p>
          <a:p>
            <a:pPr lvl="0" algn="l"/>
            <a:endParaRPr lang="en-US" sz="1600" dirty="0" smtClean="0"/>
          </a:p>
          <a:p>
            <a:pPr lvl="0" algn="l"/>
            <a:endParaRPr lang="en-US" sz="1600" dirty="0" smtClean="0"/>
          </a:p>
          <a:p>
            <a:pPr lvl="0" algn="l"/>
            <a:r>
              <a:rPr lang="en-US" sz="1600" dirty="0" smtClean="0"/>
              <a:t>                                                                                                                 </a:t>
            </a:r>
            <a:r>
              <a:rPr lang="en-US" sz="1600" b="1" dirty="0" smtClean="0"/>
              <a:t>Good luck</a:t>
            </a:r>
            <a:endParaRPr lang="en-US" sz="1600" b="1" dirty="0" smtClean="0"/>
          </a:p>
          <a:p>
            <a:pPr lvl="0" algn="l"/>
            <a:endParaRPr lang="en-US" sz="1600" dirty="0" smtClean="0"/>
          </a:p>
          <a:p>
            <a:pPr lvl="0" algn="l"/>
            <a:endParaRPr lang="en-US" sz="1600" dirty="0" smtClean="0"/>
          </a:p>
          <a:p>
            <a:pPr lvl="0" algn="l"/>
            <a:endParaRPr lang="en-US" sz="1600" dirty="0" smtClean="0"/>
          </a:p>
          <a:p>
            <a:pPr lvl="0" algn="l"/>
            <a:endParaRPr lang="en-US" sz="1600" dirty="0" smtClean="0"/>
          </a:p>
          <a:p>
            <a:pPr lvl="0" algn="l"/>
            <a:endParaRPr lang="en-US" sz="1600" dirty="0" smtClean="0"/>
          </a:p>
          <a:p>
            <a:pPr lvl="0" algn="l"/>
            <a:endParaRPr lang="en-US" sz="1600" dirty="0" smtClean="0"/>
          </a:p>
          <a:p>
            <a:pPr algn="l"/>
            <a:r>
              <a:rPr lang="en-US" sz="2000" dirty="0" smtClean="0"/>
              <a:t>    </a:t>
            </a:r>
            <a:endParaRPr lang="ar-SA" sz="2000" b="1" dirty="0"/>
          </a:p>
        </p:txBody>
      </p:sp>
    </p:spTree>
  </p:cSld>
  <p:clrMapOvr>
    <a:masterClrMapping/>
  </p:clrMapOvr>
  <p:transition spd="med"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2532"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2533"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ransition spd="med" advTm="0">
    <p:wip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750</TotalTime>
  <Words>612</Words>
  <Application>Microsoft Office PowerPoint</Application>
  <PresentationFormat>A4 Paper (210x297 mm)‎</PresentationFormat>
  <Paragraphs>94</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    Lecture 14  Revision  </vt:lpstr>
      <vt:lpstr>Revision</vt:lpstr>
      <vt:lpstr>Revision</vt:lpstr>
      <vt:lpstr>Revision</vt:lpstr>
      <vt:lpstr>Exercise</vt:lpstr>
      <vt:lpstr>Exercise</vt:lpstr>
      <vt:lpstr>Exercise</vt:lpstr>
      <vt:lpstr>الشريحة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mwerdiane</cp:lastModifiedBy>
  <cp:revision>124</cp:revision>
  <dcterms:modified xsi:type="dcterms:W3CDTF">2011-11-29T06:15:17Z</dcterms:modified>
</cp:coreProperties>
</file>