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300" r:id="rId2"/>
    <p:sldId id="301" r:id="rId3"/>
    <p:sldId id="302" r:id="rId4"/>
    <p:sldId id="328" r:id="rId5"/>
    <p:sldId id="329" r:id="rId6"/>
    <p:sldId id="326" r:id="rId7"/>
    <p:sldId id="303" r:id="rId8"/>
    <p:sldId id="304" r:id="rId9"/>
    <p:sldId id="305" r:id="rId10"/>
    <p:sldId id="306" r:id="rId11"/>
    <p:sldId id="307" r:id="rId12"/>
    <p:sldId id="308" r:id="rId13"/>
    <p:sldId id="309" r:id="rId14"/>
    <p:sldId id="310" r:id="rId15"/>
    <p:sldId id="311" r:id="rId16"/>
    <p:sldId id="312" r:id="rId17"/>
    <p:sldId id="313" r:id="rId18"/>
    <p:sldId id="314" r:id="rId19"/>
    <p:sldId id="315" r:id="rId20"/>
    <p:sldId id="316" r:id="rId21"/>
    <p:sldId id="317" r:id="rId22"/>
    <p:sldId id="318" r:id="rId23"/>
    <p:sldId id="319" r:id="rId24"/>
    <p:sldId id="320" r:id="rId25"/>
    <p:sldId id="321" r:id="rId26"/>
    <p:sldId id="322" r:id="rId27"/>
    <p:sldId id="323" r:id="rId28"/>
    <p:sldId id="324" r:id="rId29"/>
    <p:sldId id="325" r:id="rId30"/>
    <p:sldId id="327" r:id="rId31"/>
    <p:sldId id="330" r:id="rId32"/>
    <p:sldId id="266" r:id="rId3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709256"/>
    <a:srgbClr val="009900"/>
    <a:srgbClr val="AD9968"/>
    <a:srgbClr val="3B84AF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0907" autoAdjust="0"/>
    <p:restoredTop sz="94658" autoAdjust="0"/>
  </p:normalViewPr>
  <p:slideViewPr>
    <p:cSldViewPr>
      <p:cViewPr>
        <p:scale>
          <a:sx n="60" d="100"/>
          <a:sy n="60" d="100"/>
        </p:scale>
        <p:origin x="-786" y="-30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412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dissolve/>
  </p:transition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ebster-dictionary.org/definition/adjective" TargetMode="External"/><Relationship Id="rId3" Type="http://schemas.openxmlformats.org/officeDocument/2006/relationships/hyperlink" Target="http://www.webster-dictionary.org/definition/preposition" TargetMode="External"/><Relationship Id="rId7" Type="http://schemas.openxmlformats.org/officeDocument/2006/relationships/hyperlink" Target="http://www.webster-dictionary.org/definition/verb" TargetMode="External"/><Relationship Id="rId2" Type="http://schemas.openxmlformats.org/officeDocument/2006/relationships/hyperlink" Target="http://www.webster-dictionary.org/definition/Prepositional%20phras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webster-dictionary.org/definition/Verb%20phrase" TargetMode="External"/><Relationship Id="rId5" Type="http://schemas.openxmlformats.org/officeDocument/2006/relationships/hyperlink" Target="http://www.webster-dictionary.org/definition/noun" TargetMode="External"/><Relationship Id="rId4" Type="http://schemas.openxmlformats.org/officeDocument/2006/relationships/hyperlink" Target="http://www.webster-dictionary.org/definition/Noun%20phrase" TargetMode="External"/><Relationship Id="rId9" Type="http://schemas.openxmlformats.org/officeDocument/2006/relationships/hyperlink" Target="http://www.webster-dictionary.org/definition/adverb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048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Learning Deanship 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Distance Education</a:t>
            </a:r>
          </a:p>
          <a:p>
            <a:pPr algn="l" rtl="0">
              <a:spcBef>
                <a:spcPct val="20000"/>
              </a:spcBef>
              <a:buFont typeface="Arial" pitchFamily="34" charset="0"/>
              <a:buNone/>
            </a:pPr>
            <a:endParaRPr lang="en-US" sz="2000" b="1" dirty="0">
              <a:solidFill>
                <a:srgbClr val="709256"/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en-US" sz="3700" b="1" dirty="0" smtClean="0">
                <a:solidFill>
                  <a:srgbClr val="709256"/>
                </a:solidFill>
                <a:latin typeface="AYM Wadiy S_U normal."/>
                <a:cs typeface="Times New Roman" pitchFamily="18" charset="0"/>
              </a:rPr>
              <a:t>English Language</a:t>
            </a:r>
          </a:p>
          <a:p>
            <a:pPr algn="l">
              <a:lnSpc>
                <a:spcPct val="80000"/>
              </a:lnSpc>
            </a:pPr>
            <a:r>
              <a:rPr lang="en-US" sz="3700" b="1" dirty="0" smtClean="0">
                <a:solidFill>
                  <a:srgbClr val="709256"/>
                </a:solidFill>
                <a:latin typeface="AYM Wadiy S_U normal."/>
                <a:cs typeface="Times New Roman" pitchFamily="18" charset="0"/>
              </a:rPr>
              <a:t>Reading Skills</a:t>
            </a:r>
          </a:p>
          <a:p>
            <a:pPr algn="l">
              <a:lnSpc>
                <a:spcPct val="80000"/>
              </a:lnSpc>
            </a:pPr>
            <a:endParaRPr lang="en-US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Instructor: 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Ammar</a:t>
            </a: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 Sultan Al-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Ma’ani</a:t>
            </a:r>
            <a:endParaRPr lang="en-US" sz="1700" b="1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981200"/>
            <a:ext cx="8420100" cy="1470025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709256"/>
                </a:solidFill>
                <a:cs typeface="Arial" pitchFamily="34" charset="0"/>
              </a:rPr>
              <a:t>13th Class</a:t>
            </a:r>
            <a:endParaRPr lang="en-US" dirty="0" smtClean="0">
              <a:solidFill>
                <a:srgbClr val="709256"/>
              </a:solidFill>
              <a:cs typeface="Arial" pitchFamily="34" charset="0"/>
            </a:endParaRPr>
          </a:p>
        </p:txBody>
      </p:sp>
      <p:sp>
        <p:nvSpPr>
          <p:cNvPr id="5" name="عنوان فرعي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dirty="0" smtClean="0"/>
              <a:t>Elements of the Class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eaLnBrk="1" hangingPunct="1">
              <a:buFontTx/>
              <a:buChar char="-"/>
            </a:pPr>
            <a:r>
              <a:rPr lang="en-US" dirty="0" smtClean="0"/>
              <a:t>Sentences, Clauses and Phrases</a:t>
            </a:r>
          </a:p>
          <a:p>
            <a:pPr algn="l" eaLnBrk="1" hangingPunct="1">
              <a:buFontTx/>
              <a:buChar char="-"/>
            </a:pPr>
            <a:r>
              <a:rPr lang="en-US" dirty="0" smtClean="0"/>
              <a:t>Scanning &amp; Skimming Reading Texts</a:t>
            </a:r>
          </a:p>
          <a:p>
            <a:pPr algn="l" eaLnBrk="1" hangingPunct="1">
              <a:buFontTx/>
              <a:buChar char="-"/>
            </a:pPr>
            <a:endParaRPr lang="en-US" dirty="0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dirty="0" smtClean="0">
                <a:solidFill>
                  <a:schemeClr val="accent1"/>
                </a:solidFill>
              </a:rPr>
              <a:t>Scanning &amp; Skimming Reading Texts  </a:t>
            </a:r>
            <a:r>
              <a:rPr lang="en-US" sz="2000" b="1" i="1" dirty="0" smtClean="0">
                <a:solidFill>
                  <a:schemeClr val="accent1"/>
                </a:solidFill>
              </a:rPr>
              <a:t>Page 75</a:t>
            </a:r>
            <a:endParaRPr lang="en-US" b="1" i="1" dirty="0">
              <a:solidFill>
                <a:schemeClr val="accent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57200" y="1447800"/>
            <a:ext cx="8915400" cy="4525963"/>
          </a:xfrm>
        </p:spPr>
        <p:txBody>
          <a:bodyPr/>
          <a:lstStyle/>
          <a:p>
            <a:pPr algn="l" rtl="1" eaLnBrk="1" hangingPunct="1">
              <a:lnSpc>
                <a:spcPct val="150000"/>
              </a:lnSpc>
            </a:pPr>
            <a:r>
              <a:rPr lang="ar-SA" sz="1600" b="1" dirty="0" smtClean="0">
                <a:cs typeface="Arial" pitchFamily="34" charset="0"/>
              </a:rPr>
              <a:t>  </a:t>
            </a:r>
            <a:r>
              <a:rPr lang="en-US" sz="1600" b="1" dirty="0" smtClean="0">
                <a:cs typeface="Arial" pitchFamily="34" charset="0"/>
              </a:rPr>
              <a:t>   A hundred years ago, in most of the world , people didn’t have much </a:t>
            </a:r>
            <a:r>
              <a:rPr lang="en-US" sz="1600" b="1" u="sng" dirty="0" smtClean="0">
                <a:solidFill>
                  <a:srgbClr val="C00000"/>
                </a:solidFill>
                <a:cs typeface="Arial" pitchFamily="34" charset="0"/>
              </a:rPr>
              <a:t>choice</a:t>
            </a:r>
            <a:r>
              <a:rPr lang="en-US" sz="1600" b="1" dirty="0" smtClean="0">
                <a:cs typeface="Arial" pitchFamily="34" charset="0"/>
              </a:rPr>
              <a:t> about the work that they would do , where they would do </a:t>
            </a:r>
            <a:r>
              <a:rPr lang="en-US" sz="1600" b="1" u="sng" dirty="0" smtClean="0">
                <a:solidFill>
                  <a:srgbClr val="C00000"/>
                </a:solidFill>
                <a:cs typeface="Arial" pitchFamily="34" charset="0"/>
              </a:rPr>
              <a:t>it</a:t>
            </a:r>
            <a:r>
              <a:rPr lang="en-US" sz="1600" b="1" dirty="0" smtClean="0">
                <a:cs typeface="Arial" pitchFamily="34" charset="0"/>
              </a:rPr>
              <a:t> , or how they would do it. If their parents were farmers, they became farmers . The society _ and tradition _ determined their profession .twenty years ago in many countries , people could choose their livelihood . They also had the certainty of a job for life , but they usually couldn’t choose to change from one employer to another or from one profession to another . Today , this is not always the case. Career councilors tell us that the world of work is already changing fast and will change dramatically in the next 25 years.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cs typeface="Arial" pitchFamily="34" charset="0"/>
              </a:rPr>
              <a:t>   		The situation </a:t>
            </a:r>
            <a:r>
              <a:rPr lang="en-US" sz="1600" b="1" u="sng" dirty="0" smtClean="0">
                <a:solidFill>
                  <a:srgbClr val="C00000"/>
                </a:solidFill>
                <a:cs typeface="Arial" pitchFamily="34" charset="0"/>
              </a:rPr>
              <a:t>varies</a:t>
            </a:r>
            <a:r>
              <a:rPr lang="en-US" sz="1600" b="1" dirty="0" smtClean="0">
                <a:cs typeface="Arial" pitchFamily="34" charset="0"/>
              </a:rPr>
              <a:t> from country to country, but in today’s economy, there is generally less job security  worldwide . Even in Japan , where people traditionally had a very secure job for life ,there is now no promise of a lifetime job with the same company. One reason for the lack of job security is the worldwide decrease in manufacturing jobs. Another reason is employer’s need to hold down costs . This has resulted in two enormous changes for the workforce. </a:t>
            </a:r>
            <a:r>
              <a:rPr lang="ar-SA" sz="1600" b="1" dirty="0" smtClean="0">
                <a:cs typeface="Arial" pitchFamily="34" charset="0"/>
              </a:rPr>
              <a:t> </a:t>
            </a:r>
            <a:endParaRPr lang="en-US" sz="1600" b="1" dirty="0" smtClean="0">
              <a:cs typeface="Arial" pitchFamily="34" charset="0"/>
            </a:endParaRPr>
          </a:p>
          <a:p>
            <a:pPr algn="l" rtl="1" eaLnBrk="1" hangingPunct="1"/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dirty="0" smtClean="0">
                <a:solidFill>
                  <a:schemeClr val="accent1"/>
                </a:solidFill>
              </a:rPr>
              <a:t>Questions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152400" y="1447800"/>
            <a:ext cx="9258300" cy="4678363"/>
          </a:xfrm>
        </p:spPr>
        <p:txBody>
          <a:bodyPr numCol="1"/>
          <a:lstStyle/>
          <a:p>
            <a:pPr algn="l" rtl="1" eaLnBrk="1" hangingPunct="1">
              <a:lnSpc>
                <a:spcPct val="150000"/>
              </a:lnSpc>
            </a:pPr>
            <a:r>
              <a:rPr lang="en-US" sz="14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1. The most appropriate TOPIC for the reading passage is: </a:t>
            </a:r>
            <a:r>
              <a:rPr lang="en-US" sz="2000" dirty="0" smtClean="0">
                <a:cs typeface="Arial" pitchFamily="34" charset="0"/>
              </a:rPr>
              <a:t>____________________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>
              <a:lnSpc>
                <a:spcPct val="150000"/>
              </a:lnSpc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A. Career counselors                                                                B. The society and tradition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C. Parents and farmers                                                            D. Changing career trends   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2000" b="1" dirty="0" smtClean="0">
                <a:cs typeface="Arial" pitchFamily="34" charset="0"/>
              </a:rPr>
              <a:t> 2. The part speech of the underlined word “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choice</a:t>
            </a:r>
            <a:r>
              <a:rPr lang="en-US" sz="2000" b="1" dirty="0" smtClean="0">
                <a:cs typeface="Arial" pitchFamily="34" charset="0"/>
              </a:rPr>
              <a:t>” is: A/ An </a:t>
            </a:r>
            <a:r>
              <a:rPr lang="en-US" sz="2000" dirty="0" smtClean="0">
                <a:cs typeface="Arial" pitchFamily="34" charset="0"/>
              </a:rPr>
              <a:t>________________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Verb                                                                                      B.  Noun                       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Adjective                                                                             D. Adverb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2000" b="1" dirty="0" smtClean="0">
                <a:cs typeface="Arial" pitchFamily="34" charset="0"/>
              </a:rPr>
              <a:t> 3. The underlined word  “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varies”</a:t>
            </a:r>
            <a:r>
              <a:rPr lang="en-US" sz="2000" b="1" dirty="0" smtClean="0">
                <a:cs typeface="Arial" pitchFamily="34" charset="0"/>
              </a:rPr>
              <a:t> has the same meaning as the word: </a:t>
            </a:r>
            <a:r>
              <a:rPr lang="en-US" sz="2000" dirty="0" smtClean="0">
                <a:cs typeface="Arial" pitchFamily="34" charset="0"/>
              </a:rPr>
              <a:t>____________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A. carries                                                                                  B. constructs               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differs                                                                                  D. watches</a:t>
            </a:r>
            <a:r>
              <a:rPr lang="en-US" sz="1400" b="1" dirty="0" smtClean="0">
                <a:solidFill>
                  <a:srgbClr val="0070C0"/>
                </a:solidFill>
                <a:cs typeface="Arial" pitchFamily="34" charset="0"/>
              </a:rPr>
              <a:t>     </a:t>
            </a:r>
            <a:r>
              <a:rPr lang="en-US" sz="1400" b="1" dirty="0" smtClean="0">
                <a:cs typeface="Arial" pitchFamily="34" charset="0"/>
              </a:rPr>
              <a:t> 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What’s Phrase 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dirty="0" smtClean="0"/>
              <a:t>A group of words that forms part of a clause.  A phrase is built up on a HEADWORD, and the types of phrase are named according to the class the headword belongs to: </a:t>
            </a:r>
          </a:p>
          <a:p>
            <a:pPr algn="l"/>
            <a:endParaRPr lang="en-US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800" y="2667000"/>
          <a:ext cx="9601200" cy="303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0300"/>
                <a:gridCol w="1409700"/>
                <a:gridCol w="3390900"/>
                <a:gridCol w="24003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HEADWORD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EXAMPLE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USES IN CLASUSES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NOUN PHRASE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noun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r>
                        <a:rPr lang="en-US" baseline="0" dirty="0" smtClean="0"/>
                        <a:t> large </a:t>
                      </a:r>
                      <a:r>
                        <a:rPr lang="en-US" b="1" baseline="0" dirty="0" smtClean="0"/>
                        <a:t>jug</a:t>
                      </a:r>
                      <a:r>
                        <a:rPr lang="en-US" baseline="0" dirty="0" smtClean="0"/>
                        <a:t> of water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Subject, object,</a:t>
                      </a:r>
                      <a:r>
                        <a:rPr lang="en-US" baseline="0" dirty="0" smtClean="0"/>
                        <a:t> complement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VERB PHRASE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verb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have</a:t>
                      </a:r>
                      <a:r>
                        <a:rPr lang="en-US" baseline="0" dirty="0" smtClean="0"/>
                        <a:t> been </a:t>
                      </a:r>
                      <a:r>
                        <a:rPr lang="en-US" b="1" baseline="0" dirty="0" smtClean="0"/>
                        <a:t>seeing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verb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PREPOSITIONAL PHRASE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preposition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by</a:t>
                      </a:r>
                      <a:r>
                        <a:rPr lang="en-US" b="1" baseline="0" dirty="0" smtClean="0"/>
                        <a:t> </a:t>
                      </a:r>
                      <a:r>
                        <a:rPr lang="en-US" baseline="0" dirty="0" smtClean="0"/>
                        <a:t>the roadside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Adverbial,</a:t>
                      </a:r>
                      <a:r>
                        <a:rPr lang="en-US" baseline="0" dirty="0" smtClean="0"/>
                        <a:t> part of a noun phrase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ADJECTIVE PHRASE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Adjective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very </a:t>
                      </a:r>
                      <a:r>
                        <a:rPr lang="en-US" b="1" dirty="0" smtClean="0"/>
                        <a:t>big </a:t>
                      </a:r>
                      <a:r>
                        <a:rPr lang="en-US" dirty="0" smtClean="0"/>
                        <a:t>indeed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Part of</a:t>
                      </a:r>
                      <a:r>
                        <a:rPr lang="en-US" baseline="0" dirty="0" smtClean="0"/>
                        <a:t> a noun phrase, complement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ADVERB PHRASE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Adverb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rather</a:t>
                      </a:r>
                      <a:r>
                        <a:rPr lang="en-US" baseline="0" dirty="0" smtClean="0"/>
                        <a:t> too </a:t>
                      </a:r>
                      <a:r>
                        <a:rPr lang="en-US" b="1" baseline="0" dirty="0" smtClean="0"/>
                        <a:t>slowly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Adverbial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dirty="0" smtClean="0"/>
              <a:t>Basic Grammar Terminology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3150" y="1752600"/>
            <a:ext cx="7761420" cy="1144588"/>
          </a:xfrm>
        </p:spPr>
        <p:txBody>
          <a:bodyPr/>
          <a:lstStyle/>
          <a:p>
            <a:pPr algn="l" eaLnBrk="1" hangingPunct="1">
              <a:buFont typeface="Wingdings" pitchFamily="2" charset="2"/>
              <a:buNone/>
            </a:pPr>
            <a:r>
              <a:rPr lang="en-US" sz="2000" dirty="0" smtClean="0"/>
              <a:t>    To get started, here is a basic review of grammar terminology.</a:t>
            </a:r>
          </a:p>
        </p:txBody>
      </p:sp>
      <p:graphicFrame>
        <p:nvGraphicFramePr>
          <p:cNvPr id="6468" name="Group 324"/>
          <p:cNvGraphicFramePr>
            <a:graphicFrameLocks noGrp="1"/>
          </p:cNvGraphicFramePr>
          <p:nvPr/>
        </p:nvGraphicFramePr>
        <p:xfrm>
          <a:off x="990600" y="2438400"/>
          <a:ext cx="7594600" cy="3616960"/>
        </p:xfrm>
        <a:graphic>
          <a:graphicData uri="http://schemas.openxmlformats.org/drawingml/2006/table">
            <a:tbl>
              <a:tblPr/>
              <a:tblGrid>
                <a:gridCol w="2201333"/>
                <a:gridCol w="2338917"/>
                <a:gridCol w="3054350"/>
              </a:tblGrid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Part of Speech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9060" marR="99060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Function or "job"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Example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"/>
                        </a:rPr>
                        <a:t>Verb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9060" marR="99060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action or state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Peter 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/>
                          <a:latin typeface="Arial" charset="0"/>
                        </a:rPr>
                        <a:t>ate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dinner.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"/>
                        </a:rPr>
                        <a:t>Noun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9060" marR="99060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thing or person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The 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/>
                          <a:latin typeface="Arial" charset="0"/>
                        </a:rPr>
                        <a:t>dog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watched the 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/>
                          <a:latin typeface="Arial" charset="0"/>
                        </a:rPr>
                        <a:t>squirrel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 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"/>
                        </a:rPr>
                        <a:t>Adjective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9060" marR="99060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describes a noun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The 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/>
                          <a:latin typeface="Arial" charset="0"/>
                        </a:rPr>
                        <a:t>hungry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dog watched the 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/>
                          <a:latin typeface="Arial" charset="0"/>
                        </a:rPr>
                        <a:t>grey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squirrel. 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"/>
                        </a:rPr>
                        <a:t>Adverb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9060" marR="99060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describes a verb, adjective or adverb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The hungry dog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/>
                          <a:latin typeface="Arial" charset="0"/>
                        </a:rPr>
                        <a:t>intently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watched the grey squirrel.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923080" cy="1603375"/>
          </a:xfrm>
        </p:spPr>
        <p:txBody>
          <a:bodyPr/>
          <a:lstStyle/>
          <a:p>
            <a:pPr algn="ctr" eaLnBrk="1" hangingPunct="1"/>
            <a:r>
              <a:rPr lang="en-US" dirty="0" smtClean="0"/>
              <a:t>Basic Grammar Terminology </a:t>
            </a:r>
            <a:r>
              <a:rPr lang="en-US" sz="2400" dirty="0" smtClean="0"/>
              <a:t>…continued</a:t>
            </a:r>
          </a:p>
        </p:txBody>
      </p:sp>
      <p:graphicFrame>
        <p:nvGraphicFramePr>
          <p:cNvPr id="8281" name="Group 89"/>
          <p:cNvGraphicFramePr>
            <a:graphicFrameLocks noGrp="1"/>
          </p:cNvGraphicFramePr>
          <p:nvPr/>
        </p:nvGraphicFramePr>
        <p:xfrm>
          <a:off x="1485900" y="2438400"/>
          <a:ext cx="7594600" cy="2905760"/>
        </p:xfrm>
        <a:graphic>
          <a:graphicData uri="http://schemas.openxmlformats.org/drawingml/2006/table">
            <a:tbl>
              <a:tblPr/>
              <a:tblGrid>
                <a:gridCol w="2201333"/>
                <a:gridCol w="2338917"/>
                <a:gridCol w="3054350"/>
              </a:tblGrid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Part of Speech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9060" marR="99060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Function or "job"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Example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"/>
                        </a:rPr>
                        <a:t>Pronoun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9060" marR="99060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replaces a noun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/>
                          <a:latin typeface="Arial" charset="0"/>
                        </a:rPr>
                        <a:t>He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ate dinner.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"/>
                        </a:rPr>
                        <a:t>Preposition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9060" marR="99060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links a noun to another word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 gave a bone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/>
                          <a:latin typeface="Arial" charset="0"/>
                        </a:rPr>
                        <a:t>to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the dog.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"/>
                        </a:rPr>
                        <a:t>Conjunction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9060" marR="99060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joins clauses or words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Peter read the paper 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/>
                          <a:latin typeface="Arial" charset="0"/>
                        </a:rPr>
                        <a:t>and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listened to the radio 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/>
                          <a:latin typeface="Arial" charset="0"/>
                        </a:rPr>
                        <a:t>while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he ate dinner. 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dirty="0" smtClean="0"/>
              <a:t>What Makes a Sentence? 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1981200" y="2971800"/>
            <a:ext cx="23114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000" b="1">
                <a:solidFill>
                  <a:srgbClr val="CC0000"/>
                </a:solidFill>
              </a:rPr>
              <a:t>Subject</a:t>
            </a:r>
            <a:r>
              <a:rPr lang="en-US" sz="2000"/>
              <a:t> = noun or pronoun that </a:t>
            </a:r>
            <a:r>
              <a:rPr lang="en-US" sz="2000">
                <a:solidFill>
                  <a:srgbClr val="CC0000"/>
                </a:solidFill>
              </a:rPr>
              <a:t>does an action</a:t>
            </a:r>
            <a:r>
              <a:rPr lang="en-US" sz="2000"/>
              <a:t> or </a:t>
            </a:r>
            <a:r>
              <a:rPr lang="en-US" sz="2000">
                <a:solidFill>
                  <a:srgbClr val="CC0000"/>
                </a:solidFill>
              </a:rPr>
              <a:t>experiences a state of being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4349354" y="2971800"/>
            <a:ext cx="2209932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000" b="1" dirty="0">
                <a:solidFill>
                  <a:srgbClr val="0033CC"/>
                </a:solidFill>
              </a:rPr>
              <a:t>Verb</a:t>
            </a:r>
            <a:r>
              <a:rPr lang="en-US" sz="2000" dirty="0"/>
              <a:t> = 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000" dirty="0"/>
              <a:t>    expresses the action or “</a:t>
            </a:r>
            <a:r>
              <a:rPr lang="en-US" sz="2000" dirty="0" err="1"/>
              <a:t>state”of</a:t>
            </a:r>
            <a:r>
              <a:rPr lang="en-US" sz="2000" dirty="0"/>
              <a:t> the subject</a:t>
            </a: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6604000" y="2971800"/>
            <a:ext cx="21463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000" b="1">
                <a:solidFill>
                  <a:srgbClr val="008000"/>
                </a:solidFill>
              </a:rPr>
              <a:t>Object</a:t>
            </a:r>
            <a:r>
              <a:rPr lang="en-US" sz="2000"/>
              <a:t> = noun or pronoun that </a:t>
            </a:r>
            <a:r>
              <a:rPr lang="en-US" sz="2000">
                <a:solidFill>
                  <a:srgbClr val="008000"/>
                </a:solidFill>
              </a:rPr>
              <a:t>receives the action of the verb</a:t>
            </a:r>
          </a:p>
        </p:txBody>
      </p:sp>
      <p:sp>
        <p:nvSpPr>
          <p:cNvPr id="9223" name="Line 7"/>
          <p:cNvSpPr>
            <a:spLocks noChangeShapeType="1"/>
          </p:cNvSpPr>
          <p:nvPr/>
        </p:nvSpPr>
        <p:spPr bwMode="auto">
          <a:xfrm flipV="1">
            <a:off x="2806700" y="2590800"/>
            <a:ext cx="825500" cy="3810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2667000" y="1905000"/>
            <a:ext cx="3799020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900" dirty="0">
                <a:solidFill>
                  <a:srgbClr val="CC0000"/>
                </a:solidFill>
              </a:rPr>
              <a:t>Peter</a:t>
            </a:r>
            <a:r>
              <a:rPr lang="en-US" sz="2900" dirty="0"/>
              <a:t> </a:t>
            </a:r>
            <a:r>
              <a:rPr lang="en-US" sz="2900" dirty="0">
                <a:solidFill>
                  <a:srgbClr val="0033CC"/>
                </a:solidFill>
              </a:rPr>
              <a:t>ate</a:t>
            </a:r>
            <a:r>
              <a:rPr lang="en-US" sz="2900" dirty="0"/>
              <a:t> </a:t>
            </a:r>
            <a:r>
              <a:rPr lang="en-US" sz="2900" dirty="0">
                <a:solidFill>
                  <a:srgbClr val="008000"/>
                </a:solidFill>
              </a:rPr>
              <a:t>dinner</a:t>
            </a:r>
            <a:r>
              <a:rPr lang="en-US" sz="2900" dirty="0"/>
              <a:t>.</a:t>
            </a:r>
          </a:p>
        </p:txBody>
      </p:sp>
      <p:sp>
        <p:nvSpPr>
          <p:cNvPr id="9227" name="Line 11"/>
          <p:cNvSpPr>
            <a:spLocks noChangeShapeType="1"/>
          </p:cNvSpPr>
          <p:nvPr/>
        </p:nvSpPr>
        <p:spPr bwMode="auto">
          <a:xfrm flipV="1">
            <a:off x="4953000" y="2597150"/>
            <a:ext cx="0" cy="3810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228" name="Line 12"/>
          <p:cNvSpPr>
            <a:spLocks noChangeShapeType="1"/>
          </p:cNvSpPr>
          <p:nvPr/>
        </p:nvSpPr>
        <p:spPr bwMode="auto">
          <a:xfrm flipH="1" flipV="1">
            <a:off x="6356350" y="2590800"/>
            <a:ext cx="577850" cy="45720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495300" y="1752600"/>
            <a:ext cx="8915400" cy="4373563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500"/>
                            </p:stCondLst>
                            <p:childTnLst>
                              <p:par>
                                <p:cTn id="24" presetID="3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autoUpdateAnimBg="0"/>
      <p:bldP spid="9221" grpId="0" autoUpdateAnimBg="0"/>
      <p:bldP spid="9222" grpId="0" autoUpdateAnimBg="0"/>
      <p:bldP spid="9223" grpId="0" animBg="1"/>
      <p:bldP spid="9226" grpId="0" autoUpdateAnimBg="0"/>
      <p:bldP spid="9227" grpId="0" animBg="1"/>
      <p:bldP spid="92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dirty="0" smtClean="0"/>
              <a:t>This is also a sentence … </a:t>
            </a: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1403350" y="2895601"/>
            <a:ext cx="1568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C0000"/>
                </a:solidFill>
              </a:rPr>
              <a:t>Subject</a:t>
            </a: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3879850" y="2895601"/>
            <a:ext cx="1073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0033CC"/>
                </a:solidFill>
              </a:rPr>
              <a:t>Verb</a:t>
            </a: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5613400" y="2895601"/>
            <a:ext cx="2228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008000"/>
                </a:solidFill>
              </a:rPr>
              <a:t>Complement</a:t>
            </a:r>
          </a:p>
        </p:txBody>
      </p:sp>
      <p:sp>
        <p:nvSpPr>
          <p:cNvPr id="13322" name="Line 10"/>
          <p:cNvSpPr>
            <a:spLocks noChangeShapeType="1"/>
          </p:cNvSpPr>
          <p:nvPr/>
        </p:nvSpPr>
        <p:spPr bwMode="auto">
          <a:xfrm flipV="1">
            <a:off x="2559050" y="2514600"/>
            <a:ext cx="825500" cy="3810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324" name="Line 12"/>
          <p:cNvSpPr>
            <a:spLocks noChangeShapeType="1"/>
          </p:cNvSpPr>
          <p:nvPr/>
        </p:nvSpPr>
        <p:spPr bwMode="auto">
          <a:xfrm flipV="1">
            <a:off x="4375150" y="2514600"/>
            <a:ext cx="0" cy="4572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325" name="Line 13"/>
          <p:cNvSpPr>
            <a:spLocks noChangeShapeType="1"/>
          </p:cNvSpPr>
          <p:nvPr/>
        </p:nvSpPr>
        <p:spPr bwMode="auto">
          <a:xfrm flipH="1" flipV="1">
            <a:off x="5523971" y="2549525"/>
            <a:ext cx="1073150" cy="38100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1155700" y="3733801"/>
            <a:ext cx="817245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 </a:t>
            </a:r>
            <a:r>
              <a:rPr lang="en-US" b="1"/>
              <a:t>complement</a:t>
            </a:r>
            <a:r>
              <a:rPr lang="en-US"/>
              <a:t> is a great deal like an object, but it differs in that is does </a:t>
            </a:r>
            <a:r>
              <a:rPr lang="en-US" b="1"/>
              <a:t>not “receive” the action a verb</a:t>
            </a:r>
            <a:r>
              <a:rPr lang="en-US"/>
              <a:t>. </a:t>
            </a:r>
            <a:r>
              <a:rPr lang="en-US" b="1"/>
              <a:t>Instead it “is” the subject</a:t>
            </a:r>
            <a:r>
              <a:rPr lang="en-US"/>
              <a:t>. </a:t>
            </a:r>
          </a:p>
          <a:p>
            <a:pPr>
              <a:spcBef>
                <a:spcPct val="50000"/>
              </a:spcBef>
            </a:pPr>
            <a:r>
              <a:rPr lang="en-US"/>
              <a:t>Complements can be nouns or adjectives. The key to understanding them is understanding the verbs that they follow. </a:t>
            </a:r>
          </a:p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2514600" y="1752600"/>
            <a:ext cx="3302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900" dirty="0">
                <a:solidFill>
                  <a:srgbClr val="CC0000"/>
                </a:solidFill>
              </a:rPr>
              <a:t>Peter</a:t>
            </a:r>
            <a:r>
              <a:rPr lang="en-US" sz="2900" dirty="0"/>
              <a:t> </a:t>
            </a:r>
            <a:r>
              <a:rPr lang="en-US" sz="2900" dirty="0">
                <a:solidFill>
                  <a:srgbClr val="0033CC"/>
                </a:solidFill>
              </a:rPr>
              <a:t>is</a:t>
            </a:r>
            <a:r>
              <a:rPr lang="en-US" sz="2900" dirty="0"/>
              <a:t> </a:t>
            </a:r>
            <a:r>
              <a:rPr lang="en-US" sz="2900" dirty="0">
                <a:solidFill>
                  <a:srgbClr val="008000"/>
                </a:solidFill>
              </a:rPr>
              <a:t>happy</a:t>
            </a:r>
            <a:r>
              <a:rPr lang="en-US" sz="2900" dirty="0"/>
              <a:t>.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495300" y="2209800"/>
            <a:ext cx="8915400" cy="3916363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5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1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9" grpId="0" autoUpdateAnimBg="0"/>
      <p:bldP spid="13320" grpId="0" autoUpdateAnimBg="0"/>
      <p:bldP spid="13321" grpId="0" autoUpdateAnimBg="0"/>
      <p:bldP spid="13322" grpId="0" animBg="1"/>
      <p:bldP spid="13324" grpId="0" animBg="1"/>
      <p:bldP spid="13325" grpId="0" animBg="1"/>
      <p:bldP spid="13326" grpId="0" autoUpdateAnimBg="0"/>
      <p:bldP spid="13317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sz="3200" dirty="0" smtClean="0"/>
              <a:t>Verbs that take complements … </a:t>
            </a:r>
            <a:br>
              <a:rPr lang="en-US" sz="3200" dirty="0" smtClean="0"/>
            </a:br>
            <a:r>
              <a:rPr lang="en-US" sz="3200" dirty="0" smtClean="0"/>
              <a:t>                                   </a:t>
            </a:r>
            <a:r>
              <a:rPr lang="en-US" sz="2400" dirty="0" smtClean="0"/>
              <a:t>(thank you very much!)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03350" y="1676400"/>
            <a:ext cx="7923081" cy="106680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dirty="0" smtClean="0">
                <a:solidFill>
                  <a:srgbClr val="0033CC"/>
                </a:solidFill>
              </a:rPr>
              <a:t>Intensive Verbs</a:t>
            </a:r>
            <a:r>
              <a:rPr lang="en-US" sz="2000" b="1" dirty="0" smtClean="0"/>
              <a:t> </a:t>
            </a:r>
            <a:r>
              <a:rPr lang="en-US" sz="2000" dirty="0" smtClean="0"/>
              <a:t>such as </a:t>
            </a:r>
            <a:r>
              <a:rPr lang="en-US" sz="2000" i="1" dirty="0" smtClean="0">
                <a:solidFill>
                  <a:srgbClr val="0033CC"/>
                </a:solidFill>
              </a:rPr>
              <a:t>be</a:t>
            </a:r>
            <a:r>
              <a:rPr lang="en-US" sz="2000" dirty="0" smtClean="0"/>
              <a:t> and </a:t>
            </a:r>
            <a:r>
              <a:rPr lang="en-US" sz="2000" i="1" dirty="0" smtClean="0">
                <a:solidFill>
                  <a:srgbClr val="0033CC"/>
                </a:solidFill>
              </a:rPr>
              <a:t>feel</a:t>
            </a:r>
            <a:r>
              <a:rPr lang="en-US" sz="2000" i="1" dirty="0" smtClean="0"/>
              <a:t> </a:t>
            </a:r>
            <a:r>
              <a:rPr lang="en-US" sz="2000" dirty="0" smtClean="0"/>
              <a:t>do not have action moving “out” of them to affect a noun. Instead they </a:t>
            </a:r>
            <a:r>
              <a:rPr lang="en-US" sz="2000" dirty="0" smtClean="0">
                <a:solidFill>
                  <a:srgbClr val="0033CC"/>
                </a:solidFill>
              </a:rPr>
              <a:t>hold action “within” them</a:t>
            </a:r>
            <a:r>
              <a:rPr lang="en-US" sz="2000" dirty="0" smtClean="0"/>
              <a:t>. 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 smtClean="0"/>
              <a:t>    </a:t>
            </a:r>
            <a:endParaRPr lang="en-US" sz="2000" b="1" dirty="0" smtClean="0"/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>
            <a:off x="3810000" y="3657600"/>
            <a:ext cx="990600" cy="228600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6934200" y="3657600"/>
            <a:ext cx="421350" cy="228600"/>
            <a:chOff x="1536" y="3600"/>
            <a:chExt cx="245" cy="144"/>
          </a:xfrm>
        </p:grpSpPr>
        <p:sp>
          <p:nvSpPr>
            <p:cNvPr id="8202" name="Rectangle 6"/>
            <p:cNvSpPr>
              <a:spLocks noChangeArrowheads="1"/>
            </p:cNvSpPr>
            <p:nvPr/>
          </p:nvSpPr>
          <p:spPr bwMode="auto">
            <a:xfrm>
              <a:off x="1536" y="3600"/>
              <a:ext cx="240" cy="48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/>
              <a:endParaRPr lang="en-US"/>
            </a:p>
          </p:txBody>
        </p:sp>
        <p:sp>
          <p:nvSpPr>
            <p:cNvPr id="8203" name="Rectangle 7"/>
            <p:cNvSpPr>
              <a:spLocks noChangeArrowheads="1"/>
            </p:cNvSpPr>
            <p:nvPr/>
          </p:nvSpPr>
          <p:spPr bwMode="auto">
            <a:xfrm>
              <a:off x="1541" y="3696"/>
              <a:ext cx="240" cy="48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/>
              <a:endParaRPr lang="en-US"/>
            </a:p>
          </p:txBody>
        </p:sp>
      </p:grpSp>
      <p:sp>
        <p:nvSpPr>
          <p:cNvPr id="14346" name="Rectangle 10"/>
          <p:cNvSpPr>
            <a:spLocks noChangeArrowheads="1"/>
          </p:cNvSpPr>
          <p:nvPr/>
        </p:nvSpPr>
        <p:spPr bwMode="auto">
          <a:xfrm>
            <a:off x="1955404" y="3582988"/>
            <a:ext cx="61087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/>
          </a:p>
        </p:txBody>
      </p:sp>
      <p:sp>
        <p:nvSpPr>
          <p:cNvPr id="14347" name="Rectangle 11"/>
          <p:cNvSpPr>
            <a:spLocks noChangeArrowheads="1"/>
          </p:cNvSpPr>
          <p:nvPr/>
        </p:nvSpPr>
        <p:spPr bwMode="auto">
          <a:xfrm>
            <a:off x="3175112" y="3857626"/>
            <a:ext cx="496982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000"/>
              <a:t>Peter </a:t>
            </a:r>
            <a:r>
              <a:rPr lang="en-US" sz="2000" b="1">
                <a:solidFill>
                  <a:srgbClr val="77BDBB"/>
                </a:solidFill>
              </a:rPr>
              <a:t>threw</a:t>
            </a:r>
            <a:r>
              <a:rPr lang="en-US" sz="2000"/>
              <a:t> the bone.        Peter </a:t>
            </a:r>
            <a:r>
              <a:rPr lang="en-US" sz="2000" b="1">
                <a:solidFill>
                  <a:srgbClr val="0033CC"/>
                </a:solidFill>
              </a:rPr>
              <a:t>is</a:t>
            </a:r>
            <a:r>
              <a:rPr lang="en-US" sz="2000"/>
              <a:t> happy.</a:t>
            </a:r>
          </a:p>
        </p:txBody>
      </p:sp>
      <p:sp>
        <p:nvSpPr>
          <p:cNvPr id="14348" name="Rectangle 12"/>
          <p:cNvSpPr>
            <a:spLocks noChangeArrowheads="1"/>
          </p:cNvSpPr>
          <p:nvPr/>
        </p:nvSpPr>
        <p:spPr bwMode="auto">
          <a:xfrm>
            <a:off x="1774825" y="4648200"/>
            <a:ext cx="6892925" cy="171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lnSpc>
                <a:spcPct val="90000"/>
              </a:lnSpc>
              <a:spcBef>
                <a:spcPct val="5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</a:pPr>
            <a:r>
              <a:rPr lang="en-US" dirty="0"/>
              <a:t> The verb </a:t>
            </a:r>
            <a:r>
              <a:rPr lang="en-US" b="1" i="1" dirty="0">
                <a:solidFill>
                  <a:srgbClr val="77BDBB"/>
                </a:solidFill>
              </a:rPr>
              <a:t>threw</a:t>
            </a:r>
            <a:r>
              <a:rPr lang="en-US" dirty="0"/>
              <a:t> is </a:t>
            </a:r>
            <a:r>
              <a:rPr lang="en-US" dirty="0">
                <a:solidFill>
                  <a:srgbClr val="CC0000"/>
                </a:solidFill>
              </a:rPr>
              <a:t>NOT</a:t>
            </a:r>
            <a:r>
              <a:rPr lang="en-US" dirty="0"/>
              <a:t> an intensive verb (the action moves out of it to affect the object).  </a:t>
            </a:r>
            <a:br>
              <a:rPr lang="en-US" dirty="0"/>
            </a:br>
            <a:endParaRPr lang="en-US" dirty="0"/>
          </a:p>
          <a:p>
            <a:pPr algn="l" eaLnBrk="1" hangingPunct="1">
              <a:lnSpc>
                <a:spcPct val="90000"/>
              </a:lnSpc>
              <a:spcBef>
                <a:spcPct val="5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</a:pPr>
            <a:r>
              <a:rPr lang="en-US" dirty="0"/>
              <a:t> The verb </a:t>
            </a:r>
            <a:r>
              <a:rPr lang="en-US" b="1" i="1" dirty="0">
                <a:solidFill>
                  <a:srgbClr val="0033CC"/>
                </a:solidFill>
              </a:rPr>
              <a:t>is</a:t>
            </a:r>
            <a:r>
              <a:rPr lang="en-US" dirty="0"/>
              <a:t> </a:t>
            </a:r>
            <a:r>
              <a:rPr lang="en-US" dirty="0" err="1">
                <a:solidFill>
                  <a:srgbClr val="0033CC"/>
                </a:solidFill>
              </a:rPr>
              <a:t>IS</a:t>
            </a:r>
            <a:r>
              <a:rPr lang="en-US" dirty="0"/>
              <a:t> an </a:t>
            </a:r>
            <a:r>
              <a:rPr lang="en-US" dirty="0">
                <a:solidFill>
                  <a:srgbClr val="0033CC"/>
                </a:solidFill>
              </a:rPr>
              <a:t>intensive verb</a:t>
            </a:r>
            <a:r>
              <a:rPr lang="en-US" dirty="0"/>
              <a:t>: </a:t>
            </a:r>
            <a:r>
              <a:rPr lang="en-US" i="1" dirty="0"/>
              <a:t>Peter</a:t>
            </a:r>
            <a:r>
              <a:rPr lang="en-US" dirty="0"/>
              <a:t> and </a:t>
            </a:r>
            <a:r>
              <a:rPr lang="en-US" i="1" dirty="0"/>
              <a:t>happy </a:t>
            </a:r>
            <a:r>
              <a:rPr lang="en-US" dirty="0"/>
              <a:t>are the same thing, so the mathematical equal sign better represents the “action” of this intensive verb.</a:t>
            </a:r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1403350" y="2901950"/>
            <a:ext cx="7924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000"/>
              <a:t>Look at the images above the verbs in the following sentences:</a:t>
            </a:r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 advAuto="2000"/>
      <p:bldP spid="14340" grpId="0" animBg="1"/>
      <p:bldP spid="14346" grpId="0" animBg="1"/>
      <p:bldP spid="14347" grpId="0" autoUpdateAnimBg="0"/>
      <p:bldP spid="14348" grpId="0" autoUpdateAnimBg="0"/>
      <p:bldP spid="14349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dirty="0" smtClean="0"/>
              <a:t>Common Intensive English Verbs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49650" y="1752600"/>
            <a:ext cx="3303720" cy="1601788"/>
          </a:xfrm>
        </p:spPr>
        <p:txBody>
          <a:bodyPr/>
          <a:lstStyle/>
          <a:p>
            <a:pPr algn="l" eaLnBrk="1" hangingPunct="1"/>
            <a:r>
              <a:rPr lang="en-US" sz="1800" dirty="0" smtClean="0"/>
              <a:t>be</a:t>
            </a:r>
          </a:p>
          <a:p>
            <a:pPr algn="l" eaLnBrk="1" hangingPunct="1"/>
            <a:r>
              <a:rPr lang="en-US" sz="1800" dirty="0" smtClean="0"/>
              <a:t>feel</a:t>
            </a:r>
          </a:p>
          <a:p>
            <a:pPr algn="l" eaLnBrk="1" hangingPunct="1"/>
            <a:r>
              <a:rPr lang="en-US" sz="1800" dirty="0" smtClean="0"/>
              <a:t>seem</a:t>
            </a:r>
          </a:p>
          <a:p>
            <a:pPr algn="l" eaLnBrk="1" hangingPunct="1"/>
            <a:r>
              <a:rPr lang="en-US" sz="1800" dirty="0" smtClean="0"/>
              <a:t>became</a:t>
            </a:r>
          </a:p>
          <a:p>
            <a:pPr algn="l" eaLnBrk="1" hangingPunct="1"/>
            <a:endParaRPr lang="en-US" sz="1800" dirty="0" smtClean="0"/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1568450" y="3333750"/>
            <a:ext cx="74295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/>
              <a:t>Remember that these verbs can be followed by nouns or adjectives. Either way, the words that follow intensive verbs “are” the subjects before the verb … that is how you can identify a complement. 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1143000" y="4648200"/>
            <a:ext cx="4457700" cy="119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EXAMPLE:</a:t>
            </a:r>
          </a:p>
          <a:p>
            <a:pPr>
              <a:spcBef>
                <a:spcPct val="50000"/>
              </a:spcBef>
            </a:pPr>
            <a:r>
              <a:rPr lang="en-US" dirty="0"/>
              <a:t>                  Peter is a </a:t>
            </a:r>
            <a:r>
              <a:rPr lang="en-US" b="1" dirty="0">
                <a:solidFill>
                  <a:srgbClr val="008000"/>
                </a:solidFill>
              </a:rPr>
              <a:t>teacher</a:t>
            </a:r>
            <a:r>
              <a:rPr lang="en-US" dirty="0"/>
              <a:t>. </a:t>
            </a:r>
          </a:p>
          <a:p>
            <a:pPr>
              <a:spcBef>
                <a:spcPct val="50000"/>
              </a:spcBef>
            </a:pPr>
            <a:r>
              <a:rPr lang="en-US" dirty="0"/>
              <a:t>                  Peter is </a:t>
            </a:r>
            <a:r>
              <a:rPr lang="en-US" b="1" dirty="0">
                <a:solidFill>
                  <a:srgbClr val="008000"/>
                </a:solidFill>
              </a:rPr>
              <a:t>happy</a:t>
            </a:r>
            <a:r>
              <a:rPr lang="en-US" dirty="0"/>
              <a:t>.</a:t>
            </a: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4953000" y="5105400"/>
            <a:ext cx="404495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chemeClr val="tx2"/>
                </a:solidFill>
              </a:rPr>
              <a:t>Noun</a:t>
            </a:r>
            <a:r>
              <a:rPr lang="en-US" dirty="0"/>
              <a:t> as a complement</a:t>
            </a:r>
          </a:p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chemeClr val="tx2"/>
                </a:solidFill>
              </a:rPr>
              <a:t>Adjective</a:t>
            </a:r>
            <a:r>
              <a:rPr lang="en-US" dirty="0"/>
              <a:t> as a complement</a:t>
            </a:r>
          </a:p>
        </p:txBody>
      </p:sp>
      <p:sp>
        <p:nvSpPr>
          <p:cNvPr id="15370" name="AutoShape 10"/>
          <p:cNvSpPr>
            <a:spLocks noChangeArrowheads="1"/>
          </p:cNvSpPr>
          <p:nvPr/>
        </p:nvSpPr>
        <p:spPr bwMode="auto">
          <a:xfrm rot="10800000">
            <a:off x="5105400" y="4648200"/>
            <a:ext cx="1600200" cy="533400"/>
          </a:xfrm>
          <a:prstGeom prst="curvedUpArrow">
            <a:avLst>
              <a:gd name="adj1" fmla="val 48571"/>
              <a:gd name="adj2" fmla="val 97143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2" name="AutoShape 12"/>
          <p:cNvSpPr>
            <a:spLocks noChangeArrowheads="1"/>
          </p:cNvSpPr>
          <p:nvPr/>
        </p:nvSpPr>
        <p:spPr bwMode="auto">
          <a:xfrm rot="-10570746">
            <a:off x="4934759" y="5851796"/>
            <a:ext cx="1834890" cy="486274"/>
          </a:xfrm>
          <a:prstGeom prst="curvedDownArrow">
            <a:avLst>
              <a:gd name="adj1" fmla="val 64361"/>
              <a:gd name="adj2" fmla="val 128722"/>
              <a:gd name="adj3" fmla="val 3149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3500"/>
                            </p:stCondLst>
                            <p:childTnLst>
                              <p:par>
                                <p:cTn id="30" presetID="2" presetClass="entr" presetSubtype="3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6000"/>
                            </p:stCondLst>
                            <p:childTnLst>
                              <p:par>
                                <p:cTn id="35" presetID="2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autoUpdateAnimBg="0" advAuto="0"/>
      <p:bldP spid="15364" grpId="0" autoUpdateAnimBg="0"/>
      <p:bldP spid="15365" grpId="0" autoUpdateAnimBg="0"/>
      <p:bldP spid="15367" grpId="0" autoUpdateAnimBg="0"/>
      <p:bldP spid="15370" grpId="0" animBg="1"/>
      <p:bldP spid="1537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dirty="0" smtClean="0"/>
              <a:t>And this is also a sentence … </a:t>
            </a: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1981200" y="2971800"/>
            <a:ext cx="23114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000" b="1">
                <a:solidFill>
                  <a:srgbClr val="CC0000"/>
                </a:solidFill>
              </a:rPr>
              <a:t>Subject</a:t>
            </a:r>
            <a:r>
              <a:rPr lang="en-US" sz="2000"/>
              <a:t> = noun or pronoun that </a:t>
            </a:r>
            <a:r>
              <a:rPr lang="en-US" sz="2000">
                <a:solidFill>
                  <a:srgbClr val="CC0000"/>
                </a:solidFill>
              </a:rPr>
              <a:t>does an action</a:t>
            </a:r>
            <a:r>
              <a:rPr lang="en-US" sz="2000"/>
              <a:t> or </a:t>
            </a:r>
            <a:r>
              <a:rPr lang="en-US" sz="2000">
                <a:solidFill>
                  <a:srgbClr val="CC0000"/>
                </a:solidFill>
              </a:rPr>
              <a:t>experiences a state of being</a:t>
            </a: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4349354" y="2971800"/>
            <a:ext cx="2209932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000" b="1">
                <a:solidFill>
                  <a:srgbClr val="0033CC"/>
                </a:solidFill>
              </a:rPr>
              <a:t>Verb</a:t>
            </a:r>
            <a:r>
              <a:rPr lang="en-US" sz="2000"/>
              <a:t> = 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000"/>
              <a:t>    expresses the action or “state”of the subject</a:t>
            </a: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6604000" y="2971800"/>
            <a:ext cx="21463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000" b="1">
                <a:solidFill>
                  <a:srgbClr val="008000"/>
                </a:solidFill>
              </a:rPr>
              <a:t>Adverbial</a:t>
            </a:r>
            <a:r>
              <a:rPr lang="en-US" sz="2000"/>
              <a:t> = adverb or group of words that </a:t>
            </a:r>
            <a:r>
              <a:rPr lang="en-US" sz="2000">
                <a:solidFill>
                  <a:srgbClr val="008000"/>
                </a:solidFill>
              </a:rPr>
              <a:t>tells where, when, why or how the verb happened.</a:t>
            </a:r>
          </a:p>
        </p:txBody>
      </p:sp>
      <p:sp>
        <p:nvSpPr>
          <p:cNvPr id="20487" name="Line 7"/>
          <p:cNvSpPr>
            <a:spLocks noChangeShapeType="1"/>
          </p:cNvSpPr>
          <p:nvPr/>
        </p:nvSpPr>
        <p:spPr bwMode="auto">
          <a:xfrm flipV="1">
            <a:off x="2806700" y="2590800"/>
            <a:ext cx="825500" cy="3810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490" name="Rectangle 10"/>
          <p:cNvSpPr>
            <a:spLocks noChangeArrowheads="1"/>
          </p:cNvSpPr>
          <p:nvPr/>
        </p:nvSpPr>
        <p:spPr bwMode="auto">
          <a:xfrm>
            <a:off x="2057400" y="1905000"/>
            <a:ext cx="5695950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900" dirty="0">
                <a:solidFill>
                  <a:srgbClr val="CC0000"/>
                </a:solidFill>
              </a:rPr>
              <a:t>Peter</a:t>
            </a:r>
            <a:r>
              <a:rPr lang="en-US" sz="2900" dirty="0"/>
              <a:t> </a:t>
            </a:r>
            <a:r>
              <a:rPr lang="en-US" sz="2900" dirty="0">
                <a:solidFill>
                  <a:srgbClr val="0033CC"/>
                </a:solidFill>
              </a:rPr>
              <a:t>was</a:t>
            </a:r>
            <a:r>
              <a:rPr lang="en-US" sz="2900" dirty="0"/>
              <a:t> </a:t>
            </a:r>
            <a:r>
              <a:rPr lang="en-US" sz="2900" dirty="0">
                <a:solidFill>
                  <a:srgbClr val="008000"/>
                </a:solidFill>
              </a:rPr>
              <a:t>in the kitchen</a:t>
            </a:r>
            <a:r>
              <a:rPr lang="en-US" sz="2900" dirty="0"/>
              <a:t>.</a:t>
            </a:r>
          </a:p>
        </p:txBody>
      </p:sp>
      <p:sp>
        <p:nvSpPr>
          <p:cNvPr id="20491" name="Line 11"/>
          <p:cNvSpPr>
            <a:spLocks noChangeShapeType="1"/>
          </p:cNvSpPr>
          <p:nvPr/>
        </p:nvSpPr>
        <p:spPr bwMode="auto">
          <a:xfrm flipV="1">
            <a:off x="4953000" y="2597150"/>
            <a:ext cx="0" cy="3810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492" name="Line 12"/>
          <p:cNvSpPr>
            <a:spLocks noChangeShapeType="1"/>
          </p:cNvSpPr>
          <p:nvPr/>
        </p:nvSpPr>
        <p:spPr bwMode="auto">
          <a:xfrm flipH="1" flipV="1">
            <a:off x="6356350" y="2590800"/>
            <a:ext cx="577850" cy="45720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495300" y="2667000"/>
            <a:ext cx="8915400" cy="3459163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 autoUpdateAnimBg="0"/>
      <p:bldP spid="20485" grpId="0" autoUpdateAnimBg="0"/>
      <p:bldP spid="20486" grpId="0" autoUpdateAnimBg="0"/>
      <p:bldP spid="20487" grpId="0" animBg="1"/>
      <p:bldP spid="20490" grpId="0" autoUpdateAnimBg="0"/>
      <p:bldP spid="20491" grpId="0" animBg="1"/>
      <p:bldP spid="2049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dirty="0" smtClean="0"/>
              <a:t>More Adverbial Examples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1733550" y="1981201"/>
            <a:ext cx="7099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/>
              <a:t>Peter was a student </a:t>
            </a:r>
            <a:r>
              <a:rPr lang="en-US" sz="2000" b="1" u="sng" dirty="0">
                <a:solidFill>
                  <a:srgbClr val="008000"/>
                </a:solidFill>
              </a:rPr>
              <a:t>last year</a:t>
            </a:r>
            <a:r>
              <a:rPr lang="en-US" sz="2000" dirty="0"/>
              <a:t>. </a:t>
            </a: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2504894" y="5029201"/>
            <a:ext cx="244810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Peter drive </a:t>
            </a:r>
            <a:r>
              <a:rPr lang="en-US" sz="2000" b="1" u="sng">
                <a:solidFill>
                  <a:srgbClr val="008000"/>
                </a:solidFill>
              </a:rPr>
              <a:t>quickly</a:t>
            </a:r>
            <a:r>
              <a:rPr lang="en-US" sz="2000"/>
              <a:t>.</a:t>
            </a:r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1828800" y="3429000"/>
            <a:ext cx="49555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000" dirty="0"/>
              <a:t>Peter went </a:t>
            </a:r>
            <a:r>
              <a:rPr lang="en-US" sz="2000" b="1" u="sng" dirty="0">
                <a:solidFill>
                  <a:srgbClr val="008000"/>
                </a:solidFill>
              </a:rPr>
              <a:t>to New York</a:t>
            </a:r>
            <a:r>
              <a:rPr lang="en-US" sz="2000" b="1" dirty="0">
                <a:solidFill>
                  <a:srgbClr val="008000"/>
                </a:solidFill>
              </a:rPr>
              <a:t> </a:t>
            </a:r>
            <a:r>
              <a:rPr lang="en-US" sz="2000" b="1" u="sng" dirty="0">
                <a:solidFill>
                  <a:srgbClr val="008000"/>
                </a:solidFill>
              </a:rPr>
              <a:t>to visit his aunt</a:t>
            </a:r>
            <a:r>
              <a:rPr lang="en-US" sz="2000" dirty="0"/>
              <a:t>.</a:t>
            </a:r>
          </a:p>
        </p:txBody>
      </p:sp>
      <p:sp>
        <p:nvSpPr>
          <p:cNvPr id="21513" name="WordArt 9"/>
          <p:cNvSpPr>
            <a:spLocks noChangeArrowheads="1" noChangeShapeType="1" noTextEdit="1"/>
          </p:cNvSpPr>
          <p:nvPr/>
        </p:nvSpPr>
        <p:spPr bwMode="auto">
          <a:xfrm>
            <a:off x="4343400" y="2362200"/>
            <a:ext cx="856456" cy="7080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kern="10" dirty="0">
                <a:ln w="9525">
                  <a:solidFill>
                    <a:srgbClr val="33CCCC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 Black"/>
              </a:rPr>
              <a:t>When</a:t>
            </a:r>
          </a:p>
        </p:txBody>
      </p:sp>
      <p:sp>
        <p:nvSpPr>
          <p:cNvPr id="21514" name="WordArt 10"/>
          <p:cNvSpPr>
            <a:spLocks noChangeArrowheads="1" noChangeShapeType="1" noTextEdit="1"/>
          </p:cNvSpPr>
          <p:nvPr/>
        </p:nvSpPr>
        <p:spPr bwMode="auto">
          <a:xfrm>
            <a:off x="3657600" y="3810000"/>
            <a:ext cx="856456" cy="7080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kern="10" dirty="0">
                <a:ln w="9525">
                  <a:solidFill>
                    <a:srgbClr val="33CCCC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 Black"/>
              </a:rPr>
              <a:t>Where</a:t>
            </a:r>
          </a:p>
        </p:txBody>
      </p:sp>
      <p:sp>
        <p:nvSpPr>
          <p:cNvPr id="21515" name="WordArt 11"/>
          <p:cNvSpPr>
            <a:spLocks noChangeArrowheads="1" noChangeShapeType="1" noTextEdit="1"/>
          </p:cNvSpPr>
          <p:nvPr/>
        </p:nvSpPr>
        <p:spPr bwMode="auto">
          <a:xfrm>
            <a:off x="5029200" y="3886200"/>
            <a:ext cx="856456" cy="7080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kern="10" dirty="0">
                <a:ln w="9525">
                  <a:solidFill>
                    <a:srgbClr val="33CCCC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 Black"/>
              </a:rPr>
              <a:t>Why</a:t>
            </a:r>
          </a:p>
        </p:txBody>
      </p:sp>
      <p:sp>
        <p:nvSpPr>
          <p:cNvPr id="21516" name="WordArt 12"/>
          <p:cNvSpPr>
            <a:spLocks noChangeArrowheads="1" noChangeShapeType="1" noTextEdit="1"/>
          </p:cNvSpPr>
          <p:nvPr/>
        </p:nvSpPr>
        <p:spPr bwMode="auto">
          <a:xfrm>
            <a:off x="3962400" y="5486400"/>
            <a:ext cx="856456" cy="7080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kern="10" dirty="0">
                <a:ln w="9525">
                  <a:solidFill>
                    <a:srgbClr val="33CCCC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 Black"/>
              </a:rPr>
              <a:t>How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3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500"/>
                            </p:stCondLst>
                            <p:childTnLst>
                              <p:par>
                                <p:cTn id="18" presetID="3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3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5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3000"/>
                            </p:stCondLst>
                            <p:childTnLst>
                              <p:par>
                                <p:cTn id="29" presetID="3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 autoUpdateAnimBg="0"/>
      <p:bldP spid="21509" grpId="0" autoUpdateAnimBg="0"/>
      <p:bldP spid="21510" grpId="0" autoUpdateAnimBg="0"/>
      <p:bldP spid="21513" grpId="0" animBg="1"/>
      <p:bldP spid="21514" grpId="0" animBg="1"/>
      <p:bldP spid="21515" grpId="0" animBg="1"/>
      <p:bldP spid="215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dirty="0" smtClean="0"/>
              <a:t>Sentence Components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67100" y="2813050"/>
            <a:ext cx="2311400" cy="4587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smtClean="0">
                <a:solidFill>
                  <a:srgbClr val="CC0000"/>
                </a:solidFill>
              </a:rPr>
              <a:t>S</a:t>
            </a:r>
            <a:r>
              <a:rPr lang="en-US" sz="2800" smtClean="0"/>
              <a:t> + </a:t>
            </a:r>
            <a:r>
              <a:rPr lang="en-US" sz="2800" smtClean="0">
                <a:solidFill>
                  <a:srgbClr val="0033CC"/>
                </a:solidFill>
              </a:rPr>
              <a:t>V</a:t>
            </a:r>
            <a:r>
              <a:rPr lang="en-US" sz="2800" smtClean="0"/>
              <a:t> / </a:t>
            </a:r>
            <a:r>
              <a:rPr lang="en-US" sz="2800" smtClean="0">
                <a:solidFill>
                  <a:srgbClr val="008000"/>
                </a:solidFill>
              </a:rPr>
              <a:t>O</a:t>
            </a:r>
            <a:r>
              <a:rPr lang="en-US" sz="2500" smtClean="0"/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500" smtClean="0"/>
              <a:t>        </a:t>
            </a:r>
            <a:endParaRPr lang="en-US" sz="2500" smtClean="0">
              <a:solidFill>
                <a:srgbClr val="008000"/>
              </a:solidFill>
            </a:endParaRP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1485900" y="1981201"/>
            <a:ext cx="80073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2000" dirty="0"/>
              <a:t>So, we can symbolize the basic components of a sentence in the following way:</a:t>
            </a: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1676400" y="4038600"/>
            <a:ext cx="7859448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dirty="0"/>
              <a:t>Where: </a:t>
            </a:r>
          </a:p>
          <a:p>
            <a:pPr algn="l"/>
            <a:r>
              <a:rPr lang="en-US" sz="2000" b="1" dirty="0">
                <a:solidFill>
                  <a:srgbClr val="CC0000"/>
                </a:solidFill>
              </a:rPr>
              <a:t>S</a:t>
            </a:r>
            <a:r>
              <a:rPr lang="en-US" sz="2000" dirty="0"/>
              <a:t> </a:t>
            </a:r>
            <a:r>
              <a:rPr lang="en-US" dirty="0"/>
              <a:t>= subject (a noun or pronoun that </a:t>
            </a:r>
            <a:r>
              <a:rPr lang="en-US" i="1" dirty="0"/>
              <a:t>does </a:t>
            </a:r>
            <a:r>
              <a:rPr lang="en-US" dirty="0"/>
              <a:t>an action)</a:t>
            </a:r>
          </a:p>
          <a:p>
            <a:pPr algn="l"/>
            <a:r>
              <a:rPr lang="en-US" sz="2000" b="1" dirty="0">
                <a:solidFill>
                  <a:srgbClr val="0033CC"/>
                </a:solidFill>
              </a:rPr>
              <a:t>V</a:t>
            </a:r>
            <a:r>
              <a:rPr lang="en-US" sz="2000" dirty="0"/>
              <a:t> </a:t>
            </a:r>
            <a:r>
              <a:rPr lang="en-US" dirty="0"/>
              <a:t>= verb (the action itself)</a:t>
            </a:r>
          </a:p>
          <a:p>
            <a:pPr algn="l"/>
            <a:r>
              <a:rPr lang="en-US" b="1" dirty="0"/>
              <a:t>/</a:t>
            </a:r>
            <a:r>
              <a:rPr lang="en-US" dirty="0"/>
              <a:t>  = “optional” </a:t>
            </a:r>
            <a:r>
              <a:rPr lang="en-US" dirty="0">
                <a:sym typeface="Wingdings" pitchFamily="2" charset="2"/>
              </a:rPr>
              <a:t> some verbs do not need an O, C or A </a:t>
            </a:r>
            <a:endParaRPr lang="en-US" sz="2000" b="1" dirty="0">
              <a:solidFill>
                <a:srgbClr val="008000"/>
              </a:solidFill>
            </a:endParaRPr>
          </a:p>
          <a:p>
            <a:pPr algn="l"/>
            <a:r>
              <a:rPr lang="en-US" sz="2000" b="1" dirty="0">
                <a:solidFill>
                  <a:srgbClr val="008000"/>
                </a:solidFill>
              </a:rPr>
              <a:t>O</a:t>
            </a:r>
            <a:r>
              <a:rPr lang="en-US" dirty="0"/>
              <a:t> = object (a noun or pronoun that </a:t>
            </a:r>
            <a:r>
              <a:rPr lang="en-US" i="1" dirty="0"/>
              <a:t>receives</a:t>
            </a:r>
            <a:r>
              <a:rPr lang="en-US" dirty="0"/>
              <a:t> an action)</a:t>
            </a:r>
          </a:p>
          <a:p>
            <a:pPr algn="l"/>
            <a:r>
              <a:rPr lang="en-US" sz="2000" b="1" dirty="0">
                <a:solidFill>
                  <a:srgbClr val="008000"/>
                </a:solidFill>
              </a:rPr>
              <a:t>C</a:t>
            </a:r>
            <a:r>
              <a:rPr lang="en-US" dirty="0"/>
              <a:t> = complement (an adjective or noun that </a:t>
            </a:r>
            <a:r>
              <a:rPr lang="en-US" i="1" dirty="0"/>
              <a:t>is</a:t>
            </a:r>
            <a:r>
              <a:rPr lang="en-US" dirty="0"/>
              <a:t> the subject)</a:t>
            </a:r>
          </a:p>
          <a:p>
            <a:pPr algn="l"/>
            <a:r>
              <a:rPr lang="en-US" sz="2000" b="1" dirty="0">
                <a:solidFill>
                  <a:srgbClr val="008000"/>
                </a:solidFill>
              </a:rPr>
              <a:t>A</a:t>
            </a:r>
            <a:r>
              <a:rPr lang="en-US" dirty="0"/>
              <a:t> = adverbial (an adverbial that tells more about the action) </a:t>
            </a:r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4692796" y="3203576"/>
            <a:ext cx="80021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/>
              <a:t>or</a:t>
            </a:r>
            <a:r>
              <a:rPr lang="en-US" sz="2800"/>
              <a:t> </a:t>
            </a:r>
            <a:r>
              <a:rPr lang="en-US" sz="2800">
                <a:solidFill>
                  <a:srgbClr val="008000"/>
                </a:solidFill>
              </a:rPr>
              <a:t>C</a:t>
            </a:r>
          </a:p>
        </p:txBody>
      </p:sp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4750647" y="3621088"/>
            <a:ext cx="75956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/>
              <a:t>or</a:t>
            </a:r>
            <a:r>
              <a:rPr lang="en-US" sz="2800"/>
              <a:t> </a:t>
            </a:r>
            <a:r>
              <a:rPr lang="en-US" sz="2800">
                <a:solidFill>
                  <a:srgbClr val="008000"/>
                </a:solidFill>
              </a:rPr>
              <a:t>A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 advAuto="3000"/>
      <p:bldP spid="12292" grpId="0" autoUpdateAnimBg="0"/>
      <p:bldP spid="12294" grpId="0" autoUpdateAnimBg="0"/>
      <p:bldP spid="12296" grpId="0" autoUpdateAnimBg="0"/>
      <p:bldP spid="12297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sz="3200" dirty="0" smtClean="0"/>
              <a:t>But here’s a new question, is this a sentence?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3150" y="2133600"/>
            <a:ext cx="8420100" cy="1068388"/>
          </a:xfrm>
        </p:spPr>
        <p:txBody>
          <a:bodyPr/>
          <a:lstStyle/>
          <a:p>
            <a:pPr algn="l" eaLnBrk="1" hangingPunct="1">
              <a:buFont typeface="Wingdings" pitchFamily="2" charset="2"/>
              <a:buNone/>
            </a:pPr>
            <a:r>
              <a:rPr lang="en-US" dirty="0" smtClean="0"/>
              <a:t>   Peter ate dinner while he watched TV.</a:t>
            </a: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1898650" y="3276601"/>
            <a:ext cx="751205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 smtClean="0"/>
              <a:t>                                      It is the sentence from an earlier slide (Peter ate dinner) with additional information added … now we know that Peter was doing two things at once, eating dinner and watching TV. </a:t>
            </a:r>
            <a:endParaRPr lang="en-US" sz="2000" dirty="0"/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1981200" y="5181601"/>
            <a:ext cx="71818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/>
              <a:t>Let’s take a look at the components of this new sentence.</a:t>
            </a:r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1600200" y="3200400"/>
            <a:ext cx="29741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8000"/>
                </a:solidFill>
              </a:rPr>
              <a:t>Yes, this is a </a:t>
            </a:r>
            <a:r>
              <a:rPr lang="en-US" sz="2000" b="1" dirty="0" smtClean="0">
                <a:solidFill>
                  <a:srgbClr val="008000"/>
                </a:solidFill>
              </a:rPr>
              <a:t>sentence</a:t>
            </a:r>
            <a:r>
              <a:rPr lang="en-US" sz="2000" dirty="0"/>
              <a:t>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325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825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325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 advAuto="1000"/>
      <p:bldP spid="10246" grpId="0" autoUpdateAnimBg="0"/>
      <p:bldP spid="10247" grpId="0" autoUpdateAnimBg="0"/>
      <p:bldP spid="10249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1568450" y="2133600"/>
            <a:ext cx="3799020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900">
                <a:solidFill>
                  <a:srgbClr val="CC0000"/>
                </a:solidFill>
              </a:rPr>
              <a:t>Peter</a:t>
            </a:r>
            <a:r>
              <a:rPr lang="en-US" sz="2900"/>
              <a:t> </a:t>
            </a:r>
            <a:r>
              <a:rPr lang="en-US" sz="2900">
                <a:solidFill>
                  <a:srgbClr val="0033CC"/>
                </a:solidFill>
              </a:rPr>
              <a:t>ate</a:t>
            </a:r>
            <a:r>
              <a:rPr lang="en-US" sz="2900"/>
              <a:t> </a:t>
            </a:r>
            <a:r>
              <a:rPr lang="en-US" sz="2900">
                <a:solidFill>
                  <a:srgbClr val="008000"/>
                </a:solidFill>
              </a:rPr>
              <a:t>dinner</a:t>
            </a:r>
            <a:endParaRPr lang="en-US" sz="2900"/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4932363" y="2133600"/>
            <a:ext cx="44989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900"/>
              <a:t>while </a:t>
            </a:r>
            <a:r>
              <a:rPr lang="en-US" sz="2900">
                <a:solidFill>
                  <a:srgbClr val="CC0000"/>
                </a:solidFill>
              </a:rPr>
              <a:t>he</a:t>
            </a:r>
            <a:r>
              <a:rPr lang="en-US" sz="2900"/>
              <a:t> </a:t>
            </a:r>
            <a:r>
              <a:rPr lang="en-US" sz="2900">
                <a:solidFill>
                  <a:srgbClr val="0033CC"/>
                </a:solidFill>
              </a:rPr>
              <a:t>watched </a:t>
            </a:r>
            <a:r>
              <a:rPr lang="en-US" sz="2900">
                <a:solidFill>
                  <a:srgbClr val="008000"/>
                </a:solidFill>
              </a:rPr>
              <a:t>TV</a:t>
            </a:r>
            <a:r>
              <a:rPr lang="en-US" sz="2900"/>
              <a:t>.</a:t>
            </a:r>
          </a:p>
        </p:txBody>
      </p: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4292600" y="1752601"/>
            <a:ext cx="1320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CC0000"/>
                </a:solidFill>
              </a:rPr>
              <a:t>Subject</a:t>
            </a:r>
          </a:p>
        </p:txBody>
      </p:sp>
      <p:sp>
        <p:nvSpPr>
          <p:cNvPr id="11279" name="Text Box 15"/>
          <p:cNvSpPr txBox="1">
            <a:spLocks noChangeArrowheads="1"/>
          </p:cNvSpPr>
          <p:nvPr/>
        </p:nvSpPr>
        <p:spPr bwMode="auto">
          <a:xfrm>
            <a:off x="4705350" y="914401"/>
            <a:ext cx="908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33CC"/>
                </a:solidFill>
              </a:rPr>
              <a:t>Verb</a:t>
            </a:r>
          </a:p>
        </p:txBody>
      </p:sp>
      <p:sp>
        <p:nvSpPr>
          <p:cNvPr id="11280" name="Text Box 16"/>
          <p:cNvSpPr txBox="1">
            <a:spLocks noChangeArrowheads="1"/>
          </p:cNvSpPr>
          <p:nvPr/>
        </p:nvSpPr>
        <p:spPr bwMode="auto">
          <a:xfrm>
            <a:off x="4953000" y="3276601"/>
            <a:ext cx="1155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8000"/>
                </a:solidFill>
              </a:rPr>
              <a:t>Object</a:t>
            </a:r>
          </a:p>
        </p:txBody>
      </p:sp>
      <p:sp>
        <p:nvSpPr>
          <p:cNvPr id="11281" name="Line 17"/>
          <p:cNvSpPr>
            <a:spLocks noChangeShapeType="1"/>
          </p:cNvSpPr>
          <p:nvPr/>
        </p:nvSpPr>
        <p:spPr bwMode="auto">
          <a:xfrm flipH="1">
            <a:off x="2971800" y="1905000"/>
            <a:ext cx="1733550" cy="3810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83" name="Line 19"/>
          <p:cNvSpPr>
            <a:spLocks noChangeShapeType="1"/>
          </p:cNvSpPr>
          <p:nvPr/>
        </p:nvSpPr>
        <p:spPr bwMode="auto">
          <a:xfrm>
            <a:off x="5562600" y="1905000"/>
            <a:ext cx="1295400" cy="3048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85" name="Line 21"/>
          <p:cNvSpPr>
            <a:spLocks noChangeShapeType="1"/>
          </p:cNvSpPr>
          <p:nvPr/>
        </p:nvSpPr>
        <p:spPr bwMode="auto">
          <a:xfrm flipH="1">
            <a:off x="3886200" y="1219200"/>
            <a:ext cx="1066800" cy="9144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86" name="Line 22"/>
          <p:cNvSpPr>
            <a:spLocks noChangeShapeType="1"/>
          </p:cNvSpPr>
          <p:nvPr/>
        </p:nvSpPr>
        <p:spPr bwMode="auto">
          <a:xfrm>
            <a:off x="5530850" y="1143000"/>
            <a:ext cx="2311400" cy="11430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87" name="Line 23"/>
          <p:cNvSpPr>
            <a:spLocks noChangeShapeType="1"/>
          </p:cNvSpPr>
          <p:nvPr/>
        </p:nvSpPr>
        <p:spPr bwMode="auto">
          <a:xfrm flipH="1" flipV="1">
            <a:off x="4705350" y="2667000"/>
            <a:ext cx="742950" cy="68580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89" name="Line 25"/>
          <p:cNvSpPr>
            <a:spLocks noChangeShapeType="1"/>
          </p:cNvSpPr>
          <p:nvPr/>
        </p:nvSpPr>
        <p:spPr bwMode="auto">
          <a:xfrm rot="8996917" flipH="1" flipV="1">
            <a:off x="6032082" y="2613139"/>
            <a:ext cx="2965515" cy="772084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90" name="Text Box 26"/>
          <p:cNvSpPr txBox="1">
            <a:spLocks noChangeArrowheads="1"/>
          </p:cNvSpPr>
          <p:nvPr/>
        </p:nvSpPr>
        <p:spPr bwMode="auto">
          <a:xfrm>
            <a:off x="1568450" y="3962401"/>
            <a:ext cx="7594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/>
              <a:t>We have the original subject </a:t>
            </a:r>
            <a:r>
              <a:rPr lang="en-US" sz="2000" b="1" dirty="0">
                <a:solidFill>
                  <a:srgbClr val="CC0000"/>
                </a:solidFill>
              </a:rPr>
              <a:t>Peter</a:t>
            </a:r>
            <a:r>
              <a:rPr lang="en-US" sz="2000" dirty="0"/>
              <a:t> with its verb </a:t>
            </a:r>
            <a:r>
              <a:rPr lang="en-US" sz="2000" b="1" dirty="0">
                <a:solidFill>
                  <a:srgbClr val="0033CC"/>
                </a:solidFill>
              </a:rPr>
              <a:t>ate</a:t>
            </a:r>
            <a:r>
              <a:rPr lang="en-US" sz="2000" dirty="0"/>
              <a:t> and its object </a:t>
            </a:r>
            <a:r>
              <a:rPr lang="en-US" sz="2000" b="1" dirty="0">
                <a:solidFill>
                  <a:srgbClr val="008000"/>
                </a:solidFill>
              </a:rPr>
              <a:t>dinner</a:t>
            </a:r>
            <a:r>
              <a:rPr lang="en-US" sz="2000" dirty="0"/>
              <a:t>.</a:t>
            </a:r>
          </a:p>
        </p:txBody>
      </p:sp>
      <p:sp>
        <p:nvSpPr>
          <p:cNvPr id="11291" name="Rectangle 27"/>
          <p:cNvSpPr>
            <a:spLocks noChangeArrowheads="1"/>
          </p:cNvSpPr>
          <p:nvPr/>
        </p:nvSpPr>
        <p:spPr bwMode="auto">
          <a:xfrm>
            <a:off x="1568450" y="5029201"/>
            <a:ext cx="7594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/>
              <a:t>But the sentence continues with a second subject, this time </a:t>
            </a:r>
            <a:r>
              <a:rPr lang="en-US" sz="2000" b="1" dirty="0">
                <a:solidFill>
                  <a:srgbClr val="CC0000"/>
                </a:solidFill>
              </a:rPr>
              <a:t>he</a:t>
            </a:r>
            <a:r>
              <a:rPr lang="en-US" sz="2000" dirty="0"/>
              <a:t>, a second verb, </a:t>
            </a:r>
            <a:r>
              <a:rPr lang="en-US" sz="2000" b="1" dirty="0">
                <a:solidFill>
                  <a:srgbClr val="0033CC"/>
                </a:solidFill>
              </a:rPr>
              <a:t>watched</a:t>
            </a:r>
            <a:r>
              <a:rPr lang="en-US" sz="2000" dirty="0"/>
              <a:t>, and a second object, </a:t>
            </a:r>
            <a:r>
              <a:rPr lang="en-US" sz="2000" b="1" dirty="0">
                <a:solidFill>
                  <a:srgbClr val="008000"/>
                </a:solidFill>
              </a:rPr>
              <a:t>TV</a:t>
            </a:r>
            <a:r>
              <a:rPr lang="en-US" sz="2000" dirty="0"/>
              <a:t>.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5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55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5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55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5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55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05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5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825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325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825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4325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 autoUpdateAnimBg="0"/>
      <p:bldP spid="11274" grpId="0" autoUpdateAnimBg="0"/>
      <p:bldP spid="11278" grpId="0" autoUpdateAnimBg="0"/>
      <p:bldP spid="11279" grpId="0" autoUpdateAnimBg="0"/>
      <p:bldP spid="11280" grpId="0" autoUpdateAnimBg="0"/>
      <p:bldP spid="11281" grpId="0" animBg="1"/>
      <p:bldP spid="11283" grpId="0" animBg="1"/>
      <p:bldP spid="11285" grpId="0" animBg="1"/>
      <p:bldP spid="11286" grpId="0" animBg="1"/>
      <p:bldP spid="11287" grpId="0" animBg="1"/>
      <p:bldP spid="11289" grpId="0" animBg="1"/>
      <p:bldP spid="11290" grpId="0" autoUpdateAnimBg="0"/>
      <p:bldP spid="11291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dirty="0" smtClean="0"/>
              <a:t>Clause </a:t>
            </a: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1380994" y="3429000"/>
            <a:ext cx="3799019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900" dirty="0">
                <a:solidFill>
                  <a:srgbClr val="CC0000"/>
                </a:solidFill>
              </a:rPr>
              <a:t>Peter</a:t>
            </a:r>
            <a:r>
              <a:rPr lang="en-US" sz="2900" dirty="0"/>
              <a:t> </a:t>
            </a:r>
            <a:r>
              <a:rPr lang="en-US" sz="2900" dirty="0">
                <a:solidFill>
                  <a:srgbClr val="0033CC"/>
                </a:solidFill>
              </a:rPr>
              <a:t>ate</a:t>
            </a:r>
            <a:r>
              <a:rPr lang="en-US" sz="2900" dirty="0"/>
              <a:t> </a:t>
            </a:r>
            <a:r>
              <a:rPr lang="en-US" sz="2900" dirty="0">
                <a:solidFill>
                  <a:srgbClr val="008000"/>
                </a:solidFill>
              </a:rPr>
              <a:t>dinner</a:t>
            </a:r>
            <a:r>
              <a:rPr lang="en-US" sz="2900" dirty="0"/>
              <a:t>.</a:t>
            </a: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1568450" y="1981201"/>
            <a:ext cx="7594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/>
              <a:t>Our one sentence is basically two “mini” sentences hooked together by the word </a:t>
            </a:r>
            <a:r>
              <a:rPr lang="en-US" sz="2000" b="1" i="1" dirty="0">
                <a:solidFill>
                  <a:srgbClr val="FF9933"/>
                </a:solidFill>
              </a:rPr>
              <a:t>while</a:t>
            </a:r>
            <a:r>
              <a:rPr lang="en-US" sz="2000" dirty="0"/>
              <a:t>.</a:t>
            </a:r>
          </a:p>
        </p:txBody>
      </p:sp>
      <p:sp>
        <p:nvSpPr>
          <p:cNvPr id="22537" name="Rectangle 9"/>
          <p:cNvSpPr>
            <a:spLocks noChangeArrowheads="1"/>
          </p:cNvSpPr>
          <p:nvPr/>
        </p:nvSpPr>
        <p:spPr bwMode="auto">
          <a:xfrm>
            <a:off x="4705351" y="3771900"/>
            <a:ext cx="106627" cy="266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4952339" y="3429000"/>
            <a:ext cx="1034257" cy="53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900">
                <a:solidFill>
                  <a:srgbClr val="FF9933"/>
                </a:solidFill>
              </a:rPr>
              <a:t>while</a:t>
            </a:r>
          </a:p>
        </p:txBody>
      </p:sp>
      <p:sp>
        <p:nvSpPr>
          <p:cNvPr id="22540" name="Rectangle 12"/>
          <p:cNvSpPr>
            <a:spLocks noChangeArrowheads="1"/>
          </p:cNvSpPr>
          <p:nvPr/>
        </p:nvSpPr>
        <p:spPr bwMode="auto">
          <a:xfrm>
            <a:off x="5962518" y="3429000"/>
            <a:ext cx="3302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9" name="Rectangle 11"/>
          <p:cNvSpPr>
            <a:spLocks noChangeArrowheads="1"/>
          </p:cNvSpPr>
          <p:nvPr/>
        </p:nvSpPr>
        <p:spPr bwMode="auto">
          <a:xfrm>
            <a:off x="5959079" y="3429000"/>
            <a:ext cx="44989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900" dirty="0">
                <a:solidFill>
                  <a:srgbClr val="CC0000"/>
                </a:solidFill>
              </a:rPr>
              <a:t>he</a:t>
            </a:r>
            <a:r>
              <a:rPr lang="en-US" sz="2900" dirty="0"/>
              <a:t> </a:t>
            </a:r>
            <a:r>
              <a:rPr lang="en-US" sz="2900" dirty="0">
                <a:solidFill>
                  <a:srgbClr val="0033CC"/>
                </a:solidFill>
              </a:rPr>
              <a:t>watched </a:t>
            </a:r>
            <a:r>
              <a:rPr lang="en-US" sz="2900" dirty="0">
                <a:solidFill>
                  <a:srgbClr val="008000"/>
                </a:solidFill>
              </a:rPr>
              <a:t>TV</a:t>
            </a:r>
            <a:r>
              <a:rPr lang="en-US" sz="2900" dirty="0"/>
              <a:t>.</a:t>
            </a:r>
          </a:p>
        </p:txBody>
      </p:sp>
      <p:sp>
        <p:nvSpPr>
          <p:cNvPr id="22541" name="Text Box 13"/>
          <p:cNvSpPr txBox="1">
            <a:spLocks noChangeArrowheads="1"/>
          </p:cNvSpPr>
          <p:nvPr/>
        </p:nvSpPr>
        <p:spPr bwMode="auto">
          <a:xfrm>
            <a:off x="1651000" y="4648201"/>
            <a:ext cx="7594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/>
              <a:t>“Mini” sentences, </a:t>
            </a:r>
            <a:r>
              <a:rPr lang="en-US" sz="2000" b="1" dirty="0">
                <a:solidFill>
                  <a:schemeClr val="hlink"/>
                </a:solidFill>
              </a:rPr>
              <a:t>units of</a:t>
            </a:r>
            <a:r>
              <a:rPr lang="en-US" sz="2000" dirty="0"/>
              <a:t> </a:t>
            </a:r>
            <a:r>
              <a:rPr lang="en-US" sz="2400" b="1" dirty="0">
                <a:solidFill>
                  <a:srgbClr val="CC0000"/>
                </a:solidFill>
              </a:rPr>
              <a:t>S</a:t>
            </a:r>
            <a:r>
              <a:rPr lang="en-US" sz="2400" b="1" dirty="0">
                <a:solidFill>
                  <a:srgbClr val="0033CC"/>
                </a:solidFill>
              </a:rPr>
              <a:t>V</a:t>
            </a:r>
            <a:r>
              <a:rPr lang="en-US" sz="2400" b="1" dirty="0"/>
              <a:t>/</a:t>
            </a:r>
            <a:r>
              <a:rPr lang="en-US" sz="2400" b="1" dirty="0">
                <a:solidFill>
                  <a:srgbClr val="009900"/>
                </a:solidFill>
              </a:rPr>
              <a:t>O</a:t>
            </a:r>
            <a:r>
              <a:rPr lang="en-US" sz="2400" dirty="0"/>
              <a:t>,</a:t>
            </a:r>
            <a:r>
              <a:rPr lang="en-US" sz="2400" b="1" dirty="0">
                <a:solidFill>
                  <a:srgbClr val="009900"/>
                </a:solidFill>
              </a:rPr>
              <a:t>C</a:t>
            </a:r>
            <a:r>
              <a:rPr lang="en-US" sz="2400" dirty="0"/>
              <a:t> </a:t>
            </a:r>
            <a:r>
              <a:rPr lang="en-US" sz="2000" dirty="0"/>
              <a:t>or</a:t>
            </a:r>
            <a:r>
              <a:rPr lang="en-US" sz="2400" dirty="0"/>
              <a:t> </a:t>
            </a:r>
            <a:r>
              <a:rPr lang="en-US" sz="2400" b="1" dirty="0">
                <a:solidFill>
                  <a:srgbClr val="009900"/>
                </a:solidFill>
              </a:rPr>
              <a:t>A</a:t>
            </a:r>
            <a:r>
              <a:rPr lang="en-US" sz="2000" dirty="0"/>
              <a:t>, within a sentence are called </a:t>
            </a:r>
            <a:r>
              <a:rPr lang="en-US" sz="2400" b="1" i="1" dirty="0">
                <a:solidFill>
                  <a:schemeClr val="hlink"/>
                </a:solidFill>
              </a:rPr>
              <a:t>clauses</a:t>
            </a:r>
            <a:r>
              <a:rPr lang="en-US" sz="2000" dirty="0"/>
              <a:t>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125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625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125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625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 autoUpdateAnimBg="0"/>
      <p:bldP spid="22535" grpId="0" autoUpdateAnimBg="0"/>
      <p:bldP spid="22537" grpId="0" animBg="1"/>
      <p:bldP spid="22536" grpId="0" autoUpdateAnimBg="0"/>
      <p:bldP spid="22540" grpId="0" animBg="1"/>
      <p:bldP spid="22539" grpId="0" autoUpdateAnimBg="0"/>
      <p:bldP spid="22541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ChangeArrowheads="1"/>
          </p:cNvSpPr>
          <p:nvPr>
            <p:ph type="title"/>
          </p:nvPr>
        </p:nvSpPr>
        <p:spPr>
          <a:xfrm>
            <a:off x="1295400" y="0"/>
            <a:ext cx="7923081" cy="1143000"/>
          </a:xfrm>
          <a:noFill/>
        </p:spPr>
        <p:txBody>
          <a:bodyPr/>
          <a:lstStyle/>
          <a:p>
            <a:pPr algn="l" eaLnBrk="1" hangingPunct="1"/>
            <a:r>
              <a:rPr lang="en-US" dirty="0" smtClean="0"/>
              <a:t>Clause </a:t>
            </a:r>
            <a:br>
              <a:rPr lang="en-US" dirty="0" smtClean="0"/>
            </a:br>
            <a:r>
              <a:rPr lang="en-US" sz="2400" dirty="0" smtClean="0"/>
              <a:t>continued</a:t>
            </a:r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073150" y="2514600"/>
            <a:ext cx="8420100" cy="609600"/>
          </a:xfrm>
          <a:noFill/>
        </p:spPr>
        <p:txBody>
          <a:bodyPr/>
          <a:lstStyle/>
          <a:p>
            <a:pPr algn="l" eaLnBrk="1" hangingPunct="1">
              <a:buFont typeface="Wingdings" pitchFamily="2" charset="2"/>
              <a:buNone/>
            </a:pPr>
            <a:r>
              <a:rPr lang="en-US" dirty="0" smtClean="0"/>
              <a:t>      Peter ate dinner while he watched TV.</a:t>
            </a:r>
          </a:p>
          <a:p>
            <a:pPr eaLnBrk="1" hangingPunct="1"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1651000" y="3886201"/>
            <a:ext cx="7594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/>
              <a:t>This sentence is composed of two clauses.</a:t>
            </a:r>
            <a:endParaRPr lang="en-US" sz="2000" b="1" i="1">
              <a:solidFill>
                <a:srgbClr val="FF9933"/>
              </a:solidFill>
            </a:endParaRPr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>
            <a:off x="1644121" y="3048000"/>
            <a:ext cx="3136900" cy="0"/>
          </a:xfrm>
          <a:prstGeom prst="line">
            <a:avLst/>
          </a:prstGeom>
          <a:noFill/>
          <a:ln w="38100">
            <a:solidFill>
              <a:srgbClr val="77BDBB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>
            <a:off x="4990835" y="3048000"/>
            <a:ext cx="4210050" cy="0"/>
          </a:xfrm>
          <a:prstGeom prst="line">
            <a:avLst/>
          </a:prstGeom>
          <a:noFill/>
          <a:ln w="38100">
            <a:solidFill>
              <a:srgbClr val="77BDBB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1733550" y="5105401"/>
            <a:ext cx="7594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/>
              <a:t>But we can still add more to this sentence. </a:t>
            </a:r>
            <a:endParaRPr lang="en-US" sz="2000" b="1" i="1" dirty="0">
              <a:solidFill>
                <a:srgbClr val="FF9933"/>
              </a:solidFill>
            </a:endParaRP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2736189" y="3124200"/>
            <a:ext cx="660400" cy="609600"/>
            <a:chOff x="1536" y="1968"/>
            <a:chExt cx="384" cy="384"/>
          </a:xfrm>
        </p:grpSpPr>
        <p:sp>
          <p:nvSpPr>
            <p:cNvPr id="16397" name="AutoShape 11"/>
            <p:cNvSpPr>
              <a:spLocks noChangeArrowheads="1"/>
            </p:cNvSpPr>
            <p:nvPr/>
          </p:nvSpPr>
          <p:spPr bwMode="auto">
            <a:xfrm>
              <a:off x="1536" y="1968"/>
              <a:ext cx="384" cy="384"/>
            </a:xfrm>
            <a:prstGeom prst="star16">
              <a:avLst>
                <a:gd name="adj" fmla="val 37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8" name="Text Box 12"/>
            <p:cNvSpPr txBox="1">
              <a:spLocks noChangeArrowheads="1"/>
            </p:cNvSpPr>
            <p:nvPr/>
          </p:nvSpPr>
          <p:spPr bwMode="auto">
            <a:xfrm>
              <a:off x="1610" y="2011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6686550" y="3124202"/>
            <a:ext cx="660400" cy="898526"/>
            <a:chOff x="1536" y="1968"/>
            <a:chExt cx="384" cy="566"/>
          </a:xfrm>
        </p:grpSpPr>
        <p:sp>
          <p:nvSpPr>
            <p:cNvPr id="16395" name="AutoShape 15"/>
            <p:cNvSpPr>
              <a:spLocks noChangeArrowheads="1"/>
            </p:cNvSpPr>
            <p:nvPr/>
          </p:nvSpPr>
          <p:spPr bwMode="auto">
            <a:xfrm>
              <a:off x="1536" y="1968"/>
              <a:ext cx="384" cy="384"/>
            </a:xfrm>
            <a:prstGeom prst="star16">
              <a:avLst>
                <a:gd name="adj" fmla="val 37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6" name="Text Box 16"/>
            <p:cNvSpPr txBox="1">
              <a:spLocks noChangeArrowheads="1"/>
            </p:cNvSpPr>
            <p:nvPr/>
          </p:nvSpPr>
          <p:spPr bwMode="auto">
            <a:xfrm>
              <a:off x="1610" y="2011"/>
              <a:ext cx="288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>
                  <a:solidFill>
                    <a:schemeClr val="bg1"/>
                  </a:solidFill>
                </a:rPr>
                <a:t>21</a:t>
              </a:r>
            </a:p>
          </p:txBody>
        </p:sp>
      </p:grp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325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825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325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825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325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825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7" grpId="0" build="p" autoUpdateAnimBg="0" advAuto="1000"/>
      <p:bldP spid="23558" grpId="0" autoUpdateAnimBg="0"/>
      <p:bldP spid="23559" grpId="0" animBg="1"/>
      <p:bldP spid="23560" grpId="0" animBg="1"/>
      <p:bldP spid="23561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1073150" y="2057400"/>
            <a:ext cx="84201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900" dirty="0"/>
              <a:t>   After exercising, Peter ate dinner while he watched TV.</a:t>
            </a:r>
          </a:p>
        </p:txBody>
      </p:sp>
      <p:sp>
        <p:nvSpPr>
          <p:cNvPr id="17411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 eaLnBrk="1" hangingPunct="1"/>
            <a:r>
              <a:rPr lang="en-US" dirty="0" smtClean="0">
                <a:solidFill>
                  <a:schemeClr val="accent1"/>
                </a:solidFill>
              </a:rPr>
              <a:t>A bigger sentence …</a:t>
            </a: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1733550" y="3489326"/>
            <a:ext cx="70167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/>
              <a:t>In addition to the two clauses we are familiar with, this sentence has the added words </a:t>
            </a:r>
            <a:r>
              <a:rPr lang="en-US" sz="2000" b="1" i="1">
                <a:solidFill>
                  <a:srgbClr val="77BDBB"/>
                </a:solidFill>
              </a:rPr>
              <a:t>after exercising</a:t>
            </a:r>
            <a:r>
              <a:rPr lang="en-US" sz="2000"/>
              <a:t>.</a:t>
            </a:r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1733550" y="4724401"/>
            <a:ext cx="668655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/>
              <a:t>The words </a:t>
            </a:r>
            <a:r>
              <a:rPr lang="en-US" sz="2000" b="1" i="1" dirty="0">
                <a:solidFill>
                  <a:srgbClr val="77BDBB"/>
                </a:solidFill>
              </a:rPr>
              <a:t>after exercising</a:t>
            </a:r>
            <a:r>
              <a:rPr lang="en-US" sz="2000" dirty="0"/>
              <a:t> work together to give extra information about the clauses, but they do not form a clause. They form a </a:t>
            </a:r>
            <a:r>
              <a:rPr lang="en-US" sz="2000" b="1" i="1" dirty="0">
                <a:solidFill>
                  <a:srgbClr val="77BDBB"/>
                </a:solidFill>
              </a:rPr>
              <a:t>phrase</a:t>
            </a:r>
            <a:r>
              <a:rPr lang="en-US" sz="2000" dirty="0"/>
              <a:t>. </a:t>
            </a:r>
          </a:p>
        </p:txBody>
      </p:sp>
      <p:sp>
        <p:nvSpPr>
          <p:cNvPr id="24586" name="Line 10"/>
          <p:cNvSpPr>
            <a:spLocks noChangeShapeType="1"/>
          </p:cNvSpPr>
          <p:nvPr/>
        </p:nvSpPr>
        <p:spPr bwMode="auto">
          <a:xfrm>
            <a:off x="5118100" y="2514600"/>
            <a:ext cx="3136900" cy="0"/>
          </a:xfrm>
          <a:prstGeom prst="line">
            <a:avLst/>
          </a:prstGeom>
          <a:noFill/>
          <a:ln w="38100">
            <a:solidFill>
              <a:srgbClr val="77BDBB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7" name="Line 11"/>
          <p:cNvSpPr>
            <a:spLocks noChangeShapeType="1"/>
          </p:cNvSpPr>
          <p:nvPr/>
        </p:nvSpPr>
        <p:spPr bwMode="auto">
          <a:xfrm>
            <a:off x="1568450" y="2971800"/>
            <a:ext cx="4210050" cy="0"/>
          </a:xfrm>
          <a:prstGeom prst="line">
            <a:avLst/>
          </a:prstGeom>
          <a:noFill/>
          <a:ln w="38100">
            <a:solidFill>
              <a:srgbClr val="77BDBB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9" name="AutoShape 13"/>
          <p:cNvSpPr>
            <a:spLocks noChangeArrowheads="1"/>
          </p:cNvSpPr>
          <p:nvPr/>
        </p:nvSpPr>
        <p:spPr bwMode="auto">
          <a:xfrm>
            <a:off x="1371600" y="2133600"/>
            <a:ext cx="2743200" cy="457200"/>
          </a:xfrm>
          <a:prstGeom prst="bracketPair">
            <a:avLst>
              <a:gd name="adj" fmla="val 16667"/>
            </a:avLst>
          </a:prstGeom>
          <a:noFill/>
          <a:ln w="5080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525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025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25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25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525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build="p" autoUpdateAnimBg="0" advAuto="1000"/>
      <p:bldP spid="24583" grpId="0" autoUpdateAnimBg="0"/>
      <p:bldP spid="24584" grpId="0" autoUpdateAnimBg="0"/>
      <p:bldP spid="24586" grpId="0" animBg="1"/>
      <p:bldP spid="24587" grpId="0" animBg="1"/>
      <p:bldP spid="2458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dirty="0" smtClean="0"/>
              <a:t>Phrase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1568450" y="1865314"/>
            <a:ext cx="78422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/>
              <a:t>One way to define a phrase is to say it is a group of words that “belong together” in terms of meaning but </a:t>
            </a:r>
            <a:r>
              <a:rPr lang="en-US" sz="2000" b="1" i="1" dirty="0"/>
              <a:t>do</a:t>
            </a:r>
            <a:r>
              <a:rPr lang="en-US" sz="2000" dirty="0"/>
              <a:t> </a:t>
            </a:r>
            <a:r>
              <a:rPr lang="en-US" sz="2000" b="1" i="1" dirty="0"/>
              <a:t>not have</a:t>
            </a:r>
            <a:r>
              <a:rPr lang="en-US" sz="2000" dirty="0"/>
              <a:t> both a </a:t>
            </a:r>
            <a:r>
              <a:rPr lang="en-US" sz="2000" b="1" dirty="0">
                <a:solidFill>
                  <a:srgbClr val="CC0000"/>
                </a:solidFill>
              </a:rPr>
              <a:t>subject</a:t>
            </a:r>
            <a:r>
              <a:rPr lang="en-US" sz="2000" dirty="0"/>
              <a:t> and a </a:t>
            </a:r>
            <a:r>
              <a:rPr lang="en-US" sz="2000" b="1" dirty="0">
                <a:solidFill>
                  <a:srgbClr val="0033CC"/>
                </a:solidFill>
              </a:rPr>
              <a:t>verb</a:t>
            </a:r>
            <a:r>
              <a:rPr lang="en-US" sz="2000" dirty="0"/>
              <a:t>.</a:t>
            </a: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1733550" y="5257800"/>
            <a:ext cx="7594600" cy="40640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2000" b="1" dirty="0">
                <a:solidFill>
                  <a:schemeClr val="hlink"/>
                </a:solidFill>
              </a:rPr>
              <a:t>Phrase</a:t>
            </a:r>
            <a:r>
              <a:rPr lang="en-US" sz="2000" dirty="0"/>
              <a:t> = a group of words that acts like one word </a:t>
            </a:r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3632200" y="3062288"/>
            <a:ext cx="2724150" cy="588962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dirty="0">
                <a:solidFill>
                  <a:schemeClr val="tx2"/>
                </a:solidFill>
              </a:rPr>
              <a:t>Phrase</a:t>
            </a:r>
            <a:r>
              <a:rPr lang="en-US" sz="2000" dirty="0"/>
              <a:t> </a:t>
            </a:r>
            <a:r>
              <a:rPr lang="en-US" sz="3200" b="1" dirty="0">
                <a:sym typeface="Symbol" pitchFamily="18" charset="2"/>
              </a:rPr>
              <a:t></a:t>
            </a:r>
            <a:r>
              <a:rPr lang="en-US" sz="2000" dirty="0"/>
              <a:t> </a:t>
            </a:r>
            <a:r>
              <a:rPr lang="en-US" sz="2400" dirty="0">
                <a:solidFill>
                  <a:srgbClr val="CC0000"/>
                </a:solidFill>
              </a:rPr>
              <a:t>S</a:t>
            </a:r>
            <a:r>
              <a:rPr lang="en-US" sz="2000" dirty="0"/>
              <a:t> + </a:t>
            </a:r>
            <a:r>
              <a:rPr lang="en-US" sz="2400" dirty="0">
                <a:solidFill>
                  <a:srgbClr val="0033CC"/>
                </a:solidFill>
              </a:rPr>
              <a:t>V</a:t>
            </a:r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1733550" y="3962401"/>
            <a:ext cx="70167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/>
              <a:t>Another way to think of a phrase is to think of  how it works within a sentence. When you think of a phrase this way, you can define it as: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25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75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 autoUpdateAnimBg="0"/>
      <p:bldP spid="25605" grpId="0" animBg="1" autoUpdateAnimBg="0"/>
      <p:bldP spid="25609" grpId="0" animBg="1" autoUpdateAnimBg="0"/>
      <p:bldP spid="25610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228600"/>
            <a:ext cx="7923080" cy="1143000"/>
          </a:xfrm>
        </p:spPr>
        <p:txBody>
          <a:bodyPr/>
          <a:lstStyle/>
          <a:p>
            <a:pPr algn="l" eaLnBrk="1" hangingPunct="1"/>
            <a:r>
              <a:rPr lang="en-US" dirty="0" smtClean="0"/>
              <a:t>Phrase</a:t>
            </a:r>
            <a:br>
              <a:rPr lang="en-US" dirty="0" smtClean="0"/>
            </a:br>
            <a:r>
              <a:rPr lang="en-US" sz="2400" dirty="0" smtClean="0"/>
              <a:t>example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1651000" y="2133601"/>
            <a:ext cx="82550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>
              <a:spcBef>
                <a:spcPct val="50000"/>
              </a:spcBef>
            </a:pPr>
            <a:r>
              <a:rPr lang="en-US" sz="2000" dirty="0"/>
              <a:t>Here is a phrase:</a:t>
            </a:r>
          </a:p>
          <a:p>
            <a:pPr marL="800100" lvl="1" indent="-342900" algn="l">
              <a:spcBef>
                <a:spcPct val="50000"/>
              </a:spcBef>
              <a:buFontTx/>
              <a:buAutoNum type="arabicPeriod"/>
            </a:pPr>
            <a:r>
              <a:rPr lang="en-US" sz="2000" u="sng" dirty="0"/>
              <a:t>the gym at the end of the street</a:t>
            </a: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2971800" y="4191001"/>
            <a:ext cx="42100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600" i="1" dirty="0">
                <a:sym typeface="Wingdings" pitchFamily="2" charset="2"/>
              </a:rPr>
              <a:t>It functions as the </a:t>
            </a:r>
            <a:r>
              <a:rPr lang="en-US" sz="1600" i="1" dirty="0">
                <a:solidFill>
                  <a:srgbClr val="CC0000"/>
                </a:solidFill>
                <a:sym typeface="Wingdings" pitchFamily="2" charset="2"/>
              </a:rPr>
              <a:t>subject</a:t>
            </a:r>
            <a:r>
              <a:rPr lang="en-US" sz="1600" i="1" dirty="0">
                <a:sym typeface="Wingdings" pitchFamily="2" charset="2"/>
              </a:rPr>
              <a:t> of the sentence and </a:t>
            </a:r>
            <a:r>
              <a:rPr lang="en-US" sz="1600" i="1" dirty="0">
                <a:solidFill>
                  <a:srgbClr val="CC0000"/>
                </a:solidFill>
                <a:sym typeface="Wingdings" pitchFamily="2" charset="2"/>
              </a:rPr>
              <a:t>subjects</a:t>
            </a:r>
            <a:r>
              <a:rPr lang="en-US" sz="1600" i="1" dirty="0">
                <a:sym typeface="Wingdings" pitchFamily="2" charset="2"/>
              </a:rPr>
              <a:t> are </a:t>
            </a:r>
            <a:r>
              <a:rPr lang="en-US" sz="1600" i="1" dirty="0">
                <a:solidFill>
                  <a:srgbClr val="CC0000"/>
                </a:solidFill>
                <a:sym typeface="Wingdings" pitchFamily="2" charset="2"/>
              </a:rPr>
              <a:t>nouns</a:t>
            </a:r>
            <a:r>
              <a:rPr lang="en-US" sz="1600" i="1" dirty="0">
                <a:sym typeface="Wingdings" pitchFamily="2" charset="2"/>
              </a:rPr>
              <a:t>.</a:t>
            </a:r>
          </a:p>
        </p:txBody>
      </p:sp>
      <p:sp>
        <p:nvSpPr>
          <p:cNvPr id="26632" name="Line 8"/>
          <p:cNvSpPr>
            <a:spLocks noChangeShapeType="1"/>
          </p:cNvSpPr>
          <p:nvPr/>
        </p:nvSpPr>
        <p:spPr bwMode="auto">
          <a:xfrm flipV="1">
            <a:off x="5118100" y="3927475"/>
            <a:ext cx="0" cy="30480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37" name="Rectangle 13"/>
          <p:cNvSpPr>
            <a:spLocks noChangeArrowheads="1"/>
          </p:cNvSpPr>
          <p:nvPr/>
        </p:nvSpPr>
        <p:spPr bwMode="auto">
          <a:xfrm>
            <a:off x="1600200" y="3581400"/>
            <a:ext cx="659193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/>
              <a:t>It </a:t>
            </a:r>
            <a:r>
              <a:rPr lang="en-US" b="1" i="1" dirty="0"/>
              <a:t>acts</a:t>
            </a:r>
            <a:r>
              <a:rPr lang="en-US" dirty="0"/>
              <a:t> like a noun</a:t>
            </a:r>
            <a:r>
              <a:rPr lang="en-US" sz="2000" dirty="0"/>
              <a:t> </a:t>
            </a:r>
            <a:r>
              <a:rPr lang="en-US" sz="2000" dirty="0">
                <a:sym typeface="Wingdings" pitchFamily="2" charset="2"/>
              </a:rPr>
              <a:t> </a:t>
            </a:r>
            <a:r>
              <a:rPr lang="en-US" dirty="0">
                <a:solidFill>
                  <a:srgbClr val="CC0000"/>
                </a:solidFill>
                <a:sym typeface="Wingdings" pitchFamily="2" charset="2"/>
              </a:rPr>
              <a:t>The gym at the end of the street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>
                <a:solidFill>
                  <a:srgbClr val="0033CC"/>
                </a:solidFill>
                <a:sym typeface="Wingdings" pitchFamily="2" charset="2"/>
              </a:rPr>
              <a:t>is </a:t>
            </a:r>
            <a:r>
              <a:rPr lang="en-US" dirty="0">
                <a:solidFill>
                  <a:srgbClr val="009900"/>
                </a:solidFill>
                <a:sym typeface="Wingdings" pitchFamily="2" charset="2"/>
              </a:rPr>
              <a:t>new</a:t>
            </a:r>
            <a:r>
              <a:rPr lang="en-US" dirty="0">
                <a:sym typeface="Wingdings" pitchFamily="2" charset="2"/>
              </a:rPr>
              <a:t>.</a:t>
            </a:r>
            <a:r>
              <a:rPr lang="en-US" sz="2000" dirty="0">
                <a:sym typeface="Wingdings" pitchFamily="2" charset="2"/>
              </a:rPr>
              <a:t>  </a:t>
            </a:r>
          </a:p>
        </p:txBody>
      </p:sp>
      <p:sp>
        <p:nvSpPr>
          <p:cNvPr id="9" name="مربع نص 8"/>
          <p:cNvSpPr txBox="1"/>
          <p:nvPr/>
        </p:nvSpPr>
        <p:spPr>
          <a:xfrm>
            <a:off x="3801814" y="3283892"/>
            <a:ext cx="914400" cy="369332"/>
          </a:xfrm>
          <a:prstGeom prst="rect">
            <a:avLst/>
          </a:prstGeom>
          <a:noFill/>
        </p:spPr>
        <p:txBody>
          <a:bodyPr vert="horz" rtlCol="1">
            <a:spAutoFit/>
          </a:bodyPr>
          <a:lstStyle/>
          <a:p>
            <a:r>
              <a:rPr lang="ar-SA" smtClean="0">
                <a:solidFill>
                  <a:srgbClr val="FF0000"/>
                </a:solidFill>
              </a:rPr>
              <a:t>-===</a:t>
            </a:r>
            <a:endParaRPr lang="ar-SA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3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9" grpId="0"/>
      <p:bldP spid="26631" grpId="0"/>
      <p:bldP spid="26632" grpId="0" animBg="1"/>
      <p:bldP spid="2663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228600"/>
            <a:ext cx="7923080" cy="1143000"/>
          </a:xfrm>
        </p:spPr>
        <p:txBody>
          <a:bodyPr/>
          <a:lstStyle/>
          <a:p>
            <a:pPr algn="l" eaLnBrk="1" hangingPunct="1"/>
            <a:r>
              <a:rPr lang="en-US" dirty="0" smtClean="0"/>
              <a:t>Phrase</a:t>
            </a:r>
            <a:br>
              <a:rPr lang="en-US" dirty="0" smtClean="0"/>
            </a:br>
            <a:r>
              <a:rPr lang="en-US" sz="2400" dirty="0" smtClean="0"/>
              <a:t>a phrase within a phrase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1155700" y="3048001"/>
            <a:ext cx="84201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>
              <a:spcBef>
                <a:spcPct val="50000"/>
              </a:spcBef>
            </a:pPr>
            <a:r>
              <a:rPr lang="en-US" sz="2000" dirty="0"/>
              <a:t>Look carefully and you will find a phrase within the phrase:</a:t>
            </a:r>
          </a:p>
          <a:p>
            <a:pPr marL="800100" lvl="1" indent="-342900">
              <a:spcBef>
                <a:spcPct val="50000"/>
              </a:spcBef>
            </a:pPr>
            <a:r>
              <a:rPr lang="en-US" sz="2000" dirty="0"/>
              <a:t>		      </a:t>
            </a:r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3657600" y="5562600"/>
            <a:ext cx="42100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600" i="1" dirty="0">
                <a:sym typeface="Wingdings" pitchFamily="2" charset="2"/>
              </a:rPr>
              <a:t>This phrase </a:t>
            </a:r>
            <a:r>
              <a:rPr lang="en-US" sz="1600" i="1" dirty="0">
                <a:solidFill>
                  <a:srgbClr val="FF9933"/>
                </a:solidFill>
                <a:sym typeface="Wingdings" pitchFamily="2" charset="2"/>
              </a:rPr>
              <a:t>gives more information</a:t>
            </a:r>
            <a:r>
              <a:rPr lang="en-US" sz="1600" i="1" dirty="0">
                <a:sym typeface="Wingdings" pitchFamily="2" charset="2"/>
              </a:rPr>
              <a:t> about the </a:t>
            </a:r>
            <a:r>
              <a:rPr lang="en-US" sz="1600" b="1" i="1" dirty="0">
                <a:solidFill>
                  <a:srgbClr val="CC0000"/>
                </a:solidFill>
                <a:sym typeface="Wingdings" pitchFamily="2" charset="2"/>
              </a:rPr>
              <a:t>noun</a:t>
            </a:r>
            <a:r>
              <a:rPr lang="en-US" sz="1600" i="1" dirty="0">
                <a:sym typeface="Wingdings" pitchFamily="2" charset="2"/>
              </a:rPr>
              <a:t>, thus </a:t>
            </a:r>
            <a:r>
              <a:rPr lang="en-US" sz="1600" i="1" dirty="0">
                <a:solidFill>
                  <a:srgbClr val="FF9933"/>
                </a:solidFill>
                <a:sym typeface="Wingdings" pitchFamily="2" charset="2"/>
              </a:rPr>
              <a:t>acting like an adjective</a:t>
            </a:r>
          </a:p>
        </p:txBody>
      </p:sp>
      <p:sp>
        <p:nvSpPr>
          <p:cNvPr id="38920" name="Line 8"/>
          <p:cNvSpPr>
            <a:spLocks noChangeShapeType="1"/>
          </p:cNvSpPr>
          <p:nvPr/>
        </p:nvSpPr>
        <p:spPr bwMode="auto">
          <a:xfrm flipV="1">
            <a:off x="5867400" y="5181600"/>
            <a:ext cx="0" cy="304800"/>
          </a:xfrm>
          <a:prstGeom prst="line">
            <a:avLst/>
          </a:prstGeom>
          <a:noFill/>
          <a:ln w="25400">
            <a:solidFill>
              <a:srgbClr val="FF9933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1238251" y="4495801"/>
            <a:ext cx="10131293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/>
              <a:t>This phrase within the first phrase </a:t>
            </a:r>
            <a:r>
              <a:rPr lang="en-US" b="1" i="1" dirty="0"/>
              <a:t>acts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like an adjective</a:t>
            </a:r>
            <a:r>
              <a:rPr lang="en-US" sz="2000" dirty="0"/>
              <a:t> </a:t>
            </a:r>
            <a:r>
              <a:rPr lang="en-US" sz="2000" dirty="0">
                <a:sym typeface="Wingdings" pitchFamily="2" charset="2"/>
              </a:rPr>
              <a:t> </a:t>
            </a:r>
            <a:r>
              <a:rPr lang="en-US" b="1" dirty="0">
                <a:solidFill>
                  <a:srgbClr val="CC0000"/>
                </a:solidFill>
                <a:sym typeface="Wingdings" pitchFamily="2" charset="2"/>
              </a:rPr>
              <a:t>The gym</a:t>
            </a:r>
            <a:r>
              <a:rPr lang="en-US" dirty="0">
                <a:solidFill>
                  <a:srgbClr val="CC0000"/>
                </a:solidFill>
                <a:sym typeface="Wingdings" pitchFamily="2" charset="2"/>
              </a:rPr>
              <a:t> </a:t>
            </a:r>
            <a:r>
              <a:rPr lang="en-US" dirty="0">
                <a:solidFill>
                  <a:srgbClr val="FF9933"/>
                </a:solidFill>
                <a:sym typeface="Wingdings" pitchFamily="2" charset="2"/>
              </a:rPr>
              <a:t>at the end of the street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>
                <a:solidFill>
                  <a:srgbClr val="0033CC"/>
                </a:solidFill>
                <a:sym typeface="Wingdings" pitchFamily="2" charset="2"/>
              </a:rPr>
              <a:t>is </a:t>
            </a:r>
            <a:r>
              <a:rPr lang="en-US" dirty="0">
                <a:solidFill>
                  <a:srgbClr val="009900"/>
                </a:solidFill>
                <a:sym typeface="Wingdings" pitchFamily="2" charset="2"/>
              </a:rPr>
              <a:t>new</a:t>
            </a:r>
            <a:r>
              <a:rPr lang="en-US" dirty="0">
                <a:sym typeface="Wingdings" pitchFamily="2" charset="2"/>
              </a:rPr>
              <a:t>.</a:t>
            </a:r>
            <a:r>
              <a:rPr lang="en-US" sz="2000" dirty="0">
                <a:sym typeface="Wingdings" pitchFamily="2" charset="2"/>
              </a:rPr>
              <a:t>  </a:t>
            </a:r>
          </a:p>
        </p:txBody>
      </p:sp>
      <p:sp>
        <p:nvSpPr>
          <p:cNvPr id="38923" name="Rectangle 11"/>
          <p:cNvSpPr>
            <a:spLocks noChangeArrowheads="1"/>
          </p:cNvSpPr>
          <p:nvPr/>
        </p:nvSpPr>
        <p:spPr bwMode="auto">
          <a:xfrm>
            <a:off x="1155700" y="2286001"/>
            <a:ext cx="7016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/>
              <a:t>Phrases can have phrases “in” them.</a:t>
            </a:r>
            <a:endParaRPr lang="en-US" sz="2000">
              <a:sym typeface="Wingdings" pitchFamily="2" charset="2"/>
            </a:endParaRPr>
          </a:p>
        </p:txBody>
      </p:sp>
      <p:sp>
        <p:nvSpPr>
          <p:cNvPr id="38925" name="Text Box 13"/>
          <p:cNvSpPr txBox="1">
            <a:spLocks noChangeArrowheads="1"/>
          </p:cNvSpPr>
          <p:nvPr/>
        </p:nvSpPr>
        <p:spPr bwMode="auto">
          <a:xfrm>
            <a:off x="3276600" y="3657600"/>
            <a:ext cx="5118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u="sng" dirty="0"/>
              <a:t>the gym at the end of the street</a:t>
            </a:r>
          </a:p>
        </p:txBody>
      </p:sp>
      <p:sp>
        <p:nvSpPr>
          <p:cNvPr id="38924" name="Text Box 12"/>
          <p:cNvSpPr txBox="1">
            <a:spLocks noChangeArrowheads="1"/>
          </p:cNvSpPr>
          <p:nvPr/>
        </p:nvSpPr>
        <p:spPr bwMode="auto">
          <a:xfrm>
            <a:off x="1219200" y="3657601"/>
            <a:ext cx="7543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u="sng" dirty="0"/>
              <a:t>the gym </a:t>
            </a:r>
            <a:r>
              <a:rPr lang="en-US" sz="2000" u="sng" dirty="0">
                <a:solidFill>
                  <a:srgbClr val="FF9933"/>
                </a:solidFill>
              </a:rPr>
              <a:t>at the end of the street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3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7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89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89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40"/>
                            </p:stCondLst>
                            <p:childTnLst>
                              <p:par>
                                <p:cTn id="18" presetID="27" presetClass="entr" presetSubtype="0" fill="hold" grpId="0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389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389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580"/>
                            </p:stCondLst>
                            <p:childTnLst>
                              <p:par>
                                <p:cTn id="24" presetID="3" presetClass="entr" presetSubtype="1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58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8" grpId="0"/>
      <p:bldP spid="38919" grpId="0"/>
      <p:bldP spid="38920" grpId="0" animBg="1"/>
      <p:bldP spid="38921" grpId="0"/>
      <p:bldP spid="38923" grpId="0"/>
      <p:bldP spid="38925" grpId="0"/>
      <p:bldP spid="3892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7923080" cy="1143000"/>
          </a:xfrm>
          <a:noFill/>
        </p:spPr>
        <p:txBody>
          <a:bodyPr/>
          <a:lstStyle/>
          <a:p>
            <a:pPr algn="l" eaLnBrk="1" hangingPunct="1"/>
            <a:r>
              <a:rPr lang="en-US" dirty="0" smtClean="0"/>
              <a:t>Phrase</a:t>
            </a:r>
            <a:br>
              <a:rPr lang="en-US" dirty="0" smtClean="0"/>
            </a:br>
            <a:r>
              <a:rPr lang="en-US" sz="2400" dirty="0" smtClean="0"/>
              <a:t>continued – testing to see if you have a phrase</a:t>
            </a: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1371600" y="2133600"/>
            <a:ext cx="63563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/>
              <a:t>The second phrase</a:t>
            </a:r>
            <a:r>
              <a:rPr lang="en-US" sz="2000" dirty="0" smtClean="0"/>
              <a:t>,                                      ,</a:t>
            </a:r>
            <a:endParaRPr lang="en-US" sz="2000" dirty="0"/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3581400" y="2133600"/>
            <a:ext cx="274305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9933"/>
                </a:solidFill>
                <a:sym typeface="Wingdings" pitchFamily="2" charset="2"/>
              </a:rPr>
              <a:t>at the end of the street</a:t>
            </a:r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6019800" y="2133600"/>
            <a:ext cx="1509977" cy="41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 can be</a:t>
            </a:r>
          </a:p>
        </p:txBody>
      </p:sp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1549533" y="2424114"/>
            <a:ext cx="7099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/>
              <a:t>replaced with a one word adjective such as </a:t>
            </a:r>
            <a:r>
              <a:rPr lang="en-US" sz="2000" dirty="0">
                <a:solidFill>
                  <a:srgbClr val="FF9933"/>
                </a:solidFill>
              </a:rPr>
              <a:t>large</a:t>
            </a:r>
            <a:r>
              <a:rPr lang="en-US" sz="2000" dirty="0"/>
              <a:t>.</a:t>
            </a:r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2286000" y="5181600"/>
            <a:ext cx="242893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C0000"/>
                </a:solidFill>
                <a:sym typeface="Wingdings" pitchFamily="2" charset="2"/>
              </a:rPr>
              <a:t>The </a:t>
            </a:r>
            <a:r>
              <a:rPr lang="en-US" dirty="0">
                <a:solidFill>
                  <a:srgbClr val="FF9933"/>
                </a:solidFill>
                <a:sym typeface="Wingdings" pitchFamily="2" charset="2"/>
              </a:rPr>
              <a:t>large</a:t>
            </a:r>
            <a:r>
              <a:rPr lang="en-US" dirty="0">
                <a:solidFill>
                  <a:srgbClr val="CC0000"/>
                </a:solidFill>
                <a:sym typeface="Wingdings" pitchFamily="2" charset="2"/>
              </a:rPr>
              <a:t> gym </a:t>
            </a:r>
            <a:r>
              <a:rPr lang="en-US" dirty="0">
                <a:solidFill>
                  <a:srgbClr val="0033CC"/>
                </a:solidFill>
                <a:sym typeface="Wingdings" pitchFamily="2" charset="2"/>
              </a:rPr>
              <a:t>is </a:t>
            </a:r>
            <a:r>
              <a:rPr lang="en-US" dirty="0">
                <a:solidFill>
                  <a:srgbClr val="009900"/>
                </a:solidFill>
                <a:sym typeface="Wingdings" pitchFamily="2" charset="2"/>
              </a:rPr>
              <a:t>new</a:t>
            </a:r>
            <a:r>
              <a:rPr lang="en-US" dirty="0">
                <a:sym typeface="Wingdings" pitchFamily="2" charset="2"/>
              </a:rPr>
              <a:t>.</a:t>
            </a:r>
          </a:p>
        </p:txBody>
      </p:sp>
      <p:sp>
        <p:nvSpPr>
          <p:cNvPr id="29710" name="AutoShape 14"/>
          <p:cNvSpPr>
            <a:spLocks noChangeArrowheads="1"/>
          </p:cNvSpPr>
          <p:nvPr/>
        </p:nvSpPr>
        <p:spPr bwMode="auto">
          <a:xfrm rot="5365275">
            <a:off x="2746637" y="3583011"/>
            <a:ext cx="577850" cy="426508"/>
          </a:xfrm>
          <a:custGeom>
            <a:avLst/>
            <a:gdLst>
              <a:gd name="T0" fmla="*/ 433387 w 21600"/>
              <a:gd name="T1" fmla="*/ 0 h 21600"/>
              <a:gd name="T2" fmla="*/ 0 w 21600"/>
              <a:gd name="T3" fmla="*/ 196850 h 21600"/>
              <a:gd name="T4" fmla="*/ 433387 w 21600"/>
              <a:gd name="T5" fmla="*/ 393700 h 21600"/>
              <a:gd name="T6" fmla="*/ 577850 w 21600"/>
              <a:gd name="T7" fmla="*/ 1968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11" name="Rectangle 15"/>
          <p:cNvSpPr>
            <a:spLocks noChangeArrowheads="1"/>
          </p:cNvSpPr>
          <p:nvPr/>
        </p:nvSpPr>
        <p:spPr bwMode="auto">
          <a:xfrm>
            <a:off x="2743200" y="4114800"/>
            <a:ext cx="6976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9933"/>
                </a:solidFill>
                <a:sym typeface="Wingdings" pitchFamily="2" charset="2"/>
              </a:rPr>
              <a:t>large</a:t>
            </a:r>
          </a:p>
        </p:txBody>
      </p:sp>
      <p:sp>
        <p:nvSpPr>
          <p:cNvPr id="29712" name="AutoShape 16"/>
          <p:cNvSpPr>
            <a:spLocks noChangeArrowheads="1"/>
          </p:cNvSpPr>
          <p:nvPr/>
        </p:nvSpPr>
        <p:spPr bwMode="auto">
          <a:xfrm rot="5365275">
            <a:off x="2822837" y="4573610"/>
            <a:ext cx="577850" cy="426508"/>
          </a:xfrm>
          <a:custGeom>
            <a:avLst/>
            <a:gdLst>
              <a:gd name="T0" fmla="*/ 433387 w 21600"/>
              <a:gd name="T1" fmla="*/ 0 h 21600"/>
              <a:gd name="T2" fmla="*/ 0 w 21600"/>
              <a:gd name="T3" fmla="*/ 196850 h 21600"/>
              <a:gd name="T4" fmla="*/ 433387 w 21600"/>
              <a:gd name="T5" fmla="*/ 393700 h 21600"/>
              <a:gd name="T6" fmla="*/ 577850 w 21600"/>
              <a:gd name="T7" fmla="*/ 1968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13" name="Text Box 17"/>
          <p:cNvSpPr txBox="1">
            <a:spLocks noChangeArrowheads="1"/>
          </p:cNvSpPr>
          <p:nvPr/>
        </p:nvSpPr>
        <p:spPr bwMode="auto">
          <a:xfrm>
            <a:off x="1143000" y="5562600"/>
            <a:ext cx="78422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/>
              <a:t>This replacement of the group of words by one word demonstrates the idea that a phrase is a group of words acting as one word.</a:t>
            </a:r>
          </a:p>
        </p:txBody>
      </p:sp>
      <p:sp>
        <p:nvSpPr>
          <p:cNvPr id="29714" name="Text Box 18"/>
          <p:cNvSpPr txBox="1">
            <a:spLocks noChangeArrowheads="1"/>
          </p:cNvSpPr>
          <p:nvPr/>
        </p:nvSpPr>
        <p:spPr bwMode="auto">
          <a:xfrm>
            <a:off x="914400" y="3124200"/>
            <a:ext cx="436245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sym typeface="Wingdings" pitchFamily="2" charset="2"/>
              </a:rPr>
              <a:t>The gym </a:t>
            </a:r>
            <a:r>
              <a:rPr lang="en-US" dirty="0">
                <a:solidFill>
                  <a:srgbClr val="FF9933"/>
                </a:solidFill>
                <a:sym typeface="Wingdings" pitchFamily="2" charset="2"/>
              </a:rPr>
              <a:t>at the end of the street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>
                <a:solidFill>
                  <a:srgbClr val="0033CC"/>
                </a:solidFill>
                <a:sym typeface="Wingdings" pitchFamily="2" charset="2"/>
              </a:rPr>
              <a:t>is </a:t>
            </a:r>
            <a:r>
              <a:rPr lang="en-US" dirty="0">
                <a:solidFill>
                  <a:srgbClr val="009900"/>
                </a:solidFill>
                <a:sym typeface="Wingdings" pitchFamily="2" charset="2"/>
              </a:rPr>
              <a:t>new</a:t>
            </a:r>
            <a:r>
              <a:rPr lang="en-US" dirty="0">
                <a:sym typeface="Wingdings" pitchFamily="2" charset="2"/>
              </a:rPr>
              <a:t>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7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80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80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80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8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300"/>
                            </p:stCondLst>
                            <p:childTnLst>
                              <p:par>
                                <p:cTn id="19" presetID="27" presetClass="entr" presetSubtype="0" fill="hold" grpId="0" nodeType="afterEffect">
                                  <p:stCondLst>
                                    <p:cond delay="25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28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280"/>
                            </p:stCondLst>
                            <p:childTnLst>
                              <p:par>
                                <p:cTn id="28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9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28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1780"/>
                            </p:stCondLst>
                            <p:childTnLst>
                              <p:par>
                                <p:cTn id="35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78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1" grpId="0"/>
      <p:bldP spid="29702" grpId="0"/>
      <p:bldP spid="29703" grpId="0"/>
      <p:bldP spid="29704" grpId="0"/>
      <p:bldP spid="29707" grpId="0"/>
      <p:bldP spid="29710" grpId="0" animBg="1"/>
      <p:bldP spid="29711" grpId="0"/>
      <p:bldP spid="29712" grpId="0" animBg="1"/>
      <p:bldP spid="29713" grpId="0"/>
      <p:bldP spid="297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1485900" y="3200400"/>
            <a:ext cx="7429500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/>
              <a:t>It also serves as a way to classify phrases. This part of the phrase that “holds” its function within the greater sentence is </a:t>
            </a:r>
            <a:r>
              <a:rPr lang="en-US" b="1" dirty="0">
                <a:solidFill>
                  <a:srgbClr val="77BDBB"/>
                </a:solidFill>
              </a:rPr>
              <a:t>called the head</a:t>
            </a:r>
            <a:r>
              <a:rPr lang="en-US" dirty="0"/>
              <a:t>.</a:t>
            </a:r>
          </a:p>
          <a:p>
            <a:pPr>
              <a:spcBef>
                <a:spcPct val="50000"/>
              </a:spcBef>
            </a:pPr>
            <a:endParaRPr lang="en-US" dirty="0"/>
          </a:p>
          <a:p>
            <a:pPr algn="l">
              <a:spcBef>
                <a:spcPct val="50000"/>
              </a:spcBef>
            </a:pPr>
            <a:r>
              <a:rPr lang="en-US" dirty="0"/>
              <a:t>In English, the head is often the first word of the phrase.</a:t>
            </a:r>
          </a:p>
          <a:p>
            <a:pPr>
              <a:spcBef>
                <a:spcPct val="50000"/>
              </a:spcBef>
            </a:pPr>
            <a:endParaRPr lang="en-US" dirty="0"/>
          </a:p>
        </p:txBody>
      </p:sp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1484181" y="762000"/>
            <a:ext cx="792308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l" eaLnBrk="1" hangingPunct="1"/>
            <a:r>
              <a:rPr lang="en-US" sz="3600" dirty="0">
                <a:solidFill>
                  <a:schemeClr val="tx2"/>
                </a:solidFill>
                <a:latin typeface="Arial" charset="0"/>
              </a:rPr>
              <a:t>Phrase</a:t>
            </a:r>
            <a:br>
              <a:rPr lang="en-US" sz="3600" dirty="0">
                <a:solidFill>
                  <a:schemeClr val="tx2"/>
                </a:solidFill>
                <a:latin typeface="Arial" charset="0"/>
              </a:rPr>
            </a:br>
            <a:r>
              <a:rPr lang="en-US" sz="2400" dirty="0">
                <a:solidFill>
                  <a:schemeClr val="tx2"/>
                </a:solidFill>
                <a:latin typeface="Arial" charset="0"/>
              </a:rPr>
              <a:t>testing - continued</a:t>
            </a: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1485900" y="2209800"/>
            <a:ext cx="7759700" cy="132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dirty="0"/>
              <a:t>The </a:t>
            </a:r>
            <a:r>
              <a:rPr lang="en-US" b="1" dirty="0">
                <a:solidFill>
                  <a:srgbClr val="77BDBB"/>
                </a:solidFill>
              </a:rPr>
              <a:t>one word</a:t>
            </a:r>
            <a:r>
              <a:rPr lang="en-US" dirty="0"/>
              <a:t> that a </a:t>
            </a:r>
            <a:r>
              <a:rPr lang="en-US" b="1" dirty="0">
                <a:solidFill>
                  <a:srgbClr val="77BDBB"/>
                </a:solidFill>
              </a:rPr>
              <a:t>phrase can be reduced to</a:t>
            </a:r>
            <a:r>
              <a:rPr lang="en-US" dirty="0"/>
              <a:t> lets you know its function within the sentence. </a:t>
            </a:r>
          </a:p>
          <a:p>
            <a:endParaRPr lang="en-US" dirty="0"/>
          </a:p>
          <a:p>
            <a:pPr>
              <a:spcBef>
                <a:spcPct val="50000"/>
              </a:spcBef>
            </a:pP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 advAuto="4000"/>
      <p:bldP spid="3379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1155700" y="2665413"/>
            <a:ext cx="8750300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algn="l">
              <a:buFontTx/>
              <a:buChar char="•"/>
            </a:pPr>
            <a:r>
              <a:rPr lang="en-US" dirty="0">
                <a:hlinkClick r:id="rId2"/>
              </a:rPr>
              <a:t>Prepositional phrase</a:t>
            </a:r>
            <a:r>
              <a:rPr lang="en-US" dirty="0"/>
              <a:t> with a </a:t>
            </a:r>
            <a:r>
              <a:rPr lang="en-US" dirty="0">
                <a:hlinkClick r:id="rId3"/>
              </a:rPr>
              <a:t>preposition</a:t>
            </a:r>
            <a:r>
              <a:rPr lang="en-US" dirty="0"/>
              <a:t> as head </a:t>
            </a:r>
            <a:br>
              <a:rPr lang="en-US" dirty="0"/>
            </a:br>
            <a:r>
              <a:rPr lang="en-US" dirty="0"/>
              <a:t>  (e.g. </a:t>
            </a:r>
            <a:r>
              <a:rPr lang="en-US" i="1" dirty="0"/>
              <a:t>in love</a:t>
            </a:r>
            <a:r>
              <a:rPr lang="en-US" dirty="0"/>
              <a:t>, </a:t>
            </a:r>
            <a:r>
              <a:rPr lang="en-US" i="1" dirty="0"/>
              <a:t>over the rainbow</a:t>
            </a:r>
            <a:r>
              <a:rPr lang="en-US" dirty="0"/>
              <a:t>) </a:t>
            </a:r>
            <a:br>
              <a:rPr lang="en-US" dirty="0"/>
            </a:br>
            <a:endParaRPr lang="en-US" dirty="0"/>
          </a:p>
          <a:p>
            <a:pPr lvl="1" algn="l">
              <a:buFontTx/>
              <a:buChar char="•"/>
            </a:pPr>
            <a:r>
              <a:rPr lang="en-US" dirty="0">
                <a:hlinkClick r:id="rId4"/>
              </a:rPr>
              <a:t>Noun phrase</a:t>
            </a:r>
            <a:r>
              <a:rPr lang="en-US" dirty="0"/>
              <a:t> with a </a:t>
            </a:r>
            <a:r>
              <a:rPr lang="en-US" dirty="0">
                <a:hlinkClick r:id="rId5"/>
              </a:rPr>
              <a:t>noun</a:t>
            </a:r>
            <a:r>
              <a:rPr lang="en-US" dirty="0"/>
              <a:t> as head </a:t>
            </a:r>
          </a:p>
          <a:p>
            <a:pPr lvl="1" algn="l"/>
            <a:r>
              <a:rPr lang="en-US" dirty="0"/>
              <a:t>   (e.g. </a:t>
            </a:r>
            <a:r>
              <a:rPr lang="en-US" i="1" dirty="0"/>
              <a:t>the black cat</a:t>
            </a:r>
            <a:r>
              <a:rPr lang="en-US" dirty="0"/>
              <a:t>, </a:t>
            </a:r>
            <a:r>
              <a:rPr lang="en-US" i="1" dirty="0"/>
              <a:t>a cat on the mat</a:t>
            </a:r>
            <a:r>
              <a:rPr lang="en-US" dirty="0"/>
              <a:t>) </a:t>
            </a:r>
            <a:br>
              <a:rPr lang="en-US" dirty="0"/>
            </a:br>
            <a:endParaRPr lang="en-US" dirty="0"/>
          </a:p>
          <a:p>
            <a:pPr lvl="1" algn="l">
              <a:buFontTx/>
              <a:buChar char="•"/>
            </a:pPr>
            <a:r>
              <a:rPr lang="en-US" dirty="0">
                <a:hlinkClick r:id="rId6"/>
              </a:rPr>
              <a:t>Verb phrase</a:t>
            </a:r>
            <a:r>
              <a:rPr lang="en-US" dirty="0"/>
              <a:t> with a </a:t>
            </a:r>
            <a:r>
              <a:rPr lang="en-US" dirty="0">
                <a:hlinkClick r:id="rId7"/>
              </a:rPr>
              <a:t>verb</a:t>
            </a:r>
            <a:r>
              <a:rPr lang="en-US" dirty="0"/>
              <a:t> as head </a:t>
            </a:r>
            <a:br>
              <a:rPr lang="en-US" dirty="0"/>
            </a:br>
            <a:r>
              <a:rPr lang="en-US" dirty="0"/>
              <a:t>  (e.g. </a:t>
            </a:r>
            <a:r>
              <a:rPr lang="en-US" i="1" dirty="0"/>
              <a:t>eat cheese</a:t>
            </a:r>
            <a:r>
              <a:rPr lang="en-US" dirty="0"/>
              <a:t>, </a:t>
            </a:r>
            <a:r>
              <a:rPr lang="en-US" i="1" dirty="0"/>
              <a:t>jump up and down</a:t>
            </a:r>
            <a:r>
              <a:rPr lang="en-US" dirty="0"/>
              <a:t>) </a:t>
            </a:r>
            <a:br>
              <a:rPr lang="en-US" dirty="0"/>
            </a:br>
            <a:endParaRPr lang="en-US" dirty="0"/>
          </a:p>
          <a:p>
            <a:pPr lvl="1" algn="l">
              <a:buFontTx/>
              <a:buChar char="•"/>
            </a:pPr>
            <a:r>
              <a:rPr lang="en-US" dirty="0"/>
              <a:t>Adjectival phrase with an </a:t>
            </a:r>
            <a:r>
              <a:rPr lang="en-US" dirty="0">
                <a:hlinkClick r:id="rId8"/>
              </a:rPr>
              <a:t>adjective</a:t>
            </a:r>
            <a:r>
              <a:rPr lang="en-US" dirty="0"/>
              <a:t> as head (e.g. </a:t>
            </a:r>
            <a:r>
              <a:rPr lang="en-US" i="1" dirty="0"/>
              <a:t>full of toys</a:t>
            </a:r>
            <a:r>
              <a:rPr lang="en-US" dirty="0"/>
              <a:t>) </a:t>
            </a:r>
            <a:br>
              <a:rPr lang="en-US" dirty="0"/>
            </a:br>
            <a:endParaRPr lang="en-US" dirty="0"/>
          </a:p>
          <a:p>
            <a:pPr lvl="1" algn="l">
              <a:buFontTx/>
              <a:buChar char="•"/>
            </a:pPr>
            <a:r>
              <a:rPr lang="en-US" dirty="0"/>
              <a:t>Adverbial phrase with </a:t>
            </a:r>
            <a:r>
              <a:rPr lang="en-US" dirty="0">
                <a:hlinkClick r:id="rId9"/>
              </a:rPr>
              <a:t>adverb</a:t>
            </a:r>
            <a:r>
              <a:rPr lang="en-US" dirty="0"/>
              <a:t> as head (e.g. </a:t>
            </a:r>
            <a:r>
              <a:rPr lang="en-US" i="1" dirty="0"/>
              <a:t>very carefully</a:t>
            </a:r>
            <a:r>
              <a:rPr lang="en-US" dirty="0"/>
              <a:t>) </a:t>
            </a:r>
          </a:p>
          <a:p>
            <a:pPr lvl="1" algn="l"/>
            <a:r>
              <a:rPr lang="en-US" sz="900" dirty="0">
                <a:latin typeface="Arial" charset="0"/>
              </a:rPr>
              <a:t>                                                                                                                                                                       </a:t>
            </a:r>
          </a:p>
          <a:p>
            <a:pPr algn="l"/>
            <a:endParaRPr lang="en-US" sz="1000" dirty="0">
              <a:latin typeface="Arial" charset="0"/>
            </a:endParaRP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1219200" y="1981200"/>
            <a:ext cx="65469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 dirty="0"/>
              <a:t>Phrases are be classified by the type of head they take:</a:t>
            </a:r>
            <a:r>
              <a:rPr lang="en-US" sz="2000" dirty="0">
                <a:latin typeface="Arial" charset="0"/>
              </a:rPr>
              <a:t> </a:t>
            </a:r>
          </a:p>
        </p:txBody>
      </p:sp>
      <p:sp>
        <p:nvSpPr>
          <p:cNvPr id="23557" name="Rectangle 8"/>
          <p:cNvSpPr>
            <a:spLocks noChangeArrowheads="1"/>
          </p:cNvSpPr>
          <p:nvPr/>
        </p:nvSpPr>
        <p:spPr bwMode="auto">
          <a:xfrm>
            <a:off x="914400" y="228600"/>
            <a:ext cx="792308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l" eaLnBrk="1" hangingPunct="1"/>
            <a:r>
              <a:rPr lang="en-US" sz="3600" dirty="0">
                <a:solidFill>
                  <a:schemeClr val="accent1"/>
                </a:solidFill>
                <a:latin typeface="Arial" charset="0"/>
              </a:rPr>
              <a:t>Phrase</a:t>
            </a:r>
            <a:br>
              <a:rPr lang="en-US" sz="3600" dirty="0">
                <a:solidFill>
                  <a:schemeClr val="accent1"/>
                </a:solidFill>
                <a:latin typeface="Arial" charset="0"/>
              </a:rPr>
            </a:br>
            <a:r>
              <a:rPr lang="en-US" sz="2400" dirty="0">
                <a:solidFill>
                  <a:schemeClr val="accent1"/>
                </a:solidFill>
                <a:latin typeface="Arial" charset="0"/>
              </a:rPr>
              <a:t>naming phrases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3" presetClass="entr" presetSubtype="1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7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76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7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76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76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76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 build="p" advAuto="4000"/>
      <p:bldP spid="2765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dirty="0" smtClean="0"/>
              <a:t>Putting it all together</a:t>
            </a: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1568450" y="2057401"/>
            <a:ext cx="7264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/>
              <a:t>Sentences are composed of clauses and phrases. Some sentences have only one clause and no phrase:</a:t>
            </a:r>
          </a:p>
        </p:txBody>
      </p:sp>
      <p:sp>
        <p:nvSpPr>
          <p:cNvPr id="24580" name="Text Box 5"/>
          <p:cNvSpPr txBox="1">
            <a:spLocks noChangeArrowheads="1"/>
          </p:cNvSpPr>
          <p:nvPr/>
        </p:nvSpPr>
        <p:spPr bwMode="auto">
          <a:xfrm>
            <a:off x="1651000" y="3429001"/>
            <a:ext cx="660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2889250" y="3168651"/>
            <a:ext cx="41275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CC0000"/>
                </a:solidFill>
              </a:rPr>
              <a:t>Peter </a:t>
            </a:r>
            <a:r>
              <a:rPr lang="en-US" sz="2800" b="1">
                <a:solidFill>
                  <a:srgbClr val="0033CC"/>
                </a:solidFill>
              </a:rPr>
              <a:t>ate</a:t>
            </a:r>
            <a:r>
              <a:rPr lang="en-US" sz="2800"/>
              <a:t> </a:t>
            </a:r>
            <a:r>
              <a:rPr lang="en-US" sz="2800" b="1">
                <a:solidFill>
                  <a:srgbClr val="009900"/>
                </a:solidFill>
              </a:rPr>
              <a:t>dinner</a:t>
            </a:r>
            <a:r>
              <a:rPr lang="en-US" sz="2800"/>
              <a:t>.</a:t>
            </a:r>
          </a:p>
        </p:txBody>
      </p:sp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1609725" y="3962401"/>
            <a:ext cx="6686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Others have two or more clauses:</a:t>
            </a:r>
          </a:p>
        </p:txBody>
      </p:sp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330200" y="4724401"/>
            <a:ext cx="9575800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800" dirty="0" smtClean="0"/>
              <a:t>   Because </a:t>
            </a:r>
            <a:r>
              <a:rPr lang="en-US" sz="2800" dirty="0">
                <a:solidFill>
                  <a:srgbClr val="CC0000"/>
                </a:solidFill>
              </a:rPr>
              <a:t>Peter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33CC"/>
                </a:solidFill>
              </a:rPr>
              <a:t>ate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9900"/>
                </a:solidFill>
              </a:rPr>
              <a:t>dinner</a:t>
            </a:r>
            <a:r>
              <a:rPr lang="en-US" sz="2800" dirty="0"/>
              <a:t> while </a:t>
            </a:r>
            <a:r>
              <a:rPr lang="en-US" sz="2800" dirty="0">
                <a:solidFill>
                  <a:srgbClr val="CC0000"/>
                </a:solidFill>
              </a:rPr>
              <a:t>he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33CC"/>
                </a:solidFill>
              </a:rPr>
              <a:t>watched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9900"/>
                </a:solidFill>
              </a:rPr>
              <a:t>TV</a:t>
            </a:r>
            <a:r>
              <a:rPr lang="en-US" sz="2800" dirty="0"/>
              <a:t>, </a:t>
            </a:r>
          </a:p>
          <a:p>
            <a:pPr algn="l">
              <a:spcBef>
                <a:spcPct val="50000"/>
              </a:spcBef>
            </a:pPr>
            <a:r>
              <a:rPr lang="en-US" sz="2800" dirty="0" smtClean="0">
                <a:solidFill>
                  <a:srgbClr val="CC0000"/>
                </a:solidFill>
              </a:rPr>
              <a:t>     he</a:t>
            </a:r>
            <a:r>
              <a:rPr lang="en-US" sz="2800" dirty="0" smtClean="0"/>
              <a:t> </a:t>
            </a:r>
            <a:r>
              <a:rPr lang="en-US" sz="2800" dirty="0">
                <a:solidFill>
                  <a:srgbClr val="0033CC"/>
                </a:solidFill>
              </a:rPr>
              <a:t>got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9900"/>
                </a:solidFill>
              </a:rPr>
              <a:t>indigestion</a:t>
            </a:r>
            <a:r>
              <a:rPr lang="en-US" sz="2800" dirty="0"/>
              <a:t>.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438665" y="4114800"/>
            <a:ext cx="660400" cy="609600"/>
            <a:chOff x="1514" y="1828"/>
            <a:chExt cx="384" cy="384"/>
          </a:xfrm>
        </p:grpSpPr>
        <p:sp>
          <p:nvSpPr>
            <p:cNvPr id="24594" name="AutoShape 10"/>
            <p:cNvSpPr>
              <a:spLocks noChangeArrowheads="1"/>
            </p:cNvSpPr>
            <p:nvPr/>
          </p:nvSpPr>
          <p:spPr bwMode="auto">
            <a:xfrm>
              <a:off x="1514" y="1828"/>
              <a:ext cx="384" cy="384"/>
            </a:xfrm>
            <a:prstGeom prst="star16">
              <a:avLst>
                <a:gd name="adj" fmla="val 37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5" name="Text Box 11"/>
            <p:cNvSpPr txBox="1">
              <a:spLocks noChangeArrowheads="1"/>
            </p:cNvSpPr>
            <p:nvPr/>
          </p:nvSpPr>
          <p:spPr bwMode="auto">
            <a:xfrm>
              <a:off x="1514" y="187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6629400" y="4267200"/>
            <a:ext cx="660400" cy="609600"/>
            <a:chOff x="1536" y="1968"/>
            <a:chExt cx="384" cy="384"/>
          </a:xfrm>
        </p:grpSpPr>
        <p:sp>
          <p:nvSpPr>
            <p:cNvPr id="24592" name="AutoShape 13"/>
            <p:cNvSpPr>
              <a:spLocks noChangeArrowheads="1"/>
            </p:cNvSpPr>
            <p:nvPr/>
          </p:nvSpPr>
          <p:spPr bwMode="auto">
            <a:xfrm>
              <a:off x="1536" y="1968"/>
              <a:ext cx="384" cy="384"/>
            </a:xfrm>
            <a:prstGeom prst="star16">
              <a:avLst>
                <a:gd name="adj" fmla="val 37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3" name="Text Box 14"/>
            <p:cNvSpPr txBox="1">
              <a:spLocks noChangeArrowheads="1"/>
            </p:cNvSpPr>
            <p:nvPr/>
          </p:nvSpPr>
          <p:spPr bwMode="auto">
            <a:xfrm>
              <a:off x="1536" y="201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sp>
        <p:nvSpPr>
          <p:cNvPr id="34834" name="Line 18"/>
          <p:cNvSpPr>
            <a:spLocks noChangeShapeType="1"/>
          </p:cNvSpPr>
          <p:nvPr/>
        </p:nvSpPr>
        <p:spPr bwMode="auto">
          <a:xfrm>
            <a:off x="495300" y="5257800"/>
            <a:ext cx="4705350" cy="0"/>
          </a:xfrm>
          <a:prstGeom prst="line">
            <a:avLst/>
          </a:prstGeom>
          <a:noFill/>
          <a:ln w="38100">
            <a:solidFill>
              <a:srgbClr val="77BDBB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5" name="Line 19"/>
          <p:cNvSpPr>
            <a:spLocks noChangeShapeType="1"/>
          </p:cNvSpPr>
          <p:nvPr/>
        </p:nvSpPr>
        <p:spPr bwMode="auto">
          <a:xfrm>
            <a:off x="5530850" y="5257800"/>
            <a:ext cx="3962400" cy="0"/>
          </a:xfrm>
          <a:prstGeom prst="line">
            <a:avLst/>
          </a:prstGeom>
          <a:noFill/>
          <a:ln w="38100">
            <a:solidFill>
              <a:srgbClr val="77BDBB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6" name="Line 20"/>
          <p:cNvSpPr>
            <a:spLocks noChangeShapeType="1"/>
          </p:cNvSpPr>
          <p:nvPr/>
        </p:nvSpPr>
        <p:spPr bwMode="auto">
          <a:xfrm>
            <a:off x="495300" y="5867400"/>
            <a:ext cx="3467100" cy="0"/>
          </a:xfrm>
          <a:prstGeom prst="line">
            <a:avLst/>
          </a:prstGeom>
          <a:noFill/>
          <a:ln w="38100">
            <a:solidFill>
              <a:srgbClr val="77BDBB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1403350" y="5791200"/>
            <a:ext cx="577850" cy="609602"/>
            <a:chOff x="1536" y="1968"/>
            <a:chExt cx="384" cy="384"/>
          </a:xfrm>
        </p:grpSpPr>
        <p:sp>
          <p:nvSpPr>
            <p:cNvPr id="24590" name="AutoShape 16"/>
            <p:cNvSpPr>
              <a:spLocks noChangeArrowheads="1"/>
            </p:cNvSpPr>
            <p:nvPr/>
          </p:nvSpPr>
          <p:spPr bwMode="auto">
            <a:xfrm>
              <a:off x="1536" y="1968"/>
              <a:ext cx="384" cy="384"/>
            </a:xfrm>
            <a:prstGeom prst="star16">
              <a:avLst>
                <a:gd name="adj" fmla="val 37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1" name="Text Box 17"/>
            <p:cNvSpPr txBox="1">
              <a:spLocks noChangeArrowheads="1"/>
            </p:cNvSpPr>
            <p:nvPr/>
          </p:nvSpPr>
          <p:spPr bwMode="auto">
            <a:xfrm>
              <a:off x="1610" y="2011"/>
              <a:ext cx="288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 dirty="0" smtClean="0">
                  <a:solidFill>
                    <a:schemeClr val="bg1"/>
                  </a:solidFill>
                </a:rPr>
                <a:t>3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7" presetClass="entr" presetSubtype="0" fill="hold" grpId="0" nodeType="afterEffect">
                                  <p:stCondLst>
                                    <p:cond delay="3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80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80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80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14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4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74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24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74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324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374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/>
      <p:bldP spid="34822" grpId="0"/>
      <p:bldP spid="34823" grpId="0"/>
      <p:bldP spid="34824" grpId="0"/>
      <p:bldP spid="34834" grpId="0" animBg="1"/>
      <p:bldP spid="34835" grpId="0" animBg="1"/>
      <p:bldP spid="3483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923081" cy="1143000"/>
          </a:xfrm>
        </p:spPr>
        <p:txBody>
          <a:bodyPr/>
          <a:lstStyle/>
          <a:p>
            <a:pPr algn="l" eaLnBrk="1" hangingPunct="1"/>
            <a:r>
              <a:rPr lang="en-US" dirty="0" smtClean="0"/>
              <a:t>Putting it all together</a:t>
            </a:r>
            <a:br>
              <a:rPr lang="en-US" dirty="0" smtClean="0"/>
            </a:br>
            <a:r>
              <a:rPr lang="en-US" sz="2400" dirty="0" smtClean="0"/>
              <a:t>continued</a:t>
            </a: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1568450" y="2209801"/>
            <a:ext cx="726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/>
              <a:t>Other sentences have clauses and phrases.</a:t>
            </a:r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1651000" y="2971801"/>
            <a:ext cx="751205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800" dirty="0"/>
              <a:t>After exercising at the gym across</a:t>
            </a:r>
          </a:p>
          <a:p>
            <a:pPr algn="l">
              <a:spcBef>
                <a:spcPct val="50000"/>
              </a:spcBef>
            </a:pPr>
            <a:r>
              <a:rPr lang="en-US" sz="2800" dirty="0"/>
              <a:t>the street, 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CC0000"/>
                </a:solidFill>
              </a:rPr>
              <a:t>Peter</a:t>
            </a:r>
            <a:r>
              <a:rPr lang="en-US" sz="2800" dirty="0" smtClean="0"/>
              <a:t> </a:t>
            </a:r>
            <a:r>
              <a:rPr lang="en-US" sz="2800" dirty="0">
                <a:solidFill>
                  <a:srgbClr val="0033CC"/>
                </a:solidFill>
              </a:rPr>
              <a:t>ate</a:t>
            </a:r>
            <a:r>
              <a:rPr lang="en-US" sz="2800" dirty="0"/>
              <a:t> </a:t>
            </a:r>
            <a:r>
              <a:rPr lang="en-US" sz="2800" dirty="0" smtClean="0">
                <a:solidFill>
                  <a:srgbClr val="009900"/>
                </a:solidFill>
              </a:rPr>
              <a:t>dinner </a:t>
            </a:r>
            <a:r>
              <a:rPr lang="en-US" sz="2800" dirty="0" smtClean="0"/>
              <a:t> </a:t>
            </a:r>
            <a:r>
              <a:rPr lang="en-US" sz="2800" dirty="0"/>
              <a:t>in the</a:t>
            </a:r>
          </a:p>
          <a:p>
            <a:pPr algn="l">
              <a:spcBef>
                <a:spcPct val="50000"/>
              </a:spcBef>
            </a:pPr>
            <a:r>
              <a:rPr lang="en-US" sz="2800" dirty="0"/>
              <a:t>kitchen </a:t>
            </a:r>
            <a:r>
              <a:rPr lang="en-US" sz="2800" dirty="0" smtClean="0"/>
              <a:t> while </a:t>
            </a:r>
            <a:r>
              <a:rPr lang="en-US" sz="2800" dirty="0">
                <a:solidFill>
                  <a:srgbClr val="CC0000"/>
                </a:solidFill>
              </a:rPr>
              <a:t>he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33CC"/>
                </a:solidFill>
              </a:rPr>
              <a:t>watched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9900"/>
                </a:solidFill>
              </a:rPr>
              <a:t>TV</a:t>
            </a:r>
            <a:r>
              <a:rPr lang="en-US" sz="2800" dirty="0"/>
              <a:t>. </a:t>
            </a:r>
          </a:p>
        </p:txBody>
      </p:sp>
      <p:sp>
        <p:nvSpPr>
          <p:cNvPr id="35847" name="AutoShape 7"/>
          <p:cNvSpPr>
            <a:spLocks/>
          </p:cNvSpPr>
          <p:nvPr/>
        </p:nvSpPr>
        <p:spPr bwMode="auto">
          <a:xfrm>
            <a:off x="1651000" y="3006725"/>
            <a:ext cx="165100" cy="457200"/>
          </a:xfrm>
          <a:prstGeom prst="leftBracket">
            <a:avLst>
              <a:gd name="adj" fmla="val 25000"/>
            </a:avLst>
          </a:prstGeom>
          <a:noFill/>
          <a:ln w="635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chemeClr val="hlink"/>
              </a:solidFill>
            </a:endParaRPr>
          </a:p>
        </p:txBody>
      </p:sp>
      <p:sp>
        <p:nvSpPr>
          <p:cNvPr id="35850" name="AutoShape 10"/>
          <p:cNvSpPr>
            <a:spLocks/>
          </p:cNvSpPr>
          <p:nvPr/>
        </p:nvSpPr>
        <p:spPr bwMode="auto">
          <a:xfrm>
            <a:off x="3276600" y="3657600"/>
            <a:ext cx="165100" cy="457200"/>
          </a:xfrm>
          <a:prstGeom prst="rightBracket">
            <a:avLst>
              <a:gd name="adj" fmla="val 25000"/>
            </a:avLst>
          </a:prstGeom>
          <a:noFill/>
          <a:ln w="635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51" name="AutoShape 11"/>
          <p:cNvSpPr>
            <a:spLocks/>
          </p:cNvSpPr>
          <p:nvPr/>
        </p:nvSpPr>
        <p:spPr bwMode="auto">
          <a:xfrm>
            <a:off x="6172200" y="3657600"/>
            <a:ext cx="165100" cy="457200"/>
          </a:xfrm>
          <a:prstGeom prst="leftBracket">
            <a:avLst>
              <a:gd name="adj" fmla="val 25000"/>
            </a:avLst>
          </a:prstGeom>
          <a:noFill/>
          <a:ln w="635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chemeClr val="hlink"/>
              </a:solidFill>
            </a:endParaRPr>
          </a:p>
        </p:txBody>
      </p:sp>
      <p:sp>
        <p:nvSpPr>
          <p:cNvPr id="35852" name="AutoShape 12"/>
          <p:cNvSpPr>
            <a:spLocks/>
          </p:cNvSpPr>
          <p:nvPr/>
        </p:nvSpPr>
        <p:spPr bwMode="auto">
          <a:xfrm>
            <a:off x="2743200" y="4267200"/>
            <a:ext cx="241300" cy="533400"/>
          </a:xfrm>
          <a:prstGeom prst="rightBracket">
            <a:avLst>
              <a:gd name="adj" fmla="val 25000"/>
            </a:avLst>
          </a:prstGeom>
          <a:noFill/>
          <a:ln w="635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53" name="Line 13"/>
          <p:cNvSpPr>
            <a:spLocks noChangeShapeType="1"/>
          </p:cNvSpPr>
          <p:nvPr/>
        </p:nvSpPr>
        <p:spPr bwMode="auto">
          <a:xfrm>
            <a:off x="3384550" y="4800600"/>
            <a:ext cx="3879850" cy="0"/>
          </a:xfrm>
          <a:prstGeom prst="line">
            <a:avLst/>
          </a:prstGeom>
          <a:noFill/>
          <a:ln w="38100">
            <a:solidFill>
              <a:srgbClr val="77BDBB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54" name="Line 14"/>
          <p:cNvSpPr>
            <a:spLocks noChangeShapeType="1"/>
          </p:cNvSpPr>
          <p:nvPr/>
        </p:nvSpPr>
        <p:spPr bwMode="auto">
          <a:xfrm>
            <a:off x="3977879" y="4094163"/>
            <a:ext cx="3054350" cy="0"/>
          </a:xfrm>
          <a:prstGeom prst="line">
            <a:avLst/>
          </a:prstGeom>
          <a:noFill/>
          <a:ln w="38100">
            <a:solidFill>
              <a:srgbClr val="77BDBB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7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80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80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80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82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82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82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58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8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4" grpId="0"/>
      <p:bldP spid="35845" grpId="0"/>
      <p:bldP spid="35847" grpId="0" animBg="1"/>
      <p:bldP spid="35850" grpId="0" animBg="1"/>
      <p:bldP spid="35851" grpId="0" animBg="1"/>
      <p:bldP spid="35852" grpId="0" animBg="1"/>
      <p:bldP spid="35853" grpId="0" animBg="1"/>
      <p:bldP spid="3585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dirty="0" smtClean="0"/>
              <a:t>Using Clauses and Phrases</a:t>
            </a:r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1651000" y="2057401"/>
            <a:ext cx="72644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/>
              <a:t>Once identifying clauses and phrases becomes easy for you, you will begin to notice how good writers put their sentence together. </a:t>
            </a:r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1651000" y="3429001"/>
            <a:ext cx="7264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/>
              <a:t>Additionally, once you become comfortable finding clauses and phrases in writing, you can begin to work with the punctuation rules for correctly and effectively putting clauses and phrases together.</a:t>
            </a:r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1733550" y="5181601"/>
            <a:ext cx="6934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/>
              <a:t>For now, simply test out your knowledge of sentences, clauses and phrases.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9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grpId="0" nodeType="click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/>
      <p:bldP spid="37893" grpId="0"/>
      <p:bldP spid="3789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685800"/>
            <a:ext cx="8915400" cy="731838"/>
          </a:xfrm>
        </p:spPr>
        <p:txBody>
          <a:bodyPr/>
          <a:lstStyle/>
          <a:p>
            <a:pPr algn="l" eaLnBrk="1" hangingPunct="1"/>
            <a:r>
              <a:rPr lang="en-US" sz="3200" b="1" dirty="0" smtClean="0">
                <a:solidFill>
                  <a:schemeClr val="accent1"/>
                </a:solidFill>
                <a:latin typeface="Arial Black" pitchFamily="34" charset="0"/>
              </a:rPr>
              <a:t>Exercise</a:t>
            </a:r>
            <a:endParaRPr lang="ar-SA" dirty="0" smtClean="0">
              <a:solidFill>
                <a:schemeClr val="accent1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067800" cy="4800600"/>
          </a:xfrm>
        </p:spPr>
        <p:txBody>
          <a:bodyPr/>
          <a:lstStyle/>
          <a:p>
            <a:pPr algn="l" rtl="1" eaLnBrk="1" hangingPunct="1"/>
            <a:r>
              <a:rPr lang="ar-SA" sz="2400" b="1" u="sng" dirty="0" smtClean="0"/>
              <a:t> </a:t>
            </a:r>
            <a:r>
              <a:rPr lang="en-US" sz="2400" b="1" u="sng" dirty="0" smtClean="0"/>
              <a:t> What kind  of phrase is each of the following words:-</a:t>
            </a:r>
          </a:p>
          <a:p>
            <a:pPr algn="l" rtl="1" eaLnBrk="1" hangingPunct="1"/>
            <a:r>
              <a:rPr lang="en-US" sz="1800" dirty="0" smtClean="0"/>
              <a:t>1. </a:t>
            </a:r>
            <a:r>
              <a:rPr lang="en-US" sz="1800" b="1" dirty="0" smtClean="0">
                <a:solidFill>
                  <a:srgbClr val="0070C0"/>
                </a:solidFill>
              </a:rPr>
              <a:t>Important announcement</a:t>
            </a:r>
          </a:p>
          <a:p>
            <a:pPr algn="l" rtl="1" eaLnBrk="1" hangingPunct="1"/>
            <a:r>
              <a:rPr lang="en-US" sz="1800" dirty="0" smtClean="0"/>
              <a:t>       a.  Noun Phrase                                  b. Prepositional Phrase</a:t>
            </a:r>
          </a:p>
          <a:p>
            <a:pPr algn="l" rtl="1" eaLnBrk="1" hangingPunct="1"/>
            <a:r>
              <a:rPr lang="en-US" sz="1800" dirty="0" smtClean="0"/>
              <a:t>       c. Infinitive Phrase                             d. Verb Phrase </a:t>
            </a:r>
          </a:p>
          <a:p>
            <a:pPr algn="l" rtl="1" eaLnBrk="1" hangingPunct="1"/>
            <a:r>
              <a:rPr lang="en-US" sz="1800" dirty="0" smtClean="0"/>
              <a:t>2. </a:t>
            </a:r>
            <a:r>
              <a:rPr lang="en-US" sz="1800" b="1" dirty="0" smtClean="0">
                <a:solidFill>
                  <a:srgbClr val="0070C0"/>
                </a:solidFill>
              </a:rPr>
              <a:t>To speak frankly:</a:t>
            </a:r>
          </a:p>
          <a:p>
            <a:pPr algn="l" rtl="1" eaLnBrk="1" hangingPunct="1"/>
            <a:r>
              <a:rPr lang="en-US" sz="1800" dirty="0" smtClean="0"/>
              <a:t>       a.  Noun Phrase                                  b. Prepositional Phrase</a:t>
            </a:r>
          </a:p>
          <a:p>
            <a:pPr algn="l" rtl="1" eaLnBrk="1" hangingPunct="1"/>
            <a:r>
              <a:rPr lang="en-US" sz="1800" dirty="0" smtClean="0"/>
              <a:t>       c. Infinitive Phrase                             d. Verb Phrase </a:t>
            </a:r>
          </a:p>
          <a:p>
            <a:pPr algn="l" rtl="1" eaLnBrk="1" hangingPunct="1"/>
            <a:r>
              <a:rPr lang="en-US" sz="1800" dirty="0" smtClean="0"/>
              <a:t> 3. </a:t>
            </a:r>
            <a:r>
              <a:rPr lang="en-US" sz="1800" b="1" dirty="0" smtClean="0">
                <a:solidFill>
                  <a:srgbClr val="0070C0"/>
                </a:solidFill>
              </a:rPr>
              <a:t>Travel to a foreign country</a:t>
            </a:r>
            <a:r>
              <a:rPr lang="en-US" sz="1800" dirty="0" smtClean="0"/>
              <a:t>:</a:t>
            </a:r>
          </a:p>
          <a:p>
            <a:pPr algn="l" rtl="1" eaLnBrk="1" hangingPunct="1"/>
            <a:r>
              <a:rPr lang="en-US" sz="1800" dirty="0" smtClean="0"/>
              <a:t>      a.  Noun Phrase                                  b. Prepositional Phrase</a:t>
            </a:r>
          </a:p>
          <a:p>
            <a:pPr algn="l" rtl="1" eaLnBrk="1" hangingPunct="1"/>
            <a:r>
              <a:rPr lang="en-US" sz="1800" dirty="0" smtClean="0"/>
              <a:t>       c. Infinitive Phrase                             d. Verb Phrase </a:t>
            </a:r>
          </a:p>
          <a:p>
            <a:pPr algn="l" rtl="1" eaLnBrk="1" hangingPunct="1"/>
            <a:r>
              <a:rPr lang="en-US" sz="1800" dirty="0" smtClean="0"/>
              <a:t> 4. </a:t>
            </a:r>
            <a:r>
              <a:rPr lang="en-US" sz="1800" b="1" dirty="0" smtClean="0">
                <a:solidFill>
                  <a:srgbClr val="0070C0"/>
                </a:solidFill>
              </a:rPr>
              <a:t>Over the tree:</a:t>
            </a:r>
          </a:p>
          <a:p>
            <a:pPr algn="l" rtl="1" eaLnBrk="1" hangingPunct="1"/>
            <a:r>
              <a:rPr lang="en-US" sz="1800" dirty="0" smtClean="0"/>
              <a:t> a.  Noun Phrase                                  b. Prepositional Phrase</a:t>
            </a:r>
          </a:p>
          <a:p>
            <a:pPr algn="l" rtl="1" eaLnBrk="1" hangingPunct="1"/>
            <a:r>
              <a:rPr lang="en-US" sz="1800" dirty="0" smtClean="0"/>
              <a:t>       c. Infinitive Phrase                             d. Verb Phrase </a:t>
            </a:r>
            <a:endParaRPr lang="ar-SA" sz="1800" dirty="0" smtClean="0"/>
          </a:p>
          <a:p>
            <a:pPr algn="l" rtl="1" eaLnBrk="1" hangingPunct="1"/>
            <a:r>
              <a:rPr lang="en-US" sz="2000" dirty="0" smtClean="0"/>
              <a:t>   </a:t>
            </a:r>
          </a:p>
          <a:p>
            <a:pPr algn="l" rtl="1" eaLnBrk="1" hangingPunct="1"/>
            <a:r>
              <a:rPr lang="ar-SA" sz="2400" dirty="0" smtClean="0"/>
              <a:t>      </a:t>
            </a:r>
            <a:endParaRPr lang="en-US" sz="2400" dirty="0" smtClean="0"/>
          </a:p>
          <a:p>
            <a:pPr algn="l" rtl="1" eaLnBrk="1" hangingPunct="1"/>
            <a:r>
              <a:rPr lang="en-US" sz="2400" dirty="0" smtClean="0"/>
              <a:t>   </a:t>
            </a: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</a:t>
            </a:r>
            <a:r>
              <a:rPr lang="ar-SA" sz="1800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30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sz="3200" b="1" dirty="0" smtClean="0">
                <a:solidFill>
                  <a:schemeClr val="accent1"/>
                </a:solidFill>
              </a:rPr>
              <a:t>Creating Adjective &amp; Noun Phrases </a:t>
            </a:r>
            <a:r>
              <a:rPr lang="en-US" sz="1600" b="1" dirty="0" smtClean="0">
                <a:solidFill>
                  <a:schemeClr val="accent1"/>
                </a:solidFill>
              </a:rPr>
              <a:t>Pages 88 &amp; 89 ]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152400" y="1447800"/>
            <a:ext cx="9258300" cy="4678363"/>
          </a:xfrm>
        </p:spPr>
        <p:txBody>
          <a:bodyPr numCol="1"/>
          <a:lstStyle/>
          <a:p>
            <a:pPr algn="l" rtl="1" eaLnBrk="1" hangingPunct="1">
              <a:lnSpc>
                <a:spcPct val="150000"/>
              </a:lnSpc>
            </a:pPr>
            <a:r>
              <a:rPr lang="en-US" sz="1400" b="1" smtClean="0">
                <a:cs typeface="Arial" pitchFamily="34" charset="0"/>
              </a:rPr>
              <a:t> </a:t>
            </a:r>
            <a:r>
              <a:rPr lang="en-US" b="1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31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38199" y="1447800"/>
          <a:ext cx="5410200" cy="4602480"/>
        </p:xfrm>
        <a:graphic>
          <a:graphicData uri="http://schemas.openxmlformats.org/drawingml/2006/table">
            <a:tbl>
              <a:tblPr rtl="1" firstRow="1" bandRow="1">
                <a:tableStyleId>{BC89EF96-8CEA-46FF-86C4-4CE0E7609802}</a:tableStyleId>
              </a:tblPr>
              <a:tblGrid>
                <a:gridCol w="1884702"/>
                <a:gridCol w="2682927"/>
                <a:gridCol w="842571"/>
              </a:tblGrid>
              <a:tr h="38354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Word B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Word A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No. </a:t>
                      </a:r>
                      <a:endParaRPr lang="ar-SA" dirty="0"/>
                    </a:p>
                  </a:txBody>
                  <a:tcPr/>
                </a:tc>
              </a:tr>
              <a:tr h="3835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a. school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smtClean="0"/>
                        <a:t>Old__________________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1</a:t>
                      </a:r>
                      <a:endParaRPr lang="ar-SA" b="1" dirty="0"/>
                    </a:p>
                  </a:txBody>
                  <a:tcPr/>
                </a:tc>
              </a:tr>
              <a:tr h="3835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b.</a:t>
                      </a:r>
                      <a:r>
                        <a:rPr lang="en-US" b="1" baseline="0" dirty="0" smtClean="0"/>
                        <a:t> agency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Dream________________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2</a:t>
                      </a:r>
                      <a:endParaRPr lang="ar-SA" b="1" dirty="0"/>
                    </a:p>
                  </a:txBody>
                  <a:tcPr/>
                </a:tc>
              </a:tr>
              <a:tr h="3835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c. confidence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Cell __________________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3</a:t>
                      </a:r>
                      <a:endParaRPr lang="ar-SA" b="1" dirty="0"/>
                    </a:p>
                  </a:txBody>
                  <a:tcPr/>
                </a:tc>
              </a:tr>
              <a:tr h="3835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d. fashioned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Technology____________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4</a:t>
                      </a:r>
                      <a:endParaRPr lang="ar-SA" b="1" dirty="0"/>
                    </a:p>
                  </a:txBody>
                  <a:tcPr/>
                </a:tc>
              </a:tr>
              <a:tr h="3835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e.</a:t>
                      </a:r>
                      <a:r>
                        <a:rPr lang="en-US" b="1" baseline="0" dirty="0" smtClean="0"/>
                        <a:t> job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computer_____________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5</a:t>
                      </a:r>
                      <a:endParaRPr lang="ar-SA" b="1" dirty="0"/>
                    </a:p>
                  </a:txBody>
                  <a:tcPr/>
                </a:tc>
              </a:tr>
              <a:tr h="3835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f. life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Career_______________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6</a:t>
                      </a:r>
                      <a:endParaRPr lang="ar-SA" b="1" dirty="0"/>
                    </a:p>
                  </a:txBody>
                  <a:tcPr/>
                </a:tc>
              </a:tr>
              <a:tr h="3835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g. phone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Employment__________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7</a:t>
                      </a:r>
                      <a:endParaRPr lang="ar-SA" b="1" dirty="0"/>
                    </a:p>
                  </a:txBody>
                  <a:tcPr/>
                </a:tc>
              </a:tr>
              <a:tr h="3835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h. tuition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Self__________________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8</a:t>
                      </a:r>
                      <a:endParaRPr lang="ar-SA" b="1" dirty="0"/>
                    </a:p>
                  </a:txBody>
                  <a:tcPr/>
                </a:tc>
              </a:tr>
              <a:tr h="383540">
                <a:tc>
                  <a:txBody>
                    <a:bodyPr/>
                    <a:lstStyle/>
                    <a:p>
                      <a:pPr rtl="1"/>
                      <a:r>
                        <a:rPr lang="en-US" b="1" dirty="0" err="1" smtClean="0"/>
                        <a:t>i</a:t>
                      </a:r>
                      <a:r>
                        <a:rPr lang="en-US" b="1" dirty="0" smtClean="0"/>
                        <a:t>. field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High_________________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9</a:t>
                      </a:r>
                      <a:endParaRPr lang="ar-SA" b="1" dirty="0"/>
                    </a:p>
                  </a:txBody>
                  <a:tcPr/>
                </a:tc>
              </a:tr>
              <a:tr h="3835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j. counseling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City__________________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10</a:t>
                      </a:r>
                      <a:endParaRPr lang="ar-SA" b="1" dirty="0"/>
                    </a:p>
                  </a:txBody>
                  <a:tcPr/>
                </a:tc>
              </a:tr>
              <a:tr h="3835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 k. lab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College ______________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11</a:t>
                      </a:r>
                      <a:endParaRPr lang="ar-SA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Tm="234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3955</TotalTime>
  <Words>1917</Words>
  <Application>Microsoft Office PowerPoint</Application>
  <PresentationFormat>A4 Paper (210x297 mm)‎</PresentationFormat>
  <Paragraphs>300</Paragraphs>
  <Slides>32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32</vt:i4>
      </vt:variant>
    </vt:vector>
  </HeadingPairs>
  <TitlesOfParts>
    <vt:vector size="33" baseType="lpstr">
      <vt:lpstr>Office Theme</vt:lpstr>
      <vt:lpstr>الشريحة 1</vt:lpstr>
      <vt:lpstr>13th Class</vt:lpstr>
      <vt:lpstr>Elements of the Class </vt:lpstr>
      <vt:lpstr>Scanning &amp; Skimming Reading Texts  Page 75</vt:lpstr>
      <vt:lpstr>Questions</vt:lpstr>
      <vt:lpstr>What’s Phrase ? </vt:lpstr>
      <vt:lpstr>Basic Grammar Terminology</vt:lpstr>
      <vt:lpstr>Basic Grammar Terminology …continued</vt:lpstr>
      <vt:lpstr>What Makes a Sentence? </vt:lpstr>
      <vt:lpstr>This is also a sentence … </vt:lpstr>
      <vt:lpstr>Verbs that take complements …                                     (thank you very much!)</vt:lpstr>
      <vt:lpstr>Common Intensive English Verbs</vt:lpstr>
      <vt:lpstr>And this is also a sentence … </vt:lpstr>
      <vt:lpstr>More Adverbial Examples</vt:lpstr>
      <vt:lpstr>Sentence Components</vt:lpstr>
      <vt:lpstr>But here’s a new question, is this a sentence?</vt:lpstr>
      <vt:lpstr>الشريحة 17</vt:lpstr>
      <vt:lpstr>Clause </vt:lpstr>
      <vt:lpstr>Clause  continued</vt:lpstr>
      <vt:lpstr>A bigger sentence …</vt:lpstr>
      <vt:lpstr>Phrase</vt:lpstr>
      <vt:lpstr>Phrase example</vt:lpstr>
      <vt:lpstr>Phrase a phrase within a phrase</vt:lpstr>
      <vt:lpstr>Phrase continued – testing to see if you have a phrase</vt:lpstr>
      <vt:lpstr>الشريحة 25</vt:lpstr>
      <vt:lpstr>الشريحة 26</vt:lpstr>
      <vt:lpstr>Putting it all together</vt:lpstr>
      <vt:lpstr>Putting it all together continued</vt:lpstr>
      <vt:lpstr>Using Clauses and Phrases</vt:lpstr>
      <vt:lpstr>Exercise</vt:lpstr>
      <vt:lpstr> Creating Adjective &amp; Noun Phrases Pages 88 &amp; 89 ]</vt:lpstr>
      <vt:lpstr>الشريحة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390</cp:revision>
  <dcterms:created xsi:type="dcterms:W3CDTF">2009-10-14T19:14:34Z</dcterms:created>
  <dcterms:modified xsi:type="dcterms:W3CDTF">2011-11-29T12:30:11Z</dcterms:modified>
</cp:coreProperties>
</file>