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7" r:id="rId3"/>
    <p:sldId id="272" r:id="rId4"/>
    <p:sldId id="278" r:id="rId5"/>
    <p:sldId id="273" r:id="rId6"/>
    <p:sldId id="274" r:id="rId7"/>
    <p:sldId id="275" r:id="rId8"/>
    <p:sldId id="279" r:id="rId9"/>
    <p:sldId id="280" r:id="rId10"/>
    <p:sldId id="281" r:id="rId11"/>
    <p:sldId id="276" r:id="rId12"/>
    <p:sldId id="282" r:id="rId13"/>
    <p:sldId id="283" r:id="rId14"/>
    <p:sldId id="284" r:id="rId15"/>
    <p:sldId id="285"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6544" autoAdjust="0"/>
    <p:restoredTop sz="94664" autoAdjust="0"/>
  </p:normalViewPr>
  <p:slideViewPr>
    <p:cSldViewPr>
      <p:cViewPr varScale="1">
        <p:scale>
          <a:sx n="65" d="100"/>
          <a:sy n="65" d="100"/>
        </p:scale>
        <p:origin x="-1650"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1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slide" Target="slide7.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4000" b="1" dirty="0" smtClean="0">
                <a:solidFill>
                  <a:srgbClr val="FF0000"/>
                </a:solidFill>
                <a:effectLst>
                  <a:outerShdw blurRad="38100" dist="38100" dir="2700000" algn="tl">
                    <a:srgbClr val="000000">
                      <a:alpha val="43137"/>
                    </a:srgbClr>
                  </a:outerShdw>
                </a:effectLst>
                <a:cs typeface="Arial" pitchFamily="34" charset="0"/>
              </a:rPr>
              <a:t>المحاضرة</a:t>
            </a:r>
            <a:r>
              <a:rPr lang="ar-SA" sz="4000" b="1" dirty="0" smtClean="0">
                <a:solidFill>
                  <a:srgbClr val="FF0000"/>
                </a:solidFill>
                <a:effectLst>
                  <a:outerShdw blurRad="38100" dist="38100" dir="2700000" algn="tl">
                    <a:srgbClr val="000000">
                      <a:alpha val="43137"/>
                    </a:srgbClr>
                  </a:outerShdw>
                </a:effectLst>
                <a:cs typeface="Arial" pitchFamily="34" charset="0"/>
              </a:rPr>
              <a:t> </a:t>
            </a:r>
            <a:r>
              <a:rPr lang="ar-EG" sz="4000" b="1" dirty="0" smtClean="0">
                <a:solidFill>
                  <a:srgbClr val="FF0000"/>
                </a:solidFill>
                <a:effectLst>
                  <a:outerShdw blurRad="38100" dist="38100" dir="2700000" algn="tl">
                    <a:srgbClr val="000000">
                      <a:alpha val="43137"/>
                    </a:srgbClr>
                  </a:outerShdw>
                </a:effectLst>
                <a:cs typeface="Arial" pitchFamily="34" charset="0"/>
              </a:rPr>
              <a:t>الأولي</a:t>
            </a:r>
            <a:endParaRPr lang="en-US" sz="40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6"/>
            <a:ext cx="8801100" cy="1968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الأول</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endPar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مدخل </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الى شبكة الانترنت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(ج 1</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Introduction to </a:t>
            </a:r>
            <a:r>
              <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Internet)</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endPar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447800"/>
            <a:ext cx="8915400" cy="4216539"/>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2" action="ppaction://hlinksldjump"/>
              </a:rPr>
              <a:t>المقدمة</a:t>
            </a:r>
            <a:endParaRPr lang="ar-EG" sz="2400" b="1" dirty="0" smtClean="0">
              <a:solidFill>
                <a:srgbClr val="FF0000"/>
              </a:solidFill>
              <a:cs typeface="Times New Roman"/>
            </a:endParaRPr>
          </a:p>
          <a:p>
            <a:pPr marL="342900" indent="-342900" fontAlgn="auto">
              <a:spcBef>
                <a:spcPts val="1200"/>
              </a:spcBef>
              <a:spcAft>
                <a:spcPts val="1200"/>
              </a:spcAft>
              <a:buFont typeface="Wingdings" panose="05000000000000000000" pitchFamily="2" charset="2"/>
              <a:buChar char="q"/>
            </a:pPr>
            <a:r>
              <a:rPr lang="ar-SA" sz="2400" b="1" dirty="0" smtClean="0">
                <a:solidFill>
                  <a:srgbClr val="FF0000"/>
                </a:solidFill>
                <a:cs typeface="Times New Roman"/>
                <a:hlinkClick r:id="rId3" action="ppaction://hlinksldjump"/>
              </a:rPr>
              <a:t>تعريف شبكة </a:t>
            </a:r>
            <a:r>
              <a:rPr lang="ar-EG" sz="2400" b="1" dirty="0">
                <a:solidFill>
                  <a:srgbClr val="FF0000"/>
                </a:solidFill>
                <a:cs typeface="Times New Roman"/>
                <a:hlinkClick r:id="rId3" action="ppaction://hlinksldjump"/>
              </a:rPr>
              <a:t>الحاسوب </a:t>
            </a:r>
            <a:r>
              <a:rPr lang="en-US" sz="2400" b="1" dirty="0">
                <a:solidFill>
                  <a:srgbClr val="FF0000"/>
                </a:solidFill>
                <a:cs typeface="Times New Roman"/>
                <a:hlinkClick r:id="rId3" action="ppaction://hlinksldjump"/>
              </a:rPr>
              <a:t>Computer </a:t>
            </a:r>
            <a:r>
              <a:rPr lang="en-US" sz="2400" b="1" dirty="0" smtClean="0">
                <a:solidFill>
                  <a:srgbClr val="FF0000"/>
                </a:solidFill>
                <a:cs typeface="Times New Roman"/>
                <a:hlinkClick r:id="rId3" action="ppaction://hlinksldjump"/>
              </a:rPr>
              <a:t>Network</a:t>
            </a:r>
            <a:endParaRPr lang="ar-EG" sz="2400" b="1" dirty="0" smtClean="0">
              <a:solidFill>
                <a:srgbClr val="FF0000"/>
              </a:solidFill>
              <a:cs typeface="Times New Roman"/>
            </a:endParaRPr>
          </a:p>
          <a:p>
            <a:pPr marL="34290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4" action="ppaction://hlinksldjump"/>
              </a:rPr>
              <a:t>المستلزمات </a:t>
            </a:r>
            <a:r>
              <a:rPr lang="ar-EG" sz="2400" b="1" dirty="0">
                <a:solidFill>
                  <a:srgbClr val="FF0000"/>
                </a:solidFill>
                <a:cs typeface="Times New Roman"/>
                <a:hlinkClick r:id="rId4" action="ppaction://hlinksldjump"/>
              </a:rPr>
              <a:t>المادية والبرمجية لتكوين شبكة الحاسوب </a:t>
            </a:r>
            <a:r>
              <a:rPr lang="en-US" sz="2400" b="1" dirty="0">
                <a:solidFill>
                  <a:srgbClr val="FF0000"/>
                </a:solidFill>
                <a:cs typeface="Times New Roman"/>
                <a:hlinkClick r:id="rId4" action="ppaction://hlinksldjump"/>
              </a:rPr>
              <a:t>Hardware &amp; Software </a:t>
            </a:r>
            <a:r>
              <a:rPr lang="en-US" sz="2400" b="1" dirty="0" smtClean="0">
                <a:solidFill>
                  <a:srgbClr val="FF0000"/>
                </a:solidFill>
                <a:cs typeface="Times New Roman"/>
                <a:hlinkClick r:id="rId4" action="ppaction://hlinksldjump"/>
              </a:rPr>
              <a:t>Components</a:t>
            </a:r>
            <a:endParaRPr lang="ar-EG" sz="2400" b="1" dirty="0">
              <a:solidFill>
                <a:srgbClr val="FF0000"/>
              </a:solidFill>
              <a:cs typeface="Times New Roman"/>
            </a:endParaRPr>
          </a:p>
          <a:p>
            <a:pPr marL="34290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5" action="ppaction://hlinksldjump"/>
              </a:rPr>
              <a:t>تصنيفات </a:t>
            </a:r>
            <a:r>
              <a:rPr lang="ar-EG" sz="2400" b="1" dirty="0">
                <a:solidFill>
                  <a:srgbClr val="FF0000"/>
                </a:solidFill>
                <a:cs typeface="Times New Roman"/>
                <a:hlinkClick r:id="rId5" action="ppaction://hlinksldjump"/>
              </a:rPr>
              <a:t>شبكة </a:t>
            </a:r>
            <a:r>
              <a:rPr lang="ar-EG" sz="2400" b="1" dirty="0" smtClean="0">
                <a:solidFill>
                  <a:srgbClr val="FF0000"/>
                </a:solidFill>
                <a:cs typeface="Times New Roman"/>
                <a:hlinkClick r:id="rId5" action="ppaction://hlinksldjump"/>
              </a:rPr>
              <a:t>الحاسوب</a:t>
            </a:r>
            <a:endParaRPr lang="ar-EG" sz="2400" b="1" dirty="0" smtClean="0">
              <a:solidFill>
                <a:srgbClr val="FF0000"/>
              </a:solidFill>
              <a:cs typeface="Times New Roman"/>
            </a:endParaRPr>
          </a:p>
          <a:p>
            <a:pPr marL="342900" indent="-342900" fontAlgn="auto">
              <a:spcBef>
                <a:spcPts val="1200"/>
              </a:spcBef>
              <a:spcAft>
                <a:spcPts val="1200"/>
              </a:spcAft>
              <a:buFont typeface="Wingdings" panose="05000000000000000000" pitchFamily="2" charset="2"/>
              <a:buChar char="q"/>
            </a:pPr>
            <a:r>
              <a:rPr lang="ar-SA" sz="2400" b="1" dirty="0" smtClean="0">
                <a:solidFill>
                  <a:srgbClr val="FF0000"/>
                </a:solidFill>
                <a:cs typeface="Times New Roman"/>
                <a:hlinkClick r:id="rId6" action="ppaction://hlinksldjump"/>
              </a:rPr>
              <a:t>الإنترنت</a:t>
            </a:r>
            <a:r>
              <a:rPr lang="en-US" sz="2400" b="1" dirty="0" smtClean="0">
                <a:solidFill>
                  <a:srgbClr val="FF0000"/>
                </a:solidFill>
                <a:cs typeface="Times New Roman"/>
                <a:hlinkClick r:id="rId6" action="ppaction://hlinksldjump"/>
              </a:rPr>
              <a:t> Internet </a:t>
            </a:r>
            <a:r>
              <a:rPr lang="ar-SA" sz="2400" b="1" dirty="0" smtClean="0">
                <a:solidFill>
                  <a:srgbClr val="FF0000"/>
                </a:solidFill>
                <a:cs typeface="Times New Roman"/>
                <a:hlinkClick r:id="rId6" action="ppaction://hlinksldjump"/>
              </a:rPr>
              <a:t>نشأتها </a:t>
            </a:r>
            <a:r>
              <a:rPr lang="ar-SA" sz="2400" b="1" dirty="0">
                <a:solidFill>
                  <a:srgbClr val="FF0000"/>
                </a:solidFill>
                <a:cs typeface="Times New Roman"/>
                <a:hlinkClick r:id="rId6" action="ppaction://hlinksldjump"/>
              </a:rPr>
              <a:t>وخصائصها</a:t>
            </a:r>
            <a:endParaRPr lang="ar-SA" sz="2400" b="1" dirty="0">
              <a:solidFill>
                <a:srgbClr val="FF0000"/>
              </a:solidFill>
              <a:cs typeface="Times New Roman"/>
            </a:endParaRPr>
          </a:p>
          <a:p>
            <a:pPr marL="34290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7" action="ppaction://hlinksldjump"/>
              </a:rPr>
              <a:t>شبكة الانترانت </a:t>
            </a:r>
            <a:r>
              <a:rPr lang="en-US" sz="2400" b="1" dirty="0" smtClean="0">
                <a:solidFill>
                  <a:srgbClr val="FF0000"/>
                </a:solidFill>
                <a:cs typeface="Times New Roman"/>
                <a:hlinkClick r:id="rId7" action="ppaction://hlinksldjump"/>
              </a:rPr>
              <a:t>Intranet</a:t>
            </a:r>
            <a:r>
              <a:rPr lang="ar-EG" sz="2400" b="1" dirty="0" smtClean="0">
                <a:solidFill>
                  <a:srgbClr val="FF0000"/>
                </a:solidFill>
                <a:cs typeface="Times New Roman"/>
                <a:hlinkClick r:id="rId7" action="ppaction://hlinksldjump"/>
              </a:rPr>
              <a:t> – </a:t>
            </a:r>
            <a:r>
              <a:rPr lang="ar-EG" sz="2400" b="1" dirty="0">
                <a:solidFill>
                  <a:srgbClr val="FF0000"/>
                </a:solidFill>
                <a:cs typeface="Times New Roman"/>
                <a:hlinkClick r:id="rId7" action="ppaction://hlinksldjump"/>
              </a:rPr>
              <a:t>شبكة الإكسترانت </a:t>
            </a:r>
            <a:r>
              <a:rPr lang="en-US" sz="2400" b="1" dirty="0" smtClean="0">
                <a:solidFill>
                  <a:srgbClr val="FF0000"/>
                </a:solidFill>
                <a:cs typeface="Times New Roman"/>
                <a:hlinkClick r:id="rId7" action="ppaction://hlinksldjump"/>
              </a:rPr>
              <a:t>Extranet</a:t>
            </a:r>
            <a:endParaRPr lang="ar-EG" sz="2400" b="1" dirty="0" smtClean="0">
              <a:solidFill>
                <a:srgbClr val="002060"/>
              </a:solidFill>
              <a:cs typeface="Times New Roman"/>
              <a:hlinkClick r:i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مقدمة</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مستطيل 1"/>
          <p:cNvSpPr/>
          <p:nvPr/>
        </p:nvSpPr>
        <p:spPr>
          <a:xfrm>
            <a:off x="304800" y="1640681"/>
            <a:ext cx="9372600" cy="4524315"/>
          </a:xfrm>
          <a:prstGeom prst="rect">
            <a:avLst/>
          </a:prstGeom>
        </p:spPr>
        <p:txBody>
          <a:bodyPr wrap="square">
            <a:spAutoFit/>
          </a:bodyPr>
          <a:lstStyle/>
          <a:p>
            <a:pPr marL="285750" indent="-285750" algn="just">
              <a:buFont typeface="Arial" panose="020B0604020202020204" pitchFamily="34" charset="0"/>
              <a:buChar char="•"/>
            </a:pPr>
            <a:r>
              <a:rPr lang="ar-EG" b="1" dirty="0"/>
              <a:t>تعد شبكة الانترنت من أكثر وأهم </a:t>
            </a:r>
            <a:r>
              <a:rPr lang="ar-EG" b="1" dirty="0" smtClean="0"/>
              <a:t>التعابير شيوعاً في </a:t>
            </a:r>
            <a:r>
              <a:rPr lang="ar-EG" b="1" dirty="0"/>
              <a:t>عصرنا </a:t>
            </a:r>
            <a:r>
              <a:rPr lang="ar-EG" b="1" dirty="0" smtClean="0"/>
              <a:t>الحالي </a:t>
            </a:r>
            <a:r>
              <a:rPr lang="ar-EG" b="1" dirty="0"/>
              <a:t>لما لها من خدمات </a:t>
            </a:r>
            <a:r>
              <a:rPr lang="ar-EG" b="1" dirty="0" smtClean="0"/>
              <a:t>متعددة ومتفاوتة. </a:t>
            </a:r>
          </a:p>
          <a:p>
            <a:pPr marL="285750" indent="-285750" algn="just">
              <a:buFont typeface="Arial" panose="020B0604020202020204" pitchFamily="34" charset="0"/>
              <a:buChar char="•"/>
            </a:pPr>
            <a:r>
              <a:rPr lang="ar-EG" b="1" dirty="0"/>
              <a:t>لا يوجد مكان تقريباً يخلو من وجود شبكة أصبحت من الضروريات الحتمية عند العديد من الأشخاص أو الجهات.</a:t>
            </a:r>
          </a:p>
          <a:p>
            <a:pPr marL="285750" indent="-285750" algn="just">
              <a:buFont typeface="Arial" panose="020B0604020202020204" pitchFamily="34" charset="0"/>
              <a:buChar char="•"/>
            </a:pPr>
            <a:r>
              <a:rPr lang="ar-EG" b="1" dirty="0"/>
              <a:t>الانترنت (الجامعات، المدارس، المستشفيات، الدوائر الحكومية، المقاهي وحتى المنازل. حيث تعد هذه الشبكة بمثابة العالم الافتراضي (</a:t>
            </a:r>
            <a:r>
              <a:rPr lang="en-US" b="1" dirty="0"/>
              <a:t>Virtual World</a:t>
            </a:r>
            <a:r>
              <a:rPr lang="ar-EG" b="1" dirty="0"/>
              <a:t>).</a:t>
            </a:r>
          </a:p>
          <a:p>
            <a:pPr marL="285750" indent="-285750" algn="just">
              <a:buFont typeface="Arial" panose="020B0604020202020204" pitchFamily="34" charset="0"/>
              <a:buChar char="•"/>
            </a:pPr>
            <a:r>
              <a:rPr lang="ar-EG" b="1" dirty="0"/>
              <a:t>يمكن أن تجد في هذا العالم كل ما تحتاج إليه </a:t>
            </a:r>
            <a:r>
              <a:rPr lang="ar-EG" b="1" dirty="0" smtClean="0"/>
              <a:t>من أبحاث </a:t>
            </a:r>
            <a:r>
              <a:rPr lang="ar-EG" b="1" dirty="0"/>
              <a:t>وبرامج ومعلومات متنوعة ...الخ.</a:t>
            </a:r>
          </a:p>
          <a:p>
            <a:pPr algn="just"/>
            <a:endParaRPr lang="ar-EG" b="1" dirty="0" smtClean="0"/>
          </a:p>
          <a:p>
            <a:pPr marL="285750" indent="-285750" algn="just">
              <a:buFont typeface="Arial" panose="020B0604020202020204" pitchFamily="34" charset="0"/>
              <a:buChar char="•"/>
            </a:pPr>
            <a:r>
              <a:rPr lang="ar-EG" b="1" dirty="0"/>
              <a:t>لقد عملت شبكة الانترنت على تغيير بعض المفاهيم في هذا العصر، حيث يتسم هذا العصر بالسرعة، </a:t>
            </a:r>
            <a:r>
              <a:rPr lang="ar-EG" b="1" dirty="0" smtClean="0"/>
              <a:t>المعلوماتية، المعرف</a:t>
            </a:r>
            <a:r>
              <a:rPr lang="ar-SA" b="1" dirty="0" smtClean="0"/>
              <a:t>ي</a:t>
            </a:r>
            <a:r>
              <a:rPr lang="ar-EG" b="1" dirty="0" smtClean="0"/>
              <a:t>ة</a:t>
            </a:r>
            <a:r>
              <a:rPr lang="ar-EG" b="1" dirty="0"/>
              <a:t>، وأصبح العالم الكبير عبارة عن قرية صغيرة أو غرفة صغيرة أو جهاز حاسب شخصي أو </a:t>
            </a:r>
            <a:r>
              <a:rPr lang="ar-EG" b="1" dirty="0" smtClean="0"/>
              <a:t>حتى جهاز جوال.</a:t>
            </a:r>
          </a:p>
          <a:p>
            <a:pPr algn="just"/>
            <a:endParaRPr lang="ar-EG" b="1" dirty="0"/>
          </a:p>
          <a:p>
            <a:pPr marL="285750" indent="-285750" algn="just">
              <a:buFont typeface="Arial" panose="020B0604020202020204" pitchFamily="34" charset="0"/>
              <a:buChar char="•"/>
            </a:pPr>
            <a:r>
              <a:rPr lang="ar-EG" b="1" dirty="0" smtClean="0"/>
              <a:t>من خلال استخدام شبكة الانترنت فإنك تستطيع:</a:t>
            </a:r>
          </a:p>
          <a:p>
            <a:pPr marL="742950" lvl="1" indent="-285750" algn="just">
              <a:buFont typeface="Wingdings" panose="05000000000000000000" pitchFamily="2" charset="2"/>
              <a:buChar char="ü"/>
            </a:pPr>
            <a:r>
              <a:rPr lang="ar-SA" b="1" dirty="0" smtClean="0"/>
              <a:t>الاتصال بأصدقا</a:t>
            </a:r>
            <a:r>
              <a:rPr lang="ar-EG" b="1" dirty="0" smtClean="0"/>
              <a:t>ئ</a:t>
            </a:r>
            <a:r>
              <a:rPr lang="ar-SA" b="1" dirty="0" smtClean="0"/>
              <a:t>ك وأقاربك حول العالم وأنت ف</a:t>
            </a:r>
            <a:r>
              <a:rPr lang="ar-EG" b="1" dirty="0" smtClean="0"/>
              <a:t>ي</a:t>
            </a:r>
            <a:r>
              <a:rPr lang="ar-SA" b="1" dirty="0" smtClean="0"/>
              <a:t> مكانك</a:t>
            </a:r>
            <a:r>
              <a:rPr lang="ar-EG" b="1" dirty="0" smtClean="0"/>
              <a:t>.</a:t>
            </a:r>
          </a:p>
          <a:p>
            <a:pPr marL="742950" lvl="1" indent="-285750" algn="just">
              <a:buFont typeface="Wingdings" panose="05000000000000000000" pitchFamily="2" charset="2"/>
              <a:buChar char="ü"/>
            </a:pPr>
            <a:r>
              <a:rPr lang="ar-SA" b="1" dirty="0" smtClean="0"/>
              <a:t>التواصل وعمل الاجتماعات متاح مع أي شخص أو جهة حول العالم </a:t>
            </a:r>
            <a:r>
              <a:rPr lang="ar-SA" b="1" dirty="0"/>
              <a:t>دون الحاجة إلى السفر أو التنقل ب</a:t>
            </a:r>
            <a:r>
              <a:rPr lang="ar-EG" b="1" dirty="0"/>
              <a:t>ين </a:t>
            </a:r>
            <a:r>
              <a:rPr lang="ar-SA" b="1" dirty="0" smtClean="0"/>
              <a:t>المدن</a:t>
            </a:r>
            <a:r>
              <a:rPr lang="ar-EG" b="1" dirty="0" smtClean="0"/>
              <a:t>.</a:t>
            </a:r>
            <a:endParaRPr lang="ar-EG" b="1" dirty="0"/>
          </a:p>
          <a:p>
            <a:pPr marL="742950" lvl="1" indent="-285750" algn="just">
              <a:buFont typeface="Wingdings" panose="05000000000000000000" pitchFamily="2" charset="2"/>
              <a:buChar char="ü"/>
            </a:pPr>
            <a:r>
              <a:rPr lang="ar-SA" b="1" dirty="0" smtClean="0"/>
              <a:t>اكمال </a:t>
            </a:r>
            <a:r>
              <a:rPr lang="ar-SA" b="1" dirty="0"/>
              <a:t>دراستك </a:t>
            </a:r>
            <a:r>
              <a:rPr lang="ar-SA" b="1" dirty="0" smtClean="0"/>
              <a:t>عن </a:t>
            </a:r>
            <a:r>
              <a:rPr lang="ar-SA" b="1" dirty="0"/>
              <a:t>بعد </a:t>
            </a:r>
            <a:r>
              <a:rPr lang="ar-SA" b="1" dirty="0" smtClean="0"/>
              <a:t>دون </a:t>
            </a:r>
            <a:r>
              <a:rPr lang="ar-SA" b="1" dirty="0"/>
              <a:t>أن </a:t>
            </a:r>
            <a:r>
              <a:rPr lang="ar-EG" b="1" dirty="0"/>
              <a:t>يؤثر </a:t>
            </a:r>
            <a:r>
              <a:rPr lang="ar-SA" b="1" dirty="0"/>
              <a:t>ذلك على مجال </a:t>
            </a:r>
            <a:r>
              <a:rPr lang="ar-SA" b="1" dirty="0" smtClean="0"/>
              <a:t>عملك</a:t>
            </a:r>
            <a:r>
              <a:rPr lang="ar-EG" b="1" dirty="0" smtClean="0"/>
              <a:t>.</a:t>
            </a:r>
            <a:endParaRPr lang="ar-EG" b="1" dirty="0"/>
          </a:p>
          <a:p>
            <a:pPr marL="742950" lvl="1" indent="-285750" algn="just">
              <a:buFont typeface="Wingdings" panose="05000000000000000000" pitchFamily="2" charset="2"/>
              <a:buChar char="ü"/>
            </a:pPr>
            <a:r>
              <a:rPr lang="ar-SA" b="1" dirty="0" smtClean="0"/>
              <a:t>التسوق وشراء</a:t>
            </a:r>
            <a:r>
              <a:rPr lang="ar-EG" b="1" dirty="0" smtClean="0"/>
              <a:t> </a:t>
            </a:r>
            <a:r>
              <a:rPr lang="ar-SA" b="1" dirty="0" smtClean="0"/>
              <a:t>ال</a:t>
            </a:r>
            <a:r>
              <a:rPr lang="ar-EG" b="1" dirty="0" smtClean="0"/>
              <a:t>سلع</a:t>
            </a:r>
            <a:r>
              <a:rPr lang="ar-SA" b="1" dirty="0" smtClean="0"/>
              <a:t> التي تحتاج لها</a:t>
            </a:r>
            <a:r>
              <a:rPr lang="ar-EG" b="1" dirty="0" smtClean="0"/>
              <a:t> </a:t>
            </a:r>
            <a:r>
              <a:rPr lang="ar-EG" b="1" dirty="0"/>
              <a:t>من بلدان </a:t>
            </a:r>
            <a:r>
              <a:rPr lang="ar-EG" b="1" dirty="0" smtClean="0"/>
              <a:t>أخري.</a:t>
            </a:r>
            <a:endParaRPr lang="ar-EG" b="1" dirty="0"/>
          </a:p>
          <a:p>
            <a:pPr marL="742950" lvl="1" indent="-285750" algn="just">
              <a:buFont typeface="Wingdings" panose="05000000000000000000" pitchFamily="2" charset="2"/>
              <a:buChar char="ü"/>
            </a:pPr>
            <a:r>
              <a:rPr lang="ar-SA" b="1" dirty="0" smtClean="0"/>
              <a:t>انجاز</a:t>
            </a:r>
            <a:r>
              <a:rPr lang="ar-EG" b="1" dirty="0" smtClean="0"/>
              <a:t> </a:t>
            </a:r>
            <a:r>
              <a:rPr lang="ar-SA" b="1" dirty="0"/>
              <a:t>بعض المعاملات </a:t>
            </a:r>
            <a:r>
              <a:rPr lang="ar-EG" b="1" dirty="0"/>
              <a:t>الحكومية أو بعض المهام الوظيفية وأنت في </a:t>
            </a:r>
            <a:r>
              <a:rPr lang="ar-EG" b="1" dirty="0" smtClean="0"/>
              <a:t>بيتك. </a:t>
            </a:r>
            <a:endParaRPr lang="ar-EG" b="1" dirty="0"/>
          </a:p>
          <a:p>
            <a:pPr algn="just"/>
            <a:endParaRPr lang="ar-EG"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مقدمة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مستطيل 1"/>
          <p:cNvSpPr/>
          <p:nvPr/>
        </p:nvSpPr>
        <p:spPr>
          <a:xfrm>
            <a:off x="304800" y="1640681"/>
            <a:ext cx="9372600" cy="3139321"/>
          </a:xfrm>
          <a:prstGeom prst="rect">
            <a:avLst/>
          </a:prstGeom>
        </p:spPr>
        <p:txBody>
          <a:bodyPr wrap="square">
            <a:spAutoFit/>
          </a:bodyPr>
          <a:lstStyle/>
          <a:p>
            <a:pPr marL="285750" indent="-285750" algn="just">
              <a:buFont typeface="Arial" panose="020B0604020202020204" pitchFamily="34" charset="0"/>
              <a:buChar char="•"/>
            </a:pPr>
            <a:r>
              <a:rPr lang="ar-EG" b="1" dirty="0" smtClean="0"/>
              <a:t>ساهمت شبكة الانترنت على تقليص الفجوة المعلوماتية والعلمية بين </a:t>
            </a:r>
            <a:r>
              <a:rPr lang="ar-SA" b="1" dirty="0" smtClean="0"/>
              <a:t>ال</a:t>
            </a:r>
            <a:r>
              <a:rPr lang="ar-EG" b="1" dirty="0" smtClean="0"/>
              <a:t>شعوب.</a:t>
            </a:r>
          </a:p>
          <a:p>
            <a:pPr algn="just"/>
            <a:endParaRPr lang="ar-EG" b="1" dirty="0" smtClean="0"/>
          </a:p>
          <a:p>
            <a:pPr marL="285750" indent="-285750" algn="just">
              <a:buFont typeface="Arial" panose="020B0604020202020204" pitchFamily="34" charset="0"/>
              <a:buChar char="•"/>
            </a:pPr>
            <a:r>
              <a:rPr lang="ar-EG" b="1" dirty="0" smtClean="0"/>
              <a:t>تستطيع أن تتجول في جميع دول العالم دون حواجز حدودية أو تأشيرات دخول لبعض الدول.</a:t>
            </a:r>
          </a:p>
          <a:p>
            <a:pPr algn="just"/>
            <a:endParaRPr lang="ar-EG" b="1" dirty="0" smtClean="0"/>
          </a:p>
          <a:p>
            <a:pPr marL="285750" indent="-285750" algn="just">
              <a:buFont typeface="Arial" panose="020B0604020202020204" pitchFamily="34" charset="0"/>
              <a:buChar char="•"/>
            </a:pPr>
            <a:r>
              <a:rPr lang="ar-EG" b="1" dirty="0" smtClean="0"/>
              <a:t>شبكة الانترنت لا تخضع لسيطرة أي جهة في العالم، فيتيح ذلك حرية التجول وطرح الآراء والأفكار.</a:t>
            </a:r>
          </a:p>
          <a:p>
            <a:pPr algn="just"/>
            <a:endParaRPr lang="ar-EG" b="1" dirty="0"/>
          </a:p>
          <a:p>
            <a:pPr marL="285750" indent="-285750" algn="just">
              <a:buFont typeface="Arial" panose="020B0604020202020204" pitchFamily="34" charset="0"/>
              <a:buChar char="•"/>
            </a:pPr>
            <a:r>
              <a:rPr lang="ar-EG" b="1" dirty="0" smtClean="0"/>
              <a:t>الأُمي في هذا العصر هو من لا يستطيع أن يستخدم احدي أدوات تقنية المعلومات مثل جهاز الجوال – الحاسب – الانترنت.</a:t>
            </a:r>
          </a:p>
          <a:p>
            <a:pPr marL="285750" indent="-285750" algn="just">
              <a:buFont typeface="Arial" panose="020B0604020202020204" pitchFamily="34" charset="0"/>
              <a:buChar char="•"/>
            </a:pPr>
            <a:endParaRPr lang="ar-EG" b="1" dirty="0"/>
          </a:p>
          <a:p>
            <a:pPr marL="285750" indent="-285750" algn="just">
              <a:buFont typeface="Arial" panose="020B0604020202020204" pitchFamily="34" charset="0"/>
              <a:buChar char="•"/>
            </a:pPr>
            <a:r>
              <a:rPr lang="ar-EG" b="1" dirty="0" smtClean="0"/>
              <a:t>الهدف من دراسة هذا المقرر:</a:t>
            </a:r>
          </a:p>
          <a:p>
            <a:pPr marL="742950" lvl="1" indent="-285750" algn="just">
              <a:buFont typeface="Arial" panose="020B0604020202020204" pitchFamily="34" charset="0"/>
              <a:buChar char="•"/>
            </a:pPr>
            <a:r>
              <a:rPr lang="ar-EG" b="1" dirty="0" smtClean="0"/>
              <a:t>إزالة الغموض عن استخدام هذه التقنية بجميع اشكالها.</a:t>
            </a:r>
          </a:p>
          <a:p>
            <a:pPr marL="742950" lvl="1" indent="-285750" algn="just">
              <a:buFont typeface="Arial" panose="020B0604020202020204" pitchFamily="34" charset="0"/>
              <a:buChar char="•"/>
            </a:pPr>
            <a:r>
              <a:rPr lang="ar-EG" b="1" dirty="0" smtClean="0"/>
              <a:t>مواكبة التطورات الحاصلة في ذلك المجال.</a:t>
            </a:r>
          </a:p>
        </p:txBody>
      </p:sp>
    </p:spTree>
    <p:extLst>
      <p:ext uri="{BB962C8B-B14F-4D97-AF65-F5344CB8AC3E}">
        <p14:creationId xmlns="" xmlns:p14="http://schemas.microsoft.com/office/powerpoint/2010/main" val="20021434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تعريف شبكة </a:t>
            </a: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الحاسوب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Computer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Network</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مستطيل 1"/>
          <p:cNvSpPr/>
          <p:nvPr/>
        </p:nvSpPr>
        <p:spPr>
          <a:xfrm>
            <a:off x="2819401" y="1640681"/>
            <a:ext cx="6857999" cy="1754326"/>
          </a:xfrm>
          <a:prstGeom prst="rect">
            <a:avLst/>
          </a:prstGeom>
        </p:spPr>
        <p:txBody>
          <a:bodyPr wrap="square">
            <a:spAutoFit/>
          </a:bodyPr>
          <a:lstStyle/>
          <a:p>
            <a:pPr marL="285750" indent="-285750" algn="just">
              <a:buFont typeface="Arial" panose="020B0604020202020204" pitchFamily="34" charset="0"/>
              <a:buChar char="•"/>
            </a:pPr>
            <a:r>
              <a:rPr lang="ar-EG" b="1" dirty="0" smtClean="0"/>
              <a:t>هي نظام لربط جهازين حاسوب أو أكثر معاً باستخدام إحدى تقنيات نظم الاتصالات.</a:t>
            </a:r>
          </a:p>
          <a:p>
            <a:pPr algn="just"/>
            <a:endParaRPr lang="ar-EG" b="1" dirty="0" smtClean="0"/>
          </a:p>
          <a:p>
            <a:pPr marL="285750" indent="-285750" algn="just">
              <a:buFont typeface="Arial" panose="020B0604020202020204" pitchFamily="34" charset="0"/>
              <a:buChar char="•"/>
            </a:pPr>
            <a:r>
              <a:rPr lang="ar-EG" b="1" dirty="0" smtClean="0"/>
              <a:t>بذلك تصبح هذه الأجهزة متصلة من أجل مشاركة المعلومات والبرمجيات والموارد الأخرى.</a:t>
            </a:r>
          </a:p>
          <a:p>
            <a:pPr algn="just"/>
            <a:endParaRPr lang="ar-EG" b="1" dirty="0" smtClean="0"/>
          </a:p>
          <a:p>
            <a:pPr marL="285750" indent="-285750" algn="just">
              <a:buFont typeface="Arial" panose="020B0604020202020204" pitchFamily="34" charset="0"/>
              <a:buChar char="•"/>
            </a:pPr>
            <a:r>
              <a:rPr lang="ar-EG" b="1" dirty="0" smtClean="0"/>
              <a:t>عند اتصال هذه الأجهزة معاً فإنها تسمح بالتواصل المباشر بين مستخدمي الشبكة.</a:t>
            </a:r>
          </a:p>
        </p:txBody>
      </p:sp>
      <p:pic>
        <p:nvPicPr>
          <p:cNvPr id="3" name="Picture 2"/>
          <p:cNvPicPr>
            <a:picLocks noChangeAspect="1"/>
          </p:cNvPicPr>
          <p:nvPr/>
        </p:nvPicPr>
        <p:blipFill>
          <a:blip r:embed="rId2" cstate="print"/>
          <a:stretch>
            <a:fillRect/>
          </a:stretch>
        </p:blipFill>
        <p:spPr>
          <a:xfrm>
            <a:off x="152401" y="1476354"/>
            <a:ext cx="2667000" cy="2235895"/>
          </a:xfrm>
          <a:prstGeom prst="rect">
            <a:avLst/>
          </a:prstGeom>
        </p:spPr>
      </p:pic>
      <p:sp>
        <p:nvSpPr>
          <p:cNvPr id="8" name="مستطيل 1"/>
          <p:cNvSpPr/>
          <p:nvPr/>
        </p:nvSpPr>
        <p:spPr>
          <a:xfrm>
            <a:off x="152401" y="3712249"/>
            <a:ext cx="9677400" cy="2062103"/>
          </a:xfrm>
          <a:prstGeom prst="rect">
            <a:avLst/>
          </a:prstGeom>
        </p:spPr>
        <p:txBody>
          <a:bodyPr wrap="square">
            <a:spAutoFit/>
          </a:bodyPr>
          <a:lstStyle/>
          <a:p>
            <a:pPr algn="just"/>
            <a:r>
              <a:rPr lang="ar-EG" sz="2000" b="1" u="sng" dirty="0" smtClean="0"/>
              <a:t>أهمية شبكة الحاسوب:</a:t>
            </a:r>
          </a:p>
          <a:p>
            <a:pPr algn="just"/>
            <a:endParaRPr lang="ar-EG" b="1" dirty="0" smtClean="0"/>
          </a:p>
          <a:p>
            <a:pPr marL="285750" indent="-285750" algn="just">
              <a:buFont typeface="Wingdings" panose="05000000000000000000" pitchFamily="2" charset="2"/>
              <a:buChar char="ü"/>
            </a:pPr>
            <a:r>
              <a:rPr lang="ar-EG" b="1" dirty="0" smtClean="0"/>
              <a:t>مشاركة البيانات والمعلومات المخزنة على الأجهزة المتصلة بالشبكة (أو المخزنة على جهاز خادم الملفات </a:t>
            </a:r>
            <a:r>
              <a:rPr lang="en-US" b="1" dirty="0" smtClean="0"/>
              <a:t>File Server</a:t>
            </a:r>
            <a:r>
              <a:rPr lang="ar-EG" b="1" dirty="0" smtClean="0"/>
              <a:t>).</a:t>
            </a:r>
          </a:p>
          <a:p>
            <a:pPr marL="285750" indent="-285750" algn="just">
              <a:buFont typeface="Wingdings" panose="05000000000000000000" pitchFamily="2" charset="2"/>
              <a:buChar char="ü"/>
            </a:pPr>
            <a:r>
              <a:rPr lang="ar-EG" b="1" dirty="0" smtClean="0"/>
              <a:t>مشاركة ال</a:t>
            </a:r>
            <a:r>
              <a:rPr lang="ar-SA" b="1" dirty="0" smtClean="0"/>
              <a:t>اجهزة</a:t>
            </a:r>
            <a:r>
              <a:rPr lang="ar-EG" b="1" dirty="0" smtClean="0"/>
              <a:t> </a:t>
            </a:r>
            <a:r>
              <a:rPr lang="en-US" b="1" dirty="0" smtClean="0"/>
              <a:t>Hardware</a:t>
            </a:r>
            <a:r>
              <a:rPr lang="ar-EG" b="1" dirty="0" smtClean="0"/>
              <a:t> المتصلة بالشبكة مثل الطابعة ( تعرف بأنها طابعة شبكية </a:t>
            </a:r>
            <a:r>
              <a:rPr lang="en-US" b="1" dirty="0" smtClean="0"/>
              <a:t>Printer Network</a:t>
            </a:r>
            <a:r>
              <a:rPr lang="ar-EG" b="1" dirty="0" smtClean="0"/>
              <a:t>).</a:t>
            </a:r>
          </a:p>
          <a:p>
            <a:pPr marL="285750" indent="-285750" algn="just">
              <a:buFont typeface="Wingdings" panose="05000000000000000000" pitchFamily="2" charset="2"/>
              <a:buChar char="ü"/>
            </a:pPr>
            <a:r>
              <a:rPr lang="ar-EG" b="1" dirty="0" smtClean="0"/>
              <a:t>مشاركة البرمجيات </a:t>
            </a:r>
            <a:r>
              <a:rPr lang="en-US" b="1" dirty="0" smtClean="0"/>
              <a:t>Software</a:t>
            </a:r>
            <a:r>
              <a:rPr lang="ar-EG" b="1" dirty="0" smtClean="0"/>
              <a:t> بين الأجهزة المتصلة بالشبكة.</a:t>
            </a:r>
          </a:p>
          <a:p>
            <a:pPr marL="285750" indent="-285750" algn="just">
              <a:buFont typeface="Wingdings" panose="05000000000000000000" pitchFamily="2" charset="2"/>
              <a:buChar char="ü"/>
            </a:pPr>
            <a:r>
              <a:rPr lang="ar-EG" b="1" dirty="0" smtClean="0"/>
              <a:t>الاتصال بالمستخدمين المتواجدون على الشبكة وتبادل الرسائل النصية والصوتية والمرئية.</a:t>
            </a:r>
          </a:p>
          <a:p>
            <a:pPr marL="285750" indent="-285750" algn="just">
              <a:buFont typeface="Wingdings" panose="05000000000000000000" pitchFamily="2" charset="2"/>
              <a:buChar char="ü"/>
            </a:pPr>
            <a:r>
              <a:rPr lang="ar-EG" b="1" dirty="0" smtClean="0"/>
              <a:t>توفير الوقت والجهد في الحصول على المعلومات وتقديم الخدمات بسرعة ودقة عالية.</a:t>
            </a:r>
          </a:p>
        </p:txBody>
      </p:sp>
    </p:spTree>
    <p:extLst>
      <p:ext uri="{BB962C8B-B14F-4D97-AF65-F5344CB8AC3E}">
        <p14:creationId xmlns="" xmlns:p14="http://schemas.microsoft.com/office/powerpoint/2010/main" val="1734460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2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المستلزمات المادية والبرمجية لتكوين شبكة الحاسوب </a:t>
            </a:r>
            <a:r>
              <a:rPr lang="en-US" sz="32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Hardware &amp; Software Components</a:t>
            </a:r>
          </a:p>
        </p:txBody>
      </p:sp>
      <p:graphicFrame>
        <p:nvGraphicFramePr>
          <p:cNvPr id="3" name="Table 2"/>
          <p:cNvGraphicFramePr>
            <a:graphicFrameLocks noGrp="1"/>
          </p:cNvGraphicFramePr>
          <p:nvPr>
            <p:extLst>
              <p:ext uri="{D42A27DB-BD31-4B8C-83A1-F6EECF244321}">
                <p14:modId xmlns="" xmlns:p14="http://schemas.microsoft.com/office/powerpoint/2010/main" val="2472205652"/>
              </p:ext>
            </p:extLst>
          </p:nvPr>
        </p:nvGraphicFramePr>
        <p:xfrm>
          <a:off x="152400" y="1508760"/>
          <a:ext cx="9601200" cy="4206240"/>
        </p:xfrm>
        <a:graphic>
          <a:graphicData uri="http://schemas.openxmlformats.org/drawingml/2006/table">
            <a:tbl>
              <a:tblPr rtl="1" firstRow="1" bandRow="1">
                <a:tableStyleId>{5C22544A-7EE6-4342-B048-85BDC9FD1C3A}</a:tableStyleId>
              </a:tblPr>
              <a:tblGrid>
                <a:gridCol w="5058294"/>
                <a:gridCol w="4542906"/>
              </a:tblGrid>
              <a:tr h="800100">
                <a:tc>
                  <a:txBody>
                    <a:bodyPr/>
                    <a:lstStyle/>
                    <a:p>
                      <a:pPr algn="ctr" rtl="1"/>
                      <a:r>
                        <a:rPr lang="ar-EG" sz="2400" dirty="0" smtClean="0"/>
                        <a:t>المستلزمات المادية</a:t>
                      </a:r>
                    </a:p>
                    <a:p>
                      <a:pPr algn="ctr" rtl="1"/>
                      <a:r>
                        <a:rPr lang="en-US" sz="2400" dirty="0" smtClean="0"/>
                        <a:t>Hardware</a:t>
                      </a:r>
                      <a:endParaRPr lang="ar-EG" sz="2400" dirty="0"/>
                    </a:p>
                  </a:txBody>
                  <a:tcPr/>
                </a:tc>
                <a:tc>
                  <a:txBody>
                    <a:bodyPr/>
                    <a:lstStyle/>
                    <a:p>
                      <a:pPr algn="ctr" rtl="1"/>
                      <a:r>
                        <a:rPr lang="ar-EG" sz="2400" dirty="0" smtClean="0"/>
                        <a:t>البرمجيات</a:t>
                      </a:r>
                    </a:p>
                    <a:p>
                      <a:pPr algn="ctr" rtl="1"/>
                      <a:r>
                        <a:rPr lang="en-US" sz="2400" dirty="0" smtClean="0"/>
                        <a:t>Software</a:t>
                      </a:r>
                      <a:endParaRPr lang="ar-EG" sz="2400" dirty="0"/>
                    </a:p>
                  </a:txBody>
                  <a:tcPr/>
                </a:tc>
              </a:tr>
              <a:tr h="800100">
                <a:tc>
                  <a:txBody>
                    <a:bodyPr/>
                    <a:lstStyle/>
                    <a:p>
                      <a:pPr algn="r" rtl="1"/>
                      <a:r>
                        <a:rPr lang="ar-EG" sz="2000" b="1" dirty="0" smtClean="0"/>
                        <a:t>1- </a:t>
                      </a:r>
                      <a:r>
                        <a:rPr lang="ar-EG" sz="2000" b="1" u="sng" dirty="0" smtClean="0"/>
                        <a:t>أجهزة حاسوب</a:t>
                      </a:r>
                    </a:p>
                    <a:p>
                      <a:pPr marL="285750" indent="-285750" algn="r" rtl="1">
                        <a:buFont typeface="Arial" panose="020B0604020202020204" pitchFamily="34" charset="0"/>
                        <a:buChar char="•"/>
                      </a:pPr>
                      <a:r>
                        <a:rPr lang="ar-EG" sz="1800" dirty="0" smtClean="0"/>
                        <a:t>جهازين أو أكثر</a:t>
                      </a:r>
                    </a:p>
                    <a:p>
                      <a:pPr marL="285750" indent="-285750" algn="r" rtl="1">
                        <a:buFont typeface="Arial" panose="020B0604020202020204" pitchFamily="34" charset="0"/>
                        <a:buChar char="•"/>
                      </a:pPr>
                      <a:r>
                        <a:rPr lang="ar-EG" sz="1800" dirty="0" smtClean="0"/>
                        <a:t>تحتوي</a:t>
                      </a:r>
                      <a:r>
                        <a:rPr lang="ar-EG" sz="1800" baseline="0" dirty="0" smtClean="0"/>
                        <a:t> على بطاقة شبكة </a:t>
                      </a:r>
                      <a:r>
                        <a:rPr lang="en-US" sz="1800" baseline="0" dirty="0" smtClean="0"/>
                        <a:t>NIC</a:t>
                      </a:r>
                      <a:r>
                        <a:rPr lang="ar-EG" sz="1800" baseline="0" dirty="0" smtClean="0"/>
                        <a:t> لإرسال واستقبال المعلومات</a:t>
                      </a:r>
                      <a:endParaRPr lang="ar-EG" sz="1800" dirty="0"/>
                    </a:p>
                  </a:txBody>
                  <a:tcPr/>
                </a:tc>
                <a:tc>
                  <a:txBody>
                    <a:bodyPr/>
                    <a:lstStyle/>
                    <a:p>
                      <a:pPr algn="r" rtl="1"/>
                      <a:r>
                        <a:rPr lang="ar-EG" sz="2000" b="1" dirty="0" smtClean="0"/>
                        <a:t>1- </a:t>
                      </a:r>
                      <a:r>
                        <a:rPr lang="ar-EG" sz="2000" b="1" u="sng" dirty="0" smtClean="0"/>
                        <a:t>برامج تشغيل وإدارة الشبكات</a:t>
                      </a:r>
                    </a:p>
                    <a:p>
                      <a:pPr marL="0" algn="r" defTabSz="914400" rtl="1" eaLnBrk="1" latinLnBrk="0" hangingPunct="1"/>
                      <a:r>
                        <a:rPr lang="ar-EG" sz="1800" kern="1200" dirty="0" smtClean="0">
                          <a:solidFill>
                            <a:schemeClr val="dk1"/>
                          </a:solidFill>
                          <a:latin typeface="+mn-lt"/>
                          <a:ea typeface="+mn-ea"/>
                          <a:cs typeface="+mn-cs"/>
                        </a:rPr>
                        <a:t>تستخدم عند وجود جهاز مركزي داخل الشبكة مثل الخوادم</a:t>
                      </a:r>
                    </a:p>
                    <a:p>
                      <a:pPr marL="0" algn="r" defTabSz="914400" rtl="1" eaLnBrk="1" latinLnBrk="0" hangingPunct="1"/>
                      <a:r>
                        <a:rPr lang="ar-EG" sz="1800" kern="1200" dirty="0" smtClean="0">
                          <a:solidFill>
                            <a:schemeClr val="dk1"/>
                          </a:solidFill>
                          <a:latin typeface="+mn-lt"/>
                          <a:ea typeface="+mn-ea"/>
                          <a:cs typeface="+mn-cs"/>
                        </a:rPr>
                        <a:t>أمثلة</a:t>
                      </a:r>
                      <a:r>
                        <a:rPr lang="ar-EG" sz="1800" kern="1200" baseline="0" dirty="0" smtClean="0">
                          <a:solidFill>
                            <a:schemeClr val="dk1"/>
                          </a:solidFill>
                          <a:latin typeface="+mn-lt"/>
                          <a:ea typeface="+mn-ea"/>
                          <a:cs typeface="+mn-cs"/>
                        </a:rPr>
                        <a:t> (</a:t>
                      </a:r>
                      <a:r>
                        <a:rPr lang="en-US" sz="1800" kern="1200" baseline="0" dirty="0" smtClean="0">
                          <a:solidFill>
                            <a:schemeClr val="dk1"/>
                          </a:solidFill>
                          <a:latin typeface="+mn-lt"/>
                          <a:ea typeface="+mn-ea"/>
                          <a:cs typeface="+mn-cs"/>
                        </a:rPr>
                        <a:t>Novell – Unix – Windows 2003 Server</a:t>
                      </a:r>
                      <a:r>
                        <a:rPr lang="ar-EG" sz="1800" kern="1200" baseline="0" dirty="0" smtClean="0">
                          <a:solidFill>
                            <a:schemeClr val="dk1"/>
                          </a:solidFill>
                          <a:latin typeface="+mn-lt"/>
                          <a:ea typeface="+mn-ea"/>
                          <a:cs typeface="+mn-cs"/>
                        </a:rPr>
                        <a:t>)</a:t>
                      </a:r>
                      <a:endParaRPr lang="ar-EG" sz="1800" kern="1200" dirty="0">
                        <a:solidFill>
                          <a:schemeClr val="dk1"/>
                        </a:solidFill>
                        <a:latin typeface="+mn-lt"/>
                        <a:ea typeface="+mn-ea"/>
                        <a:cs typeface="+mn-cs"/>
                      </a:endParaRPr>
                    </a:p>
                  </a:txBody>
                  <a:tcPr/>
                </a:tc>
              </a:tr>
              <a:tr h="800100">
                <a:tc>
                  <a:txBody>
                    <a:bodyPr/>
                    <a:lstStyle/>
                    <a:p>
                      <a:pPr algn="r" rtl="1"/>
                      <a:r>
                        <a:rPr lang="ar-EG" sz="2000" b="1" dirty="0" smtClean="0"/>
                        <a:t>2- </a:t>
                      </a:r>
                      <a:r>
                        <a:rPr lang="ar-EG" sz="2000" b="1" u="sng" dirty="0" smtClean="0"/>
                        <a:t>كابلات ال</a:t>
                      </a:r>
                      <a:r>
                        <a:rPr lang="ar-EG" sz="2000" b="1" u="sng" baseline="0" dirty="0" smtClean="0"/>
                        <a:t>توصيل </a:t>
                      </a:r>
                      <a:r>
                        <a:rPr lang="en-US" sz="2000" b="1" u="sng" baseline="0" dirty="0" smtClean="0"/>
                        <a:t>Wires</a:t>
                      </a:r>
                      <a:r>
                        <a:rPr lang="ar-EG" sz="2000" b="1" u="sng" baseline="0" dirty="0" smtClean="0"/>
                        <a:t> </a:t>
                      </a:r>
                    </a:p>
                    <a:p>
                      <a:pPr marL="285750" indent="-285750" algn="r" defTabSz="914400" rtl="1" eaLnBrk="1" latinLnBrk="0" hangingPunct="1">
                        <a:buFont typeface="Arial" panose="020B0604020202020204" pitchFamily="34" charset="0"/>
                        <a:buChar char="•"/>
                      </a:pPr>
                      <a:r>
                        <a:rPr lang="ar-EG" sz="1800" kern="1200" dirty="0" smtClean="0">
                          <a:solidFill>
                            <a:schemeClr val="dk1"/>
                          </a:solidFill>
                          <a:latin typeface="+mn-lt"/>
                          <a:ea typeface="+mn-ea"/>
                          <a:cs typeface="+mn-cs"/>
                        </a:rPr>
                        <a:t>أنواعها (كيبل محوري – كيبل مزدوج</a:t>
                      </a:r>
                      <a:r>
                        <a:rPr lang="ar-EG" sz="1800" kern="1200" baseline="0" dirty="0" smtClean="0">
                          <a:solidFill>
                            <a:schemeClr val="dk1"/>
                          </a:solidFill>
                          <a:latin typeface="+mn-lt"/>
                          <a:ea typeface="+mn-ea"/>
                          <a:cs typeface="+mn-cs"/>
                        </a:rPr>
                        <a:t> – كيبل الألياف الضوئية</a:t>
                      </a:r>
                      <a:r>
                        <a:rPr lang="ar-EG" sz="1800" kern="1200" dirty="0" smtClean="0">
                          <a:solidFill>
                            <a:schemeClr val="dk1"/>
                          </a:solidFill>
                          <a:latin typeface="+mn-lt"/>
                          <a:ea typeface="+mn-ea"/>
                          <a:cs typeface="+mn-cs"/>
                        </a:rPr>
                        <a:t>)</a:t>
                      </a:r>
                    </a:p>
                    <a:p>
                      <a:pPr marL="285750" indent="-285750" algn="r" defTabSz="914400" rtl="1" eaLnBrk="1" latinLnBrk="0" hangingPunct="1">
                        <a:buFont typeface="Arial" panose="020B0604020202020204" pitchFamily="34" charset="0"/>
                        <a:buChar char="•"/>
                      </a:pPr>
                      <a:r>
                        <a:rPr lang="ar-EG" sz="1800" kern="1200" dirty="0" smtClean="0">
                          <a:solidFill>
                            <a:schemeClr val="dk1"/>
                          </a:solidFill>
                          <a:latin typeface="+mn-lt"/>
                          <a:ea typeface="+mn-ea"/>
                          <a:cs typeface="+mn-cs"/>
                        </a:rPr>
                        <a:t>من الممكن</a:t>
                      </a:r>
                      <a:r>
                        <a:rPr lang="ar-EG" sz="1800" kern="1200" baseline="0" dirty="0" smtClean="0">
                          <a:solidFill>
                            <a:schemeClr val="dk1"/>
                          </a:solidFill>
                          <a:latin typeface="+mn-lt"/>
                          <a:ea typeface="+mn-ea"/>
                          <a:cs typeface="+mn-cs"/>
                        </a:rPr>
                        <a:t> استخدام أوساط لاسلكية </a:t>
                      </a:r>
                      <a:r>
                        <a:rPr lang="en-US" sz="1800" kern="1200" baseline="0" dirty="0" smtClean="0">
                          <a:solidFill>
                            <a:schemeClr val="dk1"/>
                          </a:solidFill>
                          <a:latin typeface="+mn-lt"/>
                          <a:ea typeface="+mn-ea"/>
                          <a:cs typeface="+mn-cs"/>
                        </a:rPr>
                        <a:t>Wireless</a:t>
                      </a:r>
                      <a:r>
                        <a:rPr lang="ar-EG" sz="1800" kern="1200" baseline="0" dirty="0" smtClean="0">
                          <a:solidFill>
                            <a:schemeClr val="dk1"/>
                          </a:solidFill>
                          <a:latin typeface="+mn-lt"/>
                          <a:ea typeface="+mn-ea"/>
                          <a:cs typeface="+mn-cs"/>
                        </a:rPr>
                        <a:t> (إشارات الراديو – المايكروويف – الأشعة تحت الحمراء)</a:t>
                      </a:r>
                      <a:endParaRPr lang="ar-EG" sz="1800" kern="1200" dirty="0">
                        <a:solidFill>
                          <a:schemeClr val="dk1"/>
                        </a:solidFill>
                        <a:latin typeface="+mn-lt"/>
                        <a:ea typeface="+mn-ea"/>
                        <a:cs typeface="+mn-cs"/>
                      </a:endParaRPr>
                    </a:p>
                  </a:txBody>
                  <a:tcPr/>
                </a:tc>
                <a:tc>
                  <a:txBody>
                    <a:bodyPr/>
                    <a:lstStyle/>
                    <a:p>
                      <a:pPr algn="r" rtl="1"/>
                      <a:r>
                        <a:rPr lang="ar-EG" sz="2000" b="1" dirty="0" smtClean="0"/>
                        <a:t>2- </a:t>
                      </a:r>
                      <a:r>
                        <a:rPr lang="ar-EG" sz="2000" b="1" u="sng" dirty="0" smtClean="0"/>
                        <a:t>البروتوكولات </a:t>
                      </a:r>
                      <a:r>
                        <a:rPr lang="en-US" sz="2000" b="1" u="sng" dirty="0" smtClean="0"/>
                        <a:t>Protocols</a:t>
                      </a:r>
                      <a:endParaRPr lang="ar-EG" sz="2000" b="1" u="sng" dirty="0" smtClean="0"/>
                    </a:p>
                    <a:p>
                      <a:pPr marL="0" algn="r" defTabSz="914400" rtl="1" eaLnBrk="1" latinLnBrk="0" hangingPunct="1"/>
                      <a:r>
                        <a:rPr lang="ar-EG" sz="1800" kern="1200" dirty="0" smtClean="0">
                          <a:solidFill>
                            <a:schemeClr val="dk1"/>
                          </a:solidFill>
                          <a:latin typeface="+mn-lt"/>
                          <a:ea typeface="+mn-ea"/>
                          <a:cs typeface="+mn-cs"/>
                        </a:rPr>
                        <a:t>تؤمن الاتصال بين</a:t>
                      </a:r>
                      <a:r>
                        <a:rPr lang="ar-EG" sz="1800" kern="1200" baseline="0" dirty="0" smtClean="0">
                          <a:solidFill>
                            <a:schemeClr val="dk1"/>
                          </a:solidFill>
                          <a:latin typeface="+mn-lt"/>
                          <a:ea typeface="+mn-ea"/>
                          <a:cs typeface="+mn-cs"/>
                        </a:rPr>
                        <a:t> الأجهزة في الشبكة الواحدة أو في عدة شبكات – وتوجد في أنظمة تشغيل الحاسوب والشبكات</a:t>
                      </a:r>
                    </a:p>
                    <a:p>
                      <a:pPr marL="0" algn="r" defTabSz="914400" rtl="1" eaLnBrk="1" latinLnBrk="0" hangingPunct="1"/>
                      <a:r>
                        <a:rPr lang="ar-EG" sz="1800" kern="1200" baseline="0" dirty="0" smtClean="0">
                          <a:solidFill>
                            <a:schemeClr val="dk1"/>
                          </a:solidFill>
                          <a:latin typeface="+mn-lt"/>
                          <a:ea typeface="+mn-ea"/>
                          <a:cs typeface="+mn-cs"/>
                        </a:rPr>
                        <a:t>أمثلة (</a:t>
                      </a:r>
                      <a:r>
                        <a:rPr lang="en-US" sz="1800" kern="1200" baseline="0" dirty="0" smtClean="0">
                          <a:solidFill>
                            <a:schemeClr val="dk1"/>
                          </a:solidFill>
                          <a:latin typeface="+mn-lt"/>
                          <a:ea typeface="+mn-ea"/>
                          <a:cs typeface="+mn-cs"/>
                        </a:rPr>
                        <a:t>POP3, VoIP, TCP/IP, UDP, SMTP, HTTP</a:t>
                      </a:r>
                      <a:r>
                        <a:rPr lang="ar-EG" sz="1800" kern="1200" baseline="0" dirty="0" smtClean="0">
                          <a:solidFill>
                            <a:schemeClr val="dk1"/>
                          </a:solidFill>
                          <a:latin typeface="+mn-lt"/>
                          <a:ea typeface="+mn-ea"/>
                          <a:cs typeface="+mn-cs"/>
                        </a:rPr>
                        <a:t>)</a:t>
                      </a:r>
                      <a:endParaRPr lang="ar-EG" sz="1800" kern="1200" dirty="0">
                        <a:solidFill>
                          <a:schemeClr val="dk1"/>
                        </a:solidFill>
                        <a:latin typeface="+mn-lt"/>
                        <a:ea typeface="+mn-ea"/>
                        <a:cs typeface="+mn-cs"/>
                      </a:endParaRPr>
                    </a:p>
                  </a:txBody>
                  <a:tcPr/>
                </a:tc>
              </a:tr>
              <a:tr h="800100">
                <a:tc>
                  <a:txBody>
                    <a:bodyPr/>
                    <a:lstStyle/>
                    <a:p>
                      <a:pPr algn="r" rtl="1"/>
                      <a:r>
                        <a:rPr lang="ar-EG" sz="2000" b="1" dirty="0" smtClean="0"/>
                        <a:t>3-</a:t>
                      </a:r>
                      <a:r>
                        <a:rPr lang="ar-EG" sz="2000" b="1" baseline="0" dirty="0" smtClean="0"/>
                        <a:t> </a:t>
                      </a:r>
                      <a:r>
                        <a:rPr lang="ar-EG" sz="2000" b="1" u="sng" baseline="0" dirty="0" smtClean="0"/>
                        <a:t>معدات ربط الشبكات</a:t>
                      </a:r>
                      <a:r>
                        <a:rPr lang="ar-EG" sz="2000" b="0" u="none" baseline="0" dirty="0" smtClean="0"/>
                        <a:t> </a:t>
                      </a:r>
                      <a:r>
                        <a:rPr lang="ar-EG" sz="1600" b="0" u="none" baseline="0" dirty="0" smtClean="0"/>
                        <a:t>(لزيادة عدد الأجهزة – لربط الشبكات معاً)</a:t>
                      </a:r>
                      <a:endParaRPr lang="ar-EG" sz="1800" b="1" u="sng" baseline="0" dirty="0" smtClean="0"/>
                    </a:p>
                    <a:p>
                      <a:pPr marL="0" algn="r" defTabSz="914400" rtl="1" eaLnBrk="1" latinLnBrk="0" hangingPunct="1"/>
                      <a:r>
                        <a:rPr lang="ar-EG" sz="1800" b="1" kern="1200" dirty="0" smtClean="0">
                          <a:solidFill>
                            <a:schemeClr val="dk1"/>
                          </a:solidFill>
                          <a:latin typeface="+mn-lt"/>
                          <a:ea typeface="+mn-ea"/>
                          <a:cs typeface="+mn-cs"/>
                        </a:rPr>
                        <a:t>أمثلة: </a:t>
                      </a:r>
                      <a:r>
                        <a:rPr lang="ar-EG" sz="1800" kern="1200" dirty="0" smtClean="0">
                          <a:solidFill>
                            <a:schemeClr val="dk1"/>
                          </a:solidFill>
                          <a:latin typeface="+mn-lt"/>
                          <a:ea typeface="+mn-ea"/>
                          <a:cs typeface="+mn-cs"/>
                        </a:rPr>
                        <a:t>الموزع </a:t>
                      </a:r>
                      <a:r>
                        <a:rPr lang="en-US" sz="1800" kern="1200" dirty="0" smtClean="0">
                          <a:solidFill>
                            <a:schemeClr val="dk1"/>
                          </a:solidFill>
                          <a:latin typeface="+mn-lt"/>
                          <a:ea typeface="+mn-ea"/>
                          <a:cs typeface="+mn-cs"/>
                        </a:rPr>
                        <a:t>Hub </a:t>
                      </a:r>
                      <a:r>
                        <a:rPr lang="ar-EG" sz="1800" kern="1200" baseline="0" dirty="0" smtClean="0">
                          <a:solidFill>
                            <a:schemeClr val="dk1"/>
                          </a:solidFill>
                          <a:latin typeface="+mn-lt"/>
                          <a:ea typeface="+mn-ea"/>
                          <a:cs typeface="+mn-cs"/>
                        </a:rPr>
                        <a:t> - المقسم </a:t>
                      </a:r>
                      <a:r>
                        <a:rPr lang="en-US" sz="1800" kern="1200" baseline="0" dirty="0" smtClean="0">
                          <a:solidFill>
                            <a:schemeClr val="dk1"/>
                          </a:solidFill>
                          <a:latin typeface="+mn-lt"/>
                          <a:ea typeface="+mn-ea"/>
                          <a:cs typeface="+mn-cs"/>
                        </a:rPr>
                        <a:t>Switch</a:t>
                      </a:r>
                      <a:r>
                        <a:rPr lang="ar-EG" sz="1800" kern="1200" baseline="0" dirty="0" smtClean="0">
                          <a:solidFill>
                            <a:schemeClr val="dk1"/>
                          </a:solidFill>
                          <a:latin typeface="+mn-lt"/>
                          <a:ea typeface="+mn-ea"/>
                          <a:cs typeface="+mn-cs"/>
                        </a:rPr>
                        <a:t> – الموجه </a:t>
                      </a:r>
                      <a:r>
                        <a:rPr lang="en-US" sz="1800" kern="1200" baseline="0" dirty="0" smtClean="0">
                          <a:solidFill>
                            <a:schemeClr val="dk1"/>
                          </a:solidFill>
                          <a:latin typeface="+mn-lt"/>
                          <a:ea typeface="+mn-ea"/>
                          <a:cs typeface="+mn-cs"/>
                        </a:rPr>
                        <a:t>Router</a:t>
                      </a:r>
                      <a:r>
                        <a:rPr lang="ar-EG" sz="1800" kern="1200" baseline="0" dirty="0" smtClean="0">
                          <a:solidFill>
                            <a:schemeClr val="dk1"/>
                          </a:solidFill>
                          <a:latin typeface="+mn-lt"/>
                          <a:ea typeface="+mn-ea"/>
                          <a:cs typeface="+mn-cs"/>
                        </a:rPr>
                        <a:t> – الجسر </a:t>
                      </a:r>
                      <a:r>
                        <a:rPr lang="en-US" sz="1800" kern="1200" baseline="0" dirty="0" smtClean="0">
                          <a:solidFill>
                            <a:schemeClr val="dk1"/>
                          </a:solidFill>
                          <a:latin typeface="+mn-lt"/>
                          <a:ea typeface="+mn-ea"/>
                          <a:cs typeface="+mn-cs"/>
                        </a:rPr>
                        <a:t>Bridge</a:t>
                      </a:r>
                      <a:r>
                        <a:rPr lang="ar-EG" sz="1800" kern="1200" baseline="0" dirty="0" smtClean="0">
                          <a:solidFill>
                            <a:schemeClr val="dk1"/>
                          </a:solidFill>
                          <a:latin typeface="+mn-lt"/>
                          <a:ea typeface="+mn-ea"/>
                          <a:cs typeface="+mn-cs"/>
                        </a:rPr>
                        <a:t> – البوابة </a:t>
                      </a:r>
                      <a:r>
                        <a:rPr lang="en-US" sz="1800" kern="1200" baseline="0" dirty="0" smtClean="0">
                          <a:solidFill>
                            <a:schemeClr val="dk1"/>
                          </a:solidFill>
                          <a:latin typeface="+mn-lt"/>
                          <a:ea typeface="+mn-ea"/>
                          <a:cs typeface="+mn-cs"/>
                        </a:rPr>
                        <a:t>Gateway</a:t>
                      </a:r>
                      <a:r>
                        <a:rPr lang="ar-EG" sz="1800" kern="1200" baseline="0" dirty="0" smtClean="0">
                          <a:solidFill>
                            <a:schemeClr val="dk1"/>
                          </a:solidFill>
                          <a:latin typeface="+mn-lt"/>
                          <a:ea typeface="+mn-ea"/>
                          <a:cs typeface="+mn-cs"/>
                        </a:rPr>
                        <a:t> – المضخمات</a:t>
                      </a:r>
                      <a:r>
                        <a:rPr lang="en-US" sz="1800" kern="1200" baseline="0" dirty="0" smtClean="0">
                          <a:solidFill>
                            <a:schemeClr val="dk1"/>
                          </a:solidFill>
                          <a:latin typeface="+mn-lt"/>
                          <a:ea typeface="+mn-ea"/>
                          <a:cs typeface="+mn-cs"/>
                        </a:rPr>
                        <a:t> Repeaters </a:t>
                      </a:r>
                      <a:endParaRPr lang="ar-EG" sz="1800" kern="1200" dirty="0">
                        <a:solidFill>
                          <a:schemeClr val="dk1"/>
                        </a:solidFill>
                        <a:latin typeface="+mn-lt"/>
                        <a:ea typeface="+mn-ea"/>
                        <a:cs typeface="+mn-cs"/>
                      </a:endParaRPr>
                    </a:p>
                  </a:txBody>
                  <a:tcPr/>
                </a:tc>
                <a:tc>
                  <a:txBody>
                    <a:bodyPr/>
                    <a:lstStyle/>
                    <a:p>
                      <a:pPr algn="r" rtl="1"/>
                      <a:r>
                        <a:rPr lang="ar-EG" sz="2000" b="1" dirty="0" smtClean="0"/>
                        <a:t>3- </a:t>
                      </a:r>
                      <a:r>
                        <a:rPr lang="ar-EG" sz="2000" b="1" u="sng" dirty="0" smtClean="0"/>
                        <a:t>برامج الأمن والحماية</a:t>
                      </a:r>
                      <a:r>
                        <a:rPr lang="ar-EG" sz="2000" b="0" u="none" dirty="0" smtClean="0"/>
                        <a:t> ... </a:t>
                      </a:r>
                      <a:r>
                        <a:rPr lang="ar-EG" sz="2000" b="1" u="none" dirty="0" smtClean="0"/>
                        <a:t>أمثلة:</a:t>
                      </a:r>
                    </a:p>
                    <a:p>
                      <a:pPr marL="0" algn="l" defTabSz="914400" rtl="1" eaLnBrk="1" latinLnBrk="0" hangingPunct="1"/>
                      <a:r>
                        <a:rPr lang="en-US" sz="1800" kern="1200" dirty="0" smtClean="0">
                          <a:solidFill>
                            <a:schemeClr val="dk1"/>
                          </a:solidFill>
                          <a:latin typeface="+mn-lt"/>
                          <a:ea typeface="+mn-ea"/>
                          <a:cs typeface="+mn-cs"/>
                        </a:rPr>
                        <a:t>Network</a:t>
                      </a:r>
                      <a:r>
                        <a:rPr lang="en-US" sz="1800" kern="1200" baseline="0" dirty="0" smtClean="0">
                          <a:solidFill>
                            <a:schemeClr val="dk1"/>
                          </a:solidFill>
                          <a:latin typeface="+mn-lt"/>
                          <a:ea typeface="+mn-ea"/>
                          <a:cs typeface="+mn-cs"/>
                        </a:rPr>
                        <a:t> Admin Server v. 2.21</a:t>
                      </a:r>
                    </a:p>
                    <a:p>
                      <a:pPr marL="0" algn="l" defTabSz="914400" rtl="1" eaLnBrk="1" latinLnBrk="0" hangingPunct="1"/>
                      <a:r>
                        <a:rPr lang="en-US" sz="1800" kern="1200" dirty="0" smtClean="0">
                          <a:solidFill>
                            <a:schemeClr val="dk1"/>
                          </a:solidFill>
                          <a:latin typeface="+mn-lt"/>
                          <a:ea typeface="+mn-ea"/>
                          <a:cs typeface="+mn-cs"/>
                        </a:rPr>
                        <a:t>Network Security Protector v. 2.8</a:t>
                      </a:r>
                    </a:p>
                    <a:p>
                      <a:pPr marL="0" algn="l" defTabSz="914400" rtl="1" eaLnBrk="1" latinLnBrk="0" hangingPunct="1"/>
                      <a:r>
                        <a:rPr lang="en-US" sz="1800" kern="1200" dirty="0" smtClean="0">
                          <a:solidFill>
                            <a:schemeClr val="dk1"/>
                          </a:solidFill>
                          <a:latin typeface="+mn-lt"/>
                          <a:ea typeface="+mn-ea"/>
                          <a:cs typeface="+mn-cs"/>
                        </a:rPr>
                        <a:t>The Ultimate Troubleshooter v. 4.45</a:t>
                      </a:r>
                      <a:endParaRPr lang="ar-EG" sz="1800" kern="1200" dirty="0">
                        <a:solidFill>
                          <a:schemeClr val="dk1"/>
                        </a:solidFill>
                        <a:latin typeface="+mn-lt"/>
                        <a:ea typeface="+mn-ea"/>
                        <a:cs typeface="+mn-cs"/>
                      </a:endParaRPr>
                    </a:p>
                  </a:txBody>
                  <a:tcPr/>
                </a:tc>
              </a:tr>
            </a:tbl>
          </a:graphicData>
        </a:graphic>
      </p:graphicFrame>
    </p:spTree>
    <p:extLst>
      <p:ext uri="{BB962C8B-B14F-4D97-AF65-F5344CB8AC3E}">
        <p14:creationId xmlns="" xmlns:p14="http://schemas.microsoft.com/office/powerpoint/2010/main" val="1240082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تصنيفات شبكة الحاسوب</a:t>
            </a:r>
          </a:p>
        </p:txBody>
      </p:sp>
      <p:sp>
        <p:nvSpPr>
          <p:cNvPr id="8" name="TextBox 7"/>
          <p:cNvSpPr txBox="1"/>
          <p:nvPr/>
        </p:nvSpPr>
        <p:spPr>
          <a:xfrm>
            <a:off x="3556000" y="1447800"/>
            <a:ext cx="31242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sz="2400" b="1" dirty="0" smtClean="0"/>
              <a:t>1- حسب العلاقة بين الأجهزة</a:t>
            </a:r>
            <a:endParaRPr lang="ar-EG" sz="2400" b="1" dirty="0"/>
          </a:p>
        </p:txBody>
      </p:sp>
      <p:graphicFrame>
        <p:nvGraphicFramePr>
          <p:cNvPr id="11" name="Table 10"/>
          <p:cNvGraphicFramePr>
            <a:graphicFrameLocks noGrp="1"/>
          </p:cNvGraphicFramePr>
          <p:nvPr>
            <p:extLst>
              <p:ext uri="{D42A27DB-BD31-4B8C-83A1-F6EECF244321}">
                <p14:modId xmlns="" xmlns:p14="http://schemas.microsoft.com/office/powerpoint/2010/main" val="3264091163"/>
              </p:ext>
            </p:extLst>
          </p:nvPr>
        </p:nvGraphicFramePr>
        <p:xfrm>
          <a:off x="152400" y="2004605"/>
          <a:ext cx="9601200" cy="3962198"/>
        </p:xfrm>
        <a:graphic>
          <a:graphicData uri="http://schemas.openxmlformats.org/drawingml/2006/table">
            <a:tbl>
              <a:tblPr rtl="1" firstRow="1" bandRow="1">
                <a:tableStyleId>{5C22544A-7EE6-4342-B048-85BDC9FD1C3A}</a:tableStyleId>
              </a:tblPr>
              <a:tblGrid>
                <a:gridCol w="4800600"/>
                <a:gridCol w="4800600"/>
              </a:tblGrid>
              <a:tr h="540000">
                <a:tc>
                  <a:txBody>
                    <a:bodyPr/>
                    <a:lstStyle/>
                    <a:p>
                      <a:pPr algn="ctr" rtl="1"/>
                      <a:r>
                        <a:rPr lang="ar-EG" sz="2000" dirty="0" smtClean="0"/>
                        <a:t>شبكة الند بالند – </a:t>
                      </a:r>
                      <a:r>
                        <a:rPr lang="en-US" sz="2000" dirty="0" smtClean="0"/>
                        <a:t>Peer</a:t>
                      </a:r>
                      <a:r>
                        <a:rPr lang="en-US" sz="2000" baseline="0" dirty="0" smtClean="0"/>
                        <a:t> to Peer Network</a:t>
                      </a:r>
                      <a:endParaRPr lang="ar-EG" sz="2000" dirty="0"/>
                    </a:p>
                  </a:txBody>
                  <a:tcPr/>
                </a:tc>
                <a:tc>
                  <a:txBody>
                    <a:bodyPr/>
                    <a:lstStyle/>
                    <a:p>
                      <a:pPr algn="ctr" rtl="1"/>
                      <a:r>
                        <a:rPr lang="ar-EG" sz="2000" dirty="0" smtClean="0"/>
                        <a:t>شبكة</a:t>
                      </a:r>
                      <a:r>
                        <a:rPr lang="ar-EG" sz="2000" baseline="0" dirty="0" smtClean="0"/>
                        <a:t> الخادم والمستفيد – </a:t>
                      </a:r>
                      <a:r>
                        <a:rPr lang="en-US" sz="2000" baseline="0" dirty="0" smtClean="0"/>
                        <a:t>Client / Server Network</a:t>
                      </a:r>
                      <a:endParaRPr lang="ar-EG" sz="2000" dirty="0"/>
                    </a:p>
                  </a:txBody>
                  <a:tcPr/>
                </a:tc>
              </a:tr>
              <a:tr h="1262198">
                <a:tc>
                  <a:txBody>
                    <a:bodyPr/>
                    <a:lstStyle/>
                    <a:p>
                      <a:pPr algn="r" rtl="1"/>
                      <a:r>
                        <a:rPr lang="ar-EG" sz="2000" dirty="0" smtClean="0"/>
                        <a:t>جميع الحواسيب</a:t>
                      </a:r>
                      <a:r>
                        <a:rPr lang="ar-EG" sz="2000" baseline="0" dirty="0" smtClean="0"/>
                        <a:t> متساوية من حيث الوظيفة التي تؤديها في الشبكة</a:t>
                      </a:r>
                    </a:p>
                    <a:p>
                      <a:pPr algn="r" rtl="1"/>
                      <a:r>
                        <a:rPr lang="ar-EG" sz="2000" baseline="0" dirty="0" smtClean="0"/>
                        <a:t>لا يوجد جهاز مميز يقوم بإدارة الشبكة</a:t>
                      </a:r>
                      <a:endParaRPr lang="ar-EG" sz="2000" dirty="0"/>
                    </a:p>
                  </a:txBody>
                  <a:tcPr/>
                </a:tc>
                <a:tc>
                  <a:txBody>
                    <a:bodyPr/>
                    <a:lstStyle/>
                    <a:p>
                      <a:pPr algn="r" rtl="1"/>
                      <a:r>
                        <a:rPr lang="ar-EG" sz="2000" dirty="0" smtClean="0"/>
                        <a:t>يتم</a:t>
                      </a:r>
                      <a:r>
                        <a:rPr lang="ar-EG" sz="2000" baseline="0" dirty="0" smtClean="0"/>
                        <a:t> توصيل جميع الحواسيب بجهاز مركزي يسمي الخادم (</a:t>
                      </a:r>
                      <a:r>
                        <a:rPr lang="en-US" sz="2000" baseline="0" dirty="0" smtClean="0"/>
                        <a:t>Server</a:t>
                      </a:r>
                      <a:r>
                        <a:rPr lang="ar-EG" sz="2000" baseline="0" dirty="0" smtClean="0"/>
                        <a:t>) بحيث يقوم بإدارة الشبكة</a:t>
                      </a:r>
                    </a:p>
                  </a:txBody>
                  <a:tcPr/>
                </a:tc>
              </a:tr>
              <a:tr h="2160000">
                <a:tc>
                  <a:txBody>
                    <a:bodyPr/>
                    <a:lstStyle/>
                    <a:p>
                      <a:pPr rtl="1"/>
                      <a:endParaRPr lang="ar-EG" dirty="0"/>
                    </a:p>
                  </a:txBody>
                  <a:tcPr>
                    <a:solidFill>
                      <a:schemeClr val="accent1">
                        <a:lumMod val="75000"/>
                      </a:schemeClr>
                    </a:solidFill>
                  </a:tcPr>
                </a:tc>
                <a:tc>
                  <a:txBody>
                    <a:bodyPr/>
                    <a:lstStyle/>
                    <a:p>
                      <a:pPr rtl="1"/>
                      <a:endParaRPr lang="ar-EG" dirty="0"/>
                    </a:p>
                  </a:txBody>
                  <a:tcPr>
                    <a:solidFill>
                      <a:schemeClr val="accent1">
                        <a:lumMod val="75000"/>
                      </a:schemeClr>
                    </a:solidFill>
                  </a:tcPr>
                </a:tc>
              </a:tr>
            </a:tbl>
          </a:graphicData>
        </a:graphic>
      </p:graphicFrame>
      <p:pic>
        <p:nvPicPr>
          <p:cNvPr id="12" name="Picture 1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739441" y="3810000"/>
            <a:ext cx="1816559" cy="2133600"/>
          </a:xfrm>
          <a:prstGeom prst="rect">
            <a:avLst/>
          </a:prstGeom>
        </p:spPr>
      </p:pic>
      <p:pic>
        <p:nvPicPr>
          <p:cNvPr id="13" name="Picture 1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248400" y="3810000"/>
            <a:ext cx="1971950" cy="2133600"/>
          </a:xfrm>
          <a:prstGeom prst="rect">
            <a:avLst/>
          </a:prstGeom>
        </p:spPr>
      </p:pic>
    </p:spTree>
    <p:extLst>
      <p:ext uri="{BB962C8B-B14F-4D97-AF65-F5344CB8AC3E}">
        <p14:creationId xmlns="" xmlns:p14="http://schemas.microsoft.com/office/powerpoint/2010/main" val="15279393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تصنيفات شبكة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الحاسوب</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3556000" y="1447800"/>
            <a:ext cx="31242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sz="2400" b="1" dirty="0" smtClean="0"/>
              <a:t>2- حسب الامتداد الجغرافي</a:t>
            </a:r>
            <a:endParaRPr lang="ar-EG" sz="2400" b="1" dirty="0"/>
          </a:p>
        </p:txBody>
      </p:sp>
      <p:graphicFrame>
        <p:nvGraphicFramePr>
          <p:cNvPr id="11" name="Table 10"/>
          <p:cNvGraphicFramePr>
            <a:graphicFrameLocks noGrp="1"/>
          </p:cNvGraphicFramePr>
          <p:nvPr>
            <p:extLst>
              <p:ext uri="{D42A27DB-BD31-4B8C-83A1-F6EECF244321}">
                <p14:modId xmlns="" xmlns:p14="http://schemas.microsoft.com/office/powerpoint/2010/main" val="3419481951"/>
              </p:ext>
            </p:extLst>
          </p:nvPr>
        </p:nvGraphicFramePr>
        <p:xfrm>
          <a:off x="152400" y="2004605"/>
          <a:ext cx="9601200" cy="4171680"/>
        </p:xfrm>
        <a:graphic>
          <a:graphicData uri="http://schemas.openxmlformats.org/drawingml/2006/table">
            <a:tbl>
              <a:tblPr rtl="1" firstRow="1" bandRow="1">
                <a:tableStyleId>{5C22544A-7EE6-4342-B048-85BDC9FD1C3A}</a:tableStyleId>
              </a:tblPr>
              <a:tblGrid>
                <a:gridCol w="4800600"/>
                <a:gridCol w="4800600"/>
              </a:tblGrid>
              <a:tr h="540000">
                <a:tc>
                  <a:txBody>
                    <a:bodyPr/>
                    <a:lstStyle/>
                    <a:p>
                      <a:pPr algn="ctr" rtl="1"/>
                      <a:r>
                        <a:rPr lang="ar-EG" sz="2000" dirty="0" smtClean="0"/>
                        <a:t>شبكة المناطق المحلية – </a:t>
                      </a:r>
                      <a:r>
                        <a:rPr lang="en-US" sz="2000" dirty="0" smtClean="0"/>
                        <a:t>Local Area Network (LAN)</a:t>
                      </a:r>
                      <a:endParaRPr lang="ar-EG" sz="2000" dirty="0"/>
                    </a:p>
                  </a:txBody>
                  <a:tcPr/>
                </a:tc>
                <a:tc>
                  <a:txBody>
                    <a:bodyPr/>
                    <a:lstStyle/>
                    <a:p>
                      <a:pPr algn="ctr" rtl="1"/>
                      <a:r>
                        <a:rPr lang="ar-EG" sz="2000" dirty="0" smtClean="0"/>
                        <a:t>شبكة</a:t>
                      </a:r>
                      <a:r>
                        <a:rPr lang="ar-EG" sz="2000" baseline="0" dirty="0" smtClean="0"/>
                        <a:t> المناطق الموسعة – </a:t>
                      </a:r>
                      <a:r>
                        <a:rPr lang="en-US" sz="2000" baseline="0" dirty="0" smtClean="0"/>
                        <a:t>Wide Area Network (WAN)</a:t>
                      </a:r>
                      <a:endParaRPr lang="ar-EG" sz="2000" dirty="0"/>
                    </a:p>
                  </a:txBody>
                  <a:tcPr/>
                </a:tc>
              </a:tr>
              <a:tr h="1262198">
                <a:tc>
                  <a:txBody>
                    <a:bodyPr/>
                    <a:lstStyle/>
                    <a:p>
                      <a:pPr algn="r" rtl="1"/>
                      <a:r>
                        <a:rPr lang="ar-EG" sz="2000" dirty="0" smtClean="0"/>
                        <a:t>مجموعة</a:t>
                      </a:r>
                      <a:r>
                        <a:rPr lang="ar-EG" sz="2000" baseline="0" dirty="0" smtClean="0"/>
                        <a:t> من الحواسيب المرتبطة مع بعضها البعض عن طريق خطوط اتصال</a:t>
                      </a:r>
                    </a:p>
                    <a:p>
                      <a:pPr algn="r" rtl="1"/>
                      <a:r>
                        <a:rPr lang="ar-EG" sz="2000" baseline="0" dirty="0" smtClean="0"/>
                        <a:t>تغطي منطقة محدودة (مكتب – مبني – مجموعة مباني متفاوتة)</a:t>
                      </a:r>
                      <a:endParaRPr lang="ar-EG" sz="2000" dirty="0"/>
                    </a:p>
                  </a:txBody>
                  <a:tcPr/>
                </a:tc>
                <a:tc>
                  <a:txBody>
                    <a:bodyPr/>
                    <a:lstStyle/>
                    <a:p>
                      <a:pPr algn="r" rtl="1"/>
                      <a:r>
                        <a:rPr lang="ar-EG" sz="2000" dirty="0" smtClean="0"/>
                        <a:t>مجموعة</a:t>
                      </a:r>
                      <a:r>
                        <a:rPr lang="ar-EG" sz="2000" baseline="0" dirty="0" smtClean="0"/>
                        <a:t> من الحواسيب المرتبطة مع بعضها البعض (مجموعة من الشبكات المحلية) وهي منتشرة في مناطق جغرافية واسعة (مدن – دول – قارات)، ترتبط هذه الحواسيب عن طريق خطوط الهاتف والأقمار الصناعية</a:t>
                      </a:r>
                    </a:p>
                  </a:txBody>
                  <a:tcPr/>
                </a:tc>
              </a:tr>
              <a:tr h="2160000">
                <a:tc>
                  <a:txBody>
                    <a:bodyPr/>
                    <a:lstStyle/>
                    <a:p>
                      <a:pPr rtl="1"/>
                      <a:endParaRPr lang="ar-EG" dirty="0"/>
                    </a:p>
                  </a:txBody>
                  <a:tcPr>
                    <a:solidFill>
                      <a:schemeClr val="accent1">
                        <a:lumMod val="75000"/>
                      </a:schemeClr>
                    </a:solidFill>
                  </a:tcPr>
                </a:tc>
                <a:tc>
                  <a:txBody>
                    <a:bodyPr/>
                    <a:lstStyle/>
                    <a:p>
                      <a:pPr rtl="1"/>
                      <a:endParaRPr lang="ar-EG" dirty="0"/>
                    </a:p>
                  </a:txBody>
                  <a:tcPr>
                    <a:solidFill>
                      <a:schemeClr val="accent1">
                        <a:lumMod val="75000"/>
                      </a:schemeClr>
                    </a:solidFill>
                  </a:tcPr>
                </a:tc>
              </a:tr>
            </a:tbl>
          </a:graphicData>
        </a:graphic>
      </p:graphicFrame>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791200" y="4038600"/>
            <a:ext cx="2953162" cy="2057783"/>
          </a:xfrm>
          <a:prstGeom prst="rect">
            <a:avLst/>
          </a:prstGeom>
        </p:spPr>
      </p:pic>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14400" y="4038599"/>
            <a:ext cx="3391373" cy="2057783"/>
          </a:xfrm>
          <a:prstGeom prst="rect">
            <a:avLst/>
          </a:prstGeom>
        </p:spPr>
      </p:pic>
    </p:spTree>
    <p:extLst>
      <p:ext uri="{BB962C8B-B14F-4D97-AF65-F5344CB8AC3E}">
        <p14:creationId xmlns="" xmlns:p14="http://schemas.microsoft.com/office/powerpoint/2010/main" val="3228108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تصنيفات شبكة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الحاسوب</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3556000" y="1447800"/>
            <a:ext cx="31242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sz="2400" b="1" dirty="0" smtClean="0"/>
              <a:t>3- حسب</a:t>
            </a:r>
            <a:r>
              <a:rPr lang="en-US" sz="2400" b="1" dirty="0" smtClean="0"/>
              <a:t> </a:t>
            </a:r>
            <a:r>
              <a:rPr lang="ar-EG" sz="2400" b="1" dirty="0"/>
              <a:t> </a:t>
            </a:r>
            <a:r>
              <a:rPr lang="ar-EG" sz="2400" b="1" dirty="0" smtClean="0"/>
              <a:t>هيكلية الشبكة</a:t>
            </a:r>
            <a:endParaRPr lang="ar-EG" sz="2400" b="1" dirty="0"/>
          </a:p>
        </p:txBody>
      </p:sp>
      <p:graphicFrame>
        <p:nvGraphicFramePr>
          <p:cNvPr id="11" name="Table 10"/>
          <p:cNvGraphicFramePr>
            <a:graphicFrameLocks noGrp="1"/>
          </p:cNvGraphicFramePr>
          <p:nvPr>
            <p:extLst>
              <p:ext uri="{D42A27DB-BD31-4B8C-83A1-F6EECF244321}">
                <p14:modId xmlns="" xmlns:p14="http://schemas.microsoft.com/office/powerpoint/2010/main" val="1078475282"/>
              </p:ext>
            </p:extLst>
          </p:nvPr>
        </p:nvGraphicFramePr>
        <p:xfrm>
          <a:off x="152400" y="2004605"/>
          <a:ext cx="9601200" cy="3979295"/>
        </p:xfrm>
        <a:graphic>
          <a:graphicData uri="http://schemas.openxmlformats.org/drawingml/2006/table">
            <a:tbl>
              <a:tblPr rtl="1" firstRow="1" bandRow="1">
                <a:tableStyleId>{5C22544A-7EE6-4342-B048-85BDC9FD1C3A}</a:tableStyleId>
              </a:tblPr>
              <a:tblGrid>
                <a:gridCol w="3210636"/>
                <a:gridCol w="3241344"/>
                <a:gridCol w="3149220"/>
              </a:tblGrid>
              <a:tr h="660740">
                <a:tc>
                  <a:txBody>
                    <a:bodyPr/>
                    <a:lstStyle/>
                    <a:p>
                      <a:pPr algn="ctr" rtl="1"/>
                      <a:r>
                        <a:rPr lang="ar-EG" sz="2000" dirty="0" smtClean="0"/>
                        <a:t>الشبكة النجمية (</a:t>
                      </a:r>
                      <a:r>
                        <a:rPr lang="en-US" sz="2000" dirty="0" smtClean="0"/>
                        <a:t>Star Network</a:t>
                      </a:r>
                      <a:r>
                        <a:rPr lang="ar-EG" sz="2000" dirty="0" smtClean="0"/>
                        <a:t>)</a:t>
                      </a:r>
                      <a:endParaRPr lang="ar-EG" sz="2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2000" dirty="0" smtClean="0"/>
                        <a:t>الشبكة</a:t>
                      </a:r>
                      <a:r>
                        <a:rPr lang="ar-EG" sz="2000" baseline="0" dirty="0" smtClean="0"/>
                        <a:t> الخطية (</a:t>
                      </a:r>
                      <a:r>
                        <a:rPr lang="en-US" sz="2000" baseline="0" dirty="0" smtClean="0"/>
                        <a:t>Bus Network</a:t>
                      </a:r>
                      <a:r>
                        <a:rPr lang="ar-EG" sz="2000" baseline="0" dirty="0" smtClean="0"/>
                        <a:t>)</a:t>
                      </a:r>
                      <a:endParaRPr lang="ar-EG" sz="2000" dirty="0" smtClean="0"/>
                    </a:p>
                    <a:p>
                      <a:pPr algn="ctr" rtl="1"/>
                      <a:endParaRPr lang="ar-EG" sz="2000" dirty="0"/>
                    </a:p>
                  </a:txBody>
                  <a:tcPr/>
                </a:tc>
                <a:tc>
                  <a:txBody>
                    <a:bodyPr/>
                    <a:lstStyle/>
                    <a:p>
                      <a:pPr algn="ctr" rtl="1"/>
                      <a:r>
                        <a:rPr lang="ar-EG" sz="2000" dirty="0" smtClean="0"/>
                        <a:t>الشبكة الحلقية (</a:t>
                      </a:r>
                      <a:r>
                        <a:rPr lang="en-US" sz="2000" dirty="0" smtClean="0"/>
                        <a:t>Ring Network</a:t>
                      </a:r>
                      <a:r>
                        <a:rPr lang="ar-EG" sz="2000" dirty="0" smtClean="0"/>
                        <a:t>)</a:t>
                      </a:r>
                      <a:endParaRPr lang="ar-EG" sz="2000" dirty="0"/>
                    </a:p>
                  </a:txBody>
                  <a:tcPr/>
                </a:tc>
              </a:tr>
              <a:tr h="3278255">
                <a:tc>
                  <a:txBody>
                    <a:bodyPr/>
                    <a:lstStyle/>
                    <a:p>
                      <a:pPr rtl="1"/>
                      <a:endParaRPr lang="ar-EG" dirty="0" smtClean="0"/>
                    </a:p>
                    <a:p>
                      <a:pPr rtl="1"/>
                      <a:endParaRPr lang="ar-EG" dirty="0" smtClean="0"/>
                    </a:p>
                    <a:p>
                      <a:pPr rtl="1"/>
                      <a:endParaRPr lang="ar-EG" dirty="0" smtClean="0"/>
                    </a:p>
                    <a:p>
                      <a:pPr rtl="1"/>
                      <a:endParaRPr lang="ar-EG" dirty="0"/>
                    </a:p>
                  </a:txBody>
                  <a:tcPr>
                    <a:solidFill>
                      <a:schemeClr val="accent1">
                        <a:lumMod val="75000"/>
                      </a:schemeClr>
                    </a:solidFill>
                  </a:tcPr>
                </a:tc>
                <a:tc>
                  <a:txBody>
                    <a:bodyPr/>
                    <a:lstStyle/>
                    <a:p>
                      <a:pPr rtl="1"/>
                      <a:endParaRPr lang="ar-EG" dirty="0"/>
                    </a:p>
                  </a:txBody>
                  <a:tcPr>
                    <a:solidFill>
                      <a:schemeClr val="accent1">
                        <a:lumMod val="75000"/>
                      </a:schemeClr>
                    </a:solidFill>
                  </a:tcPr>
                </a:tc>
                <a:tc>
                  <a:txBody>
                    <a:bodyPr/>
                    <a:lstStyle/>
                    <a:p>
                      <a:pPr rtl="1"/>
                      <a:endParaRPr lang="ar-EG" dirty="0"/>
                    </a:p>
                  </a:txBody>
                  <a:tcPr>
                    <a:solidFill>
                      <a:schemeClr val="accent1">
                        <a:lumMod val="75000"/>
                      </a:schemeClr>
                    </a:solidFill>
                  </a:tcPr>
                </a:tc>
              </a:tr>
            </a:tbl>
          </a:graphicData>
        </a:graphic>
      </p:graphicFrame>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04800" y="2895600"/>
            <a:ext cx="2819400" cy="2953782"/>
          </a:xfrm>
          <a:prstGeom prst="rect">
            <a:avLst/>
          </a:prstGeom>
        </p:spPr>
      </p:pic>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429951" y="2895600"/>
            <a:ext cx="2893698" cy="2953782"/>
          </a:xfrm>
          <a:prstGeom prst="rect">
            <a:avLst/>
          </a:prstGeom>
        </p:spPr>
      </p:pic>
      <p:pic>
        <p:nvPicPr>
          <p:cNvPr id="7" name="Picture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680200" y="2895600"/>
            <a:ext cx="2855130" cy="2953782"/>
          </a:xfrm>
          <a:prstGeom prst="rect">
            <a:avLst/>
          </a:prstGeom>
        </p:spPr>
      </p:pic>
    </p:spTree>
    <p:extLst>
      <p:ext uri="{BB962C8B-B14F-4D97-AF65-F5344CB8AC3E}">
        <p14:creationId xmlns="" xmlns:p14="http://schemas.microsoft.com/office/powerpoint/2010/main" val="1060332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تصنيفات شبكة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الحاسوب</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3556000" y="1447800"/>
            <a:ext cx="31242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EG" sz="2400" b="1" dirty="0" smtClean="0"/>
              <a:t>4- حسب وسيلة الاتصال</a:t>
            </a:r>
            <a:endParaRPr lang="ar-EG" sz="2400" b="1" dirty="0"/>
          </a:p>
        </p:txBody>
      </p:sp>
      <p:graphicFrame>
        <p:nvGraphicFramePr>
          <p:cNvPr id="11" name="Table 10"/>
          <p:cNvGraphicFramePr>
            <a:graphicFrameLocks noGrp="1"/>
          </p:cNvGraphicFramePr>
          <p:nvPr>
            <p:extLst>
              <p:ext uri="{D42A27DB-BD31-4B8C-83A1-F6EECF244321}">
                <p14:modId xmlns="" xmlns:p14="http://schemas.microsoft.com/office/powerpoint/2010/main" val="2232293282"/>
              </p:ext>
            </p:extLst>
          </p:nvPr>
        </p:nvGraphicFramePr>
        <p:xfrm>
          <a:off x="152400" y="2004604"/>
          <a:ext cx="9601200" cy="3786595"/>
        </p:xfrm>
        <a:graphic>
          <a:graphicData uri="http://schemas.openxmlformats.org/drawingml/2006/table">
            <a:tbl>
              <a:tblPr rtl="1" firstRow="1" bandRow="1">
                <a:tableStyleId>{5C22544A-7EE6-4342-B048-85BDC9FD1C3A}</a:tableStyleId>
              </a:tblPr>
              <a:tblGrid>
                <a:gridCol w="4800600"/>
                <a:gridCol w="4800600"/>
              </a:tblGrid>
              <a:tr h="757319">
                <a:tc>
                  <a:txBody>
                    <a:bodyPr/>
                    <a:lstStyle/>
                    <a:p>
                      <a:pPr algn="ctr" rtl="1"/>
                      <a:r>
                        <a:rPr lang="ar-EG" sz="2000" dirty="0" smtClean="0"/>
                        <a:t>الشبكة السلكية</a:t>
                      </a:r>
                      <a:r>
                        <a:rPr lang="ar-EG" sz="2000" baseline="0" dirty="0" smtClean="0"/>
                        <a:t> – </a:t>
                      </a:r>
                      <a:r>
                        <a:rPr lang="en-US" sz="2000" baseline="0" dirty="0" smtClean="0"/>
                        <a:t>Wired Network</a:t>
                      </a:r>
                      <a:endParaRPr lang="ar-EG" sz="2000" dirty="0"/>
                    </a:p>
                  </a:txBody>
                  <a:tcPr/>
                </a:tc>
                <a:tc>
                  <a:txBody>
                    <a:bodyPr/>
                    <a:lstStyle/>
                    <a:p>
                      <a:pPr algn="ctr" rtl="1"/>
                      <a:r>
                        <a:rPr lang="ar-EG" sz="2000" dirty="0" smtClean="0"/>
                        <a:t>الشبكة</a:t>
                      </a:r>
                      <a:r>
                        <a:rPr lang="ar-EG" sz="2000" baseline="0" dirty="0" smtClean="0"/>
                        <a:t> اللاسلكية – </a:t>
                      </a:r>
                      <a:r>
                        <a:rPr lang="en-US" sz="2000" baseline="0" dirty="0" smtClean="0"/>
                        <a:t>Wireless Network</a:t>
                      </a:r>
                      <a:endParaRPr lang="ar-EG" sz="2000" dirty="0"/>
                    </a:p>
                  </a:txBody>
                  <a:tcPr/>
                </a:tc>
              </a:tr>
              <a:tr h="3029276">
                <a:tc>
                  <a:txBody>
                    <a:bodyPr/>
                    <a:lstStyle/>
                    <a:p>
                      <a:pPr rtl="1"/>
                      <a:endParaRPr lang="ar-EG" dirty="0"/>
                    </a:p>
                  </a:txBody>
                  <a:tcPr>
                    <a:solidFill>
                      <a:schemeClr val="accent1">
                        <a:lumMod val="75000"/>
                      </a:schemeClr>
                    </a:solidFill>
                  </a:tcPr>
                </a:tc>
                <a:tc>
                  <a:txBody>
                    <a:bodyPr/>
                    <a:lstStyle/>
                    <a:p>
                      <a:pPr rtl="1"/>
                      <a:endParaRPr lang="ar-EG" dirty="0"/>
                    </a:p>
                  </a:txBody>
                  <a:tcPr>
                    <a:solidFill>
                      <a:schemeClr val="accent1">
                        <a:lumMod val="75000"/>
                      </a:schemeClr>
                    </a:solidFill>
                  </a:tcPr>
                </a:tc>
              </a:tr>
            </a:tbl>
          </a:graphicData>
        </a:graphic>
      </p:graphicFrame>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325281" y="2895600"/>
            <a:ext cx="4109536" cy="2710545"/>
          </a:xfrm>
          <a:prstGeom prst="rect">
            <a:avLst/>
          </a:prstGeom>
        </p:spPr>
      </p:pic>
      <p:pic>
        <p:nvPicPr>
          <p:cNvPr id="10" name="Picture 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57200" y="2895600"/>
            <a:ext cx="4103849" cy="2716268"/>
          </a:xfrm>
          <a:prstGeom prst="rect">
            <a:avLst/>
          </a:prstGeom>
        </p:spPr>
      </p:pic>
    </p:spTree>
    <p:extLst>
      <p:ext uri="{BB962C8B-B14F-4D97-AF65-F5344CB8AC3E}">
        <p14:creationId xmlns="" xmlns:p14="http://schemas.microsoft.com/office/powerpoint/2010/main" val="736708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نشأتها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و</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خصائصها</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مستطيل 1"/>
          <p:cNvSpPr/>
          <p:nvPr/>
        </p:nvSpPr>
        <p:spPr>
          <a:xfrm>
            <a:off x="304800" y="1640681"/>
            <a:ext cx="9372600" cy="1754326"/>
          </a:xfrm>
          <a:prstGeom prst="rect">
            <a:avLst/>
          </a:prstGeom>
        </p:spPr>
        <p:txBody>
          <a:bodyPr wrap="square">
            <a:spAutoFit/>
          </a:bodyPr>
          <a:lstStyle/>
          <a:p>
            <a:pPr marL="285750" indent="-285750" algn="just">
              <a:buFont typeface="Arial" panose="020B0604020202020204" pitchFamily="34" charset="0"/>
              <a:buChar char="•"/>
            </a:pPr>
            <a:r>
              <a:rPr lang="ar-EG" b="1" dirty="0" smtClean="0"/>
              <a:t>كلمة انترنت </a:t>
            </a:r>
            <a:r>
              <a:rPr lang="en-US" b="1" dirty="0" smtClean="0"/>
              <a:t>Internet</a:t>
            </a:r>
            <a:r>
              <a:rPr lang="ar-EG" b="1" dirty="0" smtClean="0"/>
              <a:t> تعرف على انها "شبكة </a:t>
            </a:r>
            <a:r>
              <a:rPr lang="ar-EG" b="1" dirty="0"/>
              <a:t>ما بين شبكات" أو "شبكة </a:t>
            </a:r>
            <a:r>
              <a:rPr lang="ar-EG" b="1" dirty="0" smtClean="0"/>
              <a:t>الشبكات" </a:t>
            </a:r>
            <a:r>
              <a:rPr lang="en-US" b="1" dirty="0" smtClean="0"/>
              <a:t>Net of Nets</a:t>
            </a:r>
            <a:r>
              <a:rPr lang="ar-EG" b="1" dirty="0" smtClean="0"/>
              <a:t> </a:t>
            </a:r>
            <a:r>
              <a:rPr lang="en-US" b="1" dirty="0" smtClean="0"/>
              <a:t> </a:t>
            </a:r>
            <a:r>
              <a:rPr lang="ar-EG" b="1" dirty="0" smtClean="0"/>
              <a:t>أو </a:t>
            </a:r>
            <a:r>
              <a:rPr lang="ar-EG" b="1" dirty="0"/>
              <a:t>"شبكة من شبكات"، أي </a:t>
            </a:r>
            <a:r>
              <a:rPr lang="ar-EG" b="1" dirty="0" smtClean="0"/>
              <a:t>نظاماً </a:t>
            </a:r>
            <a:r>
              <a:rPr lang="ar-EG" b="1" dirty="0"/>
              <a:t>(</a:t>
            </a:r>
            <a:r>
              <a:rPr lang="ar-EG" b="1" dirty="0" smtClean="0"/>
              <a:t>بروتوكولاً) موحداً </a:t>
            </a:r>
            <a:r>
              <a:rPr lang="ar-EG" b="1" dirty="0"/>
              <a:t>يصل ما بين شبكات مستقلة </a:t>
            </a:r>
            <a:r>
              <a:rPr lang="ar-EG" b="1" dirty="0" smtClean="0"/>
              <a:t>متباينة.</a:t>
            </a:r>
          </a:p>
          <a:p>
            <a:pPr marL="285750" indent="-285750" algn="just">
              <a:buFont typeface="Arial" panose="020B0604020202020204" pitchFamily="34" charset="0"/>
              <a:buChar char="•"/>
            </a:pPr>
            <a:r>
              <a:rPr lang="ar-EG" b="1" dirty="0" smtClean="0"/>
              <a:t>تسم</a:t>
            </a:r>
            <a:r>
              <a:rPr lang="ar-SA" b="1" dirty="0" smtClean="0"/>
              <a:t>ى</a:t>
            </a:r>
            <a:r>
              <a:rPr lang="ar-EG" b="1" dirty="0" smtClean="0"/>
              <a:t> الانترنت بخط المعلومات السريع </a:t>
            </a:r>
            <a:r>
              <a:rPr lang="en-US" b="1" dirty="0" smtClean="0"/>
              <a:t>Information Highway</a:t>
            </a:r>
            <a:r>
              <a:rPr lang="ar-EG" b="1" dirty="0" smtClean="0"/>
              <a:t>.</a:t>
            </a:r>
          </a:p>
          <a:p>
            <a:pPr marL="285750" indent="-285750" algn="just">
              <a:buFont typeface="Arial" panose="020B0604020202020204" pitchFamily="34" charset="0"/>
              <a:buChar char="•"/>
            </a:pPr>
            <a:r>
              <a:rPr lang="ar-EG" b="1" dirty="0" smtClean="0"/>
              <a:t>وهي شبكة ضخمة من أجهزة الحاسب مرتبطة مع بعضها البعض ومنتشرة حول العالم.</a:t>
            </a:r>
          </a:p>
          <a:p>
            <a:pPr marL="285750" indent="-285750" algn="just">
              <a:buFont typeface="Arial" panose="020B0604020202020204" pitchFamily="34" charset="0"/>
              <a:buChar char="•"/>
            </a:pPr>
            <a:r>
              <a:rPr lang="ar-EG" b="1" dirty="0" smtClean="0"/>
              <a:t>بمجرد الاتصال الهاتفي (من مكتبك أو بيتك) بمزود خدمة الانترنت فإنك تكون عضواً في شبكة الانترنت وتستطيع الحصول على قدر هائل من المعلومات.</a:t>
            </a: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101395" y="3395007"/>
            <a:ext cx="6516009" cy="2553056"/>
          </a:xfrm>
          <a:prstGeom prst="rect">
            <a:avLst/>
          </a:prstGeom>
        </p:spPr>
      </p:pic>
    </p:spTree>
    <p:extLst>
      <p:ext uri="{BB962C8B-B14F-4D97-AF65-F5344CB8AC3E}">
        <p14:creationId xmlns="" xmlns:p14="http://schemas.microsoft.com/office/powerpoint/2010/main" val="38367133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نشأتها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و</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خصائصها</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مستطيل 1"/>
          <p:cNvSpPr/>
          <p:nvPr/>
        </p:nvSpPr>
        <p:spPr>
          <a:xfrm>
            <a:off x="304800" y="1640681"/>
            <a:ext cx="9372600" cy="4139595"/>
          </a:xfrm>
          <a:prstGeom prst="rect">
            <a:avLst/>
          </a:prstGeom>
        </p:spPr>
        <p:txBody>
          <a:bodyPr wrap="square">
            <a:spAutoFit/>
          </a:bodyPr>
          <a:lstStyle/>
          <a:p>
            <a:pPr algn="just"/>
            <a:r>
              <a:rPr lang="ar-EG" sz="2000" b="1" u="sng" dirty="0"/>
              <a:t>النشأة التاريخية لظهور الانترنت</a:t>
            </a:r>
            <a:r>
              <a:rPr lang="ar-EG" sz="2000" b="1" u="sng" dirty="0" smtClean="0"/>
              <a:t>:</a:t>
            </a:r>
          </a:p>
          <a:p>
            <a:pPr marL="342900" indent="-342900" algn="just">
              <a:lnSpc>
                <a:spcPct val="150000"/>
              </a:lnSpc>
              <a:buFont typeface="+mj-lt"/>
              <a:buAutoNum type="arabicParenR"/>
            </a:pPr>
            <a:r>
              <a:rPr lang="ar-EG" b="1" dirty="0" smtClean="0"/>
              <a:t>في عام 1957 م (</a:t>
            </a:r>
            <a:r>
              <a:rPr lang="ar-SA" b="1" dirty="0" smtClean="0"/>
              <a:t>قام</a:t>
            </a:r>
            <a:r>
              <a:rPr lang="ar-EG" b="1" dirty="0" smtClean="0"/>
              <a:t> الاتحاد السوفيتي </a:t>
            </a:r>
            <a:r>
              <a:rPr lang="ar-SA" b="1" dirty="0" smtClean="0"/>
              <a:t>بإطلاق </a:t>
            </a:r>
            <a:r>
              <a:rPr lang="ar-EG" b="1" dirty="0" smtClean="0"/>
              <a:t>أول قمر صناعي باسم </a:t>
            </a:r>
            <a:r>
              <a:rPr lang="en-US" b="1" dirty="0" smtClean="0"/>
              <a:t>Sputnik</a:t>
            </a:r>
            <a:r>
              <a:rPr lang="ar-EG" b="1" dirty="0" smtClean="0"/>
              <a:t> لأغراض التجسس الحربي) – مما زاد أمريكا خوفاً من وقوع حرب نووية من قبل الاتحاد السوفيتي.</a:t>
            </a:r>
          </a:p>
          <a:p>
            <a:pPr marL="342900" indent="-342900" algn="just">
              <a:lnSpc>
                <a:spcPct val="150000"/>
              </a:lnSpc>
              <a:buFont typeface="+mj-lt"/>
              <a:buAutoNum type="arabicParenR"/>
            </a:pPr>
            <a:r>
              <a:rPr lang="ar-EG" b="1" dirty="0" smtClean="0"/>
              <a:t>أنشأت أمريكا أول شبكة حاسبات بالتعاون مع وكالة المشاريع والأبحاث المتقدمة سميت بـ </a:t>
            </a:r>
            <a:r>
              <a:rPr lang="en-US" b="1" dirty="0" smtClean="0"/>
              <a:t>Arpanet</a:t>
            </a:r>
            <a:r>
              <a:rPr lang="ar-EG" b="1" dirty="0" smtClean="0"/>
              <a:t> بهدف حماية شبكة الاتصالات العسكرية.</a:t>
            </a:r>
          </a:p>
          <a:p>
            <a:pPr marL="342900" indent="-342900" algn="just">
              <a:lnSpc>
                <a:spcPct val="150000"/>
              </a:lnSpc>
              <a:buFont typeface="+mj-lt"/>
              <a:buAutoNum type="arabicParenR"/>
            </a:pPr>
            <a:r>
              <a:rPr lang="ar-EG" b="1" dirty="0" smtClean="0"/>
              <a:t>في عام 1969 م أُعلن بشكل رسمي عن شبكة </a:t>
            </a:r>
            <a:r>
              <a:rPr lang="en-US" b="1" dirty="0" smtClean="0"/>
              <a:t>Arpanet</a:t>
            </a:r>
            <a:r>
              <a:rPr lang="ar-EG" b="1" dirty="0" smtClean="0"/>
              <a:t> (كانت بدائية مرتبطة بتوصيلات الهاتف في مراكز الأبحاث التابعة للجامعات الأمريكية).</a:t>
            </a:r>
          </a:p>
          <a:p>
            <a:pPr marL="342900" indent="-342900" algn="just">
              <a:lnSpc>
                <a:spcPct val="150000"/>
              </a:lnSpc>
              <a:buFont typeface="+mj-lt"/>
              <a:buAutoNum type="arabicParenR"/>
            </a:pPr>
            <a:r>
              <a:rPr lang="ar-EG" b="1" dirty="0" smtClean="0"/>
              <a:t>في بداية التسعينات تم إغلاق شبكة </a:t>
            </a:r>
            <a:r>
              <a:rPr lang="en-US" b="1" dirty="0" smtClean="0"/>
              <a:t>Arpanet</a:t>
            </a:r>
            <a:r>
              <a:rPr lang="ar-EG" b="1" dirty="0" smtClean="0"/>
              <a:t> لكثرة المشاكل التي تعاني منها، وبذلك بدأت الفكرة الأساسية لإنشاء شبكة الانترنت كفكرة حكومة عسكرية ومن ثم امتدت شبكة الانترنت إلى قطاعات التعليم والأبحاث والتجارة حتى أصبحت في متناول الأفراد (تحولت من شبكة معقدة إلى شبكة غاية في السهولة كأنها برنامج تطبيقي بسيط)</a:t>
            </a:r>
          </a:p>
        </p:txBody>
      </p:sp>
    </p:spTree>
    <p:extLst>
      <p:ext uri="{BB962C8B-B14F-4D97-AF65-F5344CB8AC3E}">
        <p14:creationId xmlns="" xmlns:p14="http://schemas.microsoft.com/office/powerpoint/2010/main" val="19300945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الانترنت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Internet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نشأتها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و</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خصائصها</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مستطيل 1"/>
          <p:cNvSpPr/>
          <p:nvPr/>
        </p:nvSpPr>
        <p:spPr>
          <a:xfrm>
            <a:off x="304800" y="1296174"/>
            <a:ext cx="9372600" cy="4647426"/>
          </a:xfrm>
          <a:prstGeom prst="rect">
            <a:avLst/>
          </a:prstGeom>
        </p:spPr>
        <p:txBody>
          <a:bodyPr wrap="square">
            <a:spAutoFit/>
          </a:bodyPr>
          <a:lstStyle/>
          <a:p>
            <a:pPr algn="just">
              <a:spcBef>
                <a:spcPts val="600"/>
              </a:spcBef>
              <a:spcAft>
                <a:spcPts val="600"/>
              </a:spcAft>
            </a:pPr>
            <a:r>
              <a:rPr lang="ar-EG" sz="2000" b="1" u="sng" dirty="0" smtClean="0"/>
              <a:t>خصائص شبكة الانترنت:</a:t>
            </a:r>
          </a:p>
          <a:p>
            <a:pPr marL="342900" indent="-342900" algn="just">
              <a:spcBef>
                <a:spcPts val="600"/>
              </a:spcBef>
              <a:spcAft>
                <a:spcPts val="600"/>
              </a:spcAft>
              <a:buFont typeface="+mj-lt"/>
              <a:buAutoNum type="arabicParenR"/>
            </a:pPr>
            <a:r>
              <a:rPr lang="ar-EG" b="1" dirty="0" smtClean="0"/>
              <a:t>تعتبر شبكة لامركزية (لا تخضع لسيطرة احدى الجهات الح</a:t>
            </a:r>
            <a:r>
              <a:rPr lang="ar-SA" b="1" dirty="0" smtClean="0"/>
              <a:t>ك</a:t>
            </a:r>
            <a:r>
              <a:rPr lang="ar-EG" b="1" dirty="0" smtClean="0"/>
              <a:t>ومية أو الخاصة) مما ساهم في انتشارها بشكل كبير، </a:t>
            </a:r>
            <a:r>
              <a:rPr lang="ar-SA" b="1" dirty="0" smtClean="0"/>
              <a:t>كما </a:t>
            </a:r>
            <a:r>
              <a:rPr lang="ar-EG" b="1" dirty="0" smtClean="0"/>
              <a:t>ساهم في طرح المستخدمين لآرائهم بشفافية عالية و</a:t>
            </a:r>
            <a:r>
              <a:rPr lang="ar-SA" b="1" dirty="0" smtClean="0"/>
              <a:t>كذلك </a:t>
            </a:r>
            <a:r>
              <a:rPr lang="ar-EG" b="1" dirty="0" smtClean="0"/>
              <a:t>ساعد في التعرف على مشاكل الافراد في بعض الدول.</a:t>
            </a:r>
          </a:p>
          <a:p>
            <a:pPr marL="342900" indent="-342900" algn="just">
              <a:spcBef>
                <a:spcPts val="600"/>
              </a:spcBef>
              <a:spcAft>
                <a:spcPts val="600"/>
              </a:spcAft>
              <a:buFont typeface="+mj-lt"/>
              <a:buAutoNum type="arabicParenR"/>
            </a:pPr>
            <a:r>
              <a:rPr lang="ar-EG" b="1" dirty="0" smtClean="0"/>
              <a:t>تجمع بين العديد من شبكات الحاسوب حول العالم (شبكات مختلفة في بنيتها وبرامجها) حيث تستخدم هذه الشبكات لغة تخاطب مشتركة تسم</a:t>
            </a:r>
            <a:r>
              <a:rPr lang="ar-SA" b="1" dirty="0" smtClean="0"/>
              <a:t>ى</a:t>
            </a:r>
            <a:r>
              <a:rPr lang="ar-EG" b="1" dirty="0" smtClean="0"/>
              <a:t> (البروتوكول) </a:t>
            </a:r>
            <a:r>
              <a:rPr lang="ar-SA" b="1" dirty="0" smtClean="0"/>
              <a:t>الامر الذي </a:t>
            </a:r>
            <a:r>
              <a:rPr lang="ar-EG" b="1" dirty="0" smtClean="0"/>
              <a:t>ساهم في سرعة ودقة نقل المعلومات بين الشبكات.</a:t>
            </a:r>
          </a:p>
          <a:p>
            <a:pPr marL="342900" indent="-342900" algn="just">
              <a:spcBef>
                <a:spcPts val="600"/>
              </a:spcBef>
              <a:spcAft>
                <a:spcPts val="600"/>
              </a:spcAft>
              <a:buFont typeface="+mj-lt"/>
              <a:buAutoNum type="arabicParenR"/>
            </a:pPr>
            <a:r>
              <a:rPr lang="ar-EG" b="1" dirty="0" smtClean="0"/>
              <a:t>عن طريق الاتصال بمزود خدمة الانترنت (</a:t>
            </a:r>
            <a:r>
              <a:rPr lang="en-US" b="1" dirty="0" smtClean="0"/>
              <a:t>Internet Service Provider - ISP</a:t>
            </a:r>
            <a:r>
              <a:rPr lang="ar-EG" b="1" dirty="0" smtClean="0"/>
              <a:t>) فسوف يصبح المتصل عضواً في شبكة الانترنت (عدد المستخدمين أكثر من 2 مليار مستخدم حول العالم والعدد قابل للزيادة).</a:t>
            </a:r>
          </a:p>
          <a:p>
            <a:pPr marL="342900" indent="-342900" algn="just">
              <a:spcBef>
                <a:spcPts val="600"/>
              </a:spcBef>
              <a:spcAft>
                <a:spcPts val="600"/>
              </a:spcAft>
              <a:buFont typeface="+mj-lt"/>
              <a:buAutoNum type="arabicParenR"/>
            </a:pPr>
            <a:r>
              <a:rPr lang="ar-EG" b="1" dirty="0" smtClean="0"/>
              <a:t>يمكن للمستخدم الحصول على معلومات حول أي موضوع في وقت قصير جداً (تعتبر المصدر الأول للباحثين من ناحية كم المعلومات ومن ناحية قلة المبالغ المصروفة للحصول على مجموعة من الأبحاث المحكمة.</a:t>
            </a:r>
          </a:p>
          <a:p>
            <a:pPr marL="342900" indent="-342900" algn="just">
              <a:spcBef>
                <a:spcPts val="600"/>
              </a:spcBef>
              <a:spcAft>
                <a:spcPts val="600"/>
              </a:spcAft>
              <a:buFont typeface="+mj-lt"/>
              <a:buAutoNum type="arabicParenR"/>
            </a:pPr>
            <a:r>
              <a:rPr lang="ar-EG" b="1" dirty="0" smtClean="0"/>
              <a:t>تقدم شبكة الانترنت خدمات مواقع التواصل الاجتماعي مما ساهم ذلك في تكوين مجتمع المعرفة (</a:t>
            </a:r>
            <a:r>
              <a:rPr lang="en-US" b="1" dirty="0" smtClean="0"/>
              <a:t>Knowledge Society</a:t>
            </a:r>
            <a:r>
              <a:rPr lang="ar-EG" b="1" dirty="0" smtClean="0"/>
              <a:t>).</a:t>
            </a:r>
          </a:p>
          <a:p>
            <a:pPr marL="342900" indent="-342900" algn="just">
              <a:spcBef>
                <a:spcPts val="600"/>
              </a:spcBef>
              <a:spcAft>
                <a:spcPts val="600"/>
              </a:spcAft>
              <a:buFont typeface="+mj-lt"/>
              <a:buAutoNum type="arabicParenR"/>
            </a:pPr>
            <a:r>
              <a:rPr lang="ar-EG" b="1" dirty="0" smtClean="0"/>
              <a:t>تسبب غياب السيطرة على شبكة الانترنت في جعلها بيئة غير آمنة حيث يُرتكب بواسطتها العديد من الجرائم مما يلحق الضرر على عدد كبير من المستخدمين.</a:t>
            </a:r>
          </a:p>
        </p:txBody>
      </p:sp>
    </p:spTree>
    <p:extLst>
      <p:ext uri="{BB962C8B-B14F-4D97-AF65-F5344CB8AC3E}">
        <p14:creationId xmlns="" xmlns:p14="http://schemas.microsoft.com/office/powerpoint/2010/main" val="15284870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شبكة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الانترانت</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شبكة الإكسترانت</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8" name="Table 7"/>
          <p:cNvGraphicFramePr>
            <a:graphicFrameLocks noGrp="1"/>
          </p:cNvGraphicFramePr>
          <p:nvPr>
            <p:extLst>
              <p:ext uri="{D42A27DB-BD31-4B8C-83A1-F6EECF244321}">
                <p14:modId xmlns="" xmlns:p14="http://schemas.microsoft.com/office/powerpoint/2010/main" val="1032553894"/>
              </p:ext>
            </p:extLst>
          </p:nvPr>
        </p:nvGraphicFramePr>
        <p:xfrm>
          <a:off x="152400" y="1447800"/>
          <a:ext cx="9601200" cy="4396320"/>
        </p:xfrm>
        <a:graphic>
          <a:graphicData uri="http://schemas.openxmlformats.org/drawingml/2006/table">
            <a:tbl>
              <a:tblPr rtl="1" firstRow="1" bandRow="1">
                <a:tableStyleId>{5C22544A-7EE6-4342-B048-85BDC9FD1C3A}</a:tableStyleId>
              </a:tblPr>
              <a:tblGrid>
                <a:gridCol w="4459856"/>
                <a:gridCol w="5141344"/>
              </a:tblGrid>
              <a:tr h="576000">
                <a:tc>
                  <a:txBody>
                    <a:bodyPr/>
                    <a:lstStyle/>
                    <a:p>
                      <a:pPr algn="ctr" rtl="1"/>
                      <a:r>
                        <a:rPr lang="ar-EG" sz="2400" dirty="0" smtClean="0"/>
                        <a:t>شبكة</a:t>
                      </a:r>
                      <a:r>
                        <a:rPr lang="ar-EG" sz="2400" baseline="0" dirty="0" smtClean="0"/>
                        <a:t> الانترانت </a:t>
                      </a:r>
                      <a:r>
                        <a:rPr lang="en-US" sz="2400" baseline="0" dirty="0" smtClean="0"/>
                        <a:t>Intranet</a:t>
                      </a:r>
                      <a:endParaRPr lang="ar-EG" sz="2400" dirty="0"/>
                    </a:p>
                  </a:txBody>
                  <a:tcPr/>
                </a:tc>
                <a:tc>
                  <a:txBody>
                    <a:bodyPr/>
                    <a:lstStyle/>
                    <a:p>
                      <a:pPr algn="ctr" rtl="1"/>
                      <a:r>
                        <a:rPr lang="ar-EG" sz="2400" dirty="0" smtClean="0"/>
                        <a:t>شبكة</a:t>
                      </a:r>
                      <a:r>
                        <a:rPr lang="ar-EG" sz="2400" baseline="0" dirty="0" smtClean="0"/>
                        <a:t> الإكسترانت </a:t>
                      </a:r>
                      <a:r>
                        <a:rPr lang="en-US" sz="2400" baseline="0" dirty="0" smtClean="0"/>
                        <a:t>Extranet</a:t>
                      </a:r>
                      <a:endParaRPr lang="ar-EG" sz="2400" dirty="0"/>
                    </a:p>
                  </a:txBody>
                  <a:tcPr/>
                </a:tc>
              </a:tr>
              <a:tr h="1260000">
                <a:tc>
                  <a:txBody>
                    <a:bodyPr/>
                    <a:lstStyle/>
                    <a:p>
                      <a:pPr algn="just" rtl="1"/>
                      <a:r>
                        <a:rPr lang="ar-EG" sz="1800" b="1" dirty="0" smtClean="0"/>
                        <a:t>هي شبكة حاسوب خاصة بالشركات والمؤسسات الحكومية والخاصة،</a:t>
                      </a:r>
                      <a:r>
                        <a:rPr lang="ar-EG" sz="1800" b="1" baseline="0" dirty="0" smtClean="0"/>
                        <a:t> صُممت لتخدم افراد الشركة من خلال مشاركة الملفات والمعلومات داخل نطاق الشركة، ويمكن الاتصال بشبكة الانترنت تحت قيود خاصة.</a:t>
                      </a:r>
                      <a:endParaRPr lang="ar-EG" sz="1800" b="1" dirty="0" smtClean="0"/>
                    </a:p>
                  </a:txBody>
                  <a:tcPr/>
                </a:tc>
                <a:tc>
                  <a:txBody>
                    <a:bodyPr/>
                    <a:lstStyle/>
                    <a:p>
                      <a:pPr algn="just" rtl="1"/>
                      <a:r>
                        <a:rPr lang="ar-EG" sz="1800" b="1" baseline="0" dirty="0" smtClean="0"/>
                        <a:t>هي شبكة خصوصية شبيهة </a:t>
                      </a:r>
                      <a:r>
                        <a:rPr lang="ar-SA" sz="1800" b="1" baseline="0" dirty="0" smtClean="0"/>
                        <a:t>ب</a:t>
                      </a:r>
                      <a:r>
                        <a:rPr lang="ar-EG" sz="1800" b="1" baseline="0" dirty="0" smtClean="0"/>
                        <a:t>شبكة الانترانت (حيث تسمح الشركات لشركائها التجاريين أو الموردين أو العملاء من الوصول لشبكتها لتبادل البيانات والمعلومات وذلك من خلال اسم مستخدم وكلمة مرور).</a:t>
                      </a:r>
                    </a:p>
                  </a:txBody>
                  <a:tcPr/>
                </a:tc>
              </a:tr>
              <a:tr h="1070089">
                <a:tc>
                  <a:txBody>
                    <a:bodyPr/>
                    <a:lstStyle/>
                    <a:p>
                      <a:pPr algn="r" rtl="1"/>
                      <a:endParaRPr lang="ar-EG" sz="1800" dirty="0" smtClean="0"/>
                    </a:p>
                    <a:p>
                      <a:pPr algn="r" rtl="1"/>
                      <a:endParaRPr lang="ar-EG" sz="1800" dirty="0" smtClean="0"/>
                    </a:p>
                    <a:p>
                      <a:pPr algn="r" rtl="1"/>
                      <a:endParaRPr lang="ar-EG" sz="1800" dirty="0" smtClean="0"/>
                    </a:p>
                    <a:p>
                      <a:pPr algn="r" rtl="1"/>
                      <a:endParaRPr lang="ar-EG" sz="1800" dirty="0" smtClean="0"/>
                    </a:p>
                    <a:p>
                      <a:pPr algn="r" rtl="1"/>
                      <a:endParaRPr lang="ar-EG" sz="1800" dirty="0" smtClean="0"/>
                    </a:p>
                    <a:p>
                      <a:pPr algn="r" rtl="1"/>
                      <a:endParaRPr lang="ar-EG" sz="1800" dirty="0" smtClean="0"/>
                    </a:p>
                    <a:p>
                      <a:pPr algn="r" rtl="1"/>
                      <a:endParaRPr lang="ar-EG" sz="1800" dirty="0" smtClean="0"/>
                    </a:p>
                    <a:p>
                      <a:pPr algn="r" rtl="1"/>
                      <a:endParaRPr lang="ar-EG" sz="1800" dirty="0" smtClean="0"/>
                    </a:p>
                    <a:p>
                      <a:pPr algn="r" rtl="1"/>
                      <a:endParaRPr lang="ar-EG" sz="1800" dirty="0"/>
                    </a:p>
                  </a:txBody>
                  <a:tcPr/>
                </a:tc>
                <a:tc>
                  <a:txBody>
                    <a:bodyPr/>
                    <a:lstStyle/>
                    <a:p>
                      <a:pPr algn="r" rtl="1"/>
                      <a:endParaRPr lang="ar-EG" sz="1800" baseline="0" dirty="0" smtClean="0"/>
                    </a:p>
                  </a:txBody>
                  <a:tcPr/>
                </a:tc>
              </a:tr>
            </a:tbl>
          </a:graphicData>
        </a:graphic>
      </p:graphicFrame>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019800" y="3276600"/>
            <a:ext cx="3067574" cy="2545931"/>
          </a:xfrm>
          <a:prstGeom prst="rect">
            <a:avLst/>
          </a:prstGeom>
        </p:spPr>
      </p:pic>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438" y="3306792"/>
            <a:ext cx="4143953" cy="2515739"/>
          </a:xfrm>
          <a:prstGeom prst="rect">
            <a:avLst/>
          </a:prstGeom>
        </p:spPr>
      </p:pic>
    </p:spTree>
    <p:extLst>
      <p:ext uri="{BB962C8B-B14F-4D97-AF65-F5344CB8AC3E}">
        <p14:creationId xmlns="" xmlns:p14="http://schemas.microsoft.com/office/powerpoint/2010/main" val="12094003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شبكة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الانترانت</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شبكة الإكسترانت</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8" name="Table 7"/>
          <p:cNvGraphicFramePr>
            <a:graphicFrameLocks noGrp="1"/>
          </p:cNvGraphicFramePr>
          <p:nvPr>
            <p:extLst>
              <p:ext uri="{D42A27DB-BD31-4B8C-83A1-F6EECF244321}">
                <p14:modId xmlns="" xmlns:p14="http://schemas.microsoft.com/office/powerpoint/2010/main" val="1197117207"/>
              </p:ext>
            </p:extLst>
          </p:nvPr>
        </p:nvGraphicFramePr>
        <p:xfrm>
          <a:off x="152400" y="1447800"/>
          <a:ext cx="9601200" cy="4563360"/>
        </p:xfrm>
        <a:graphic>
          <a:graphicData uri="http://schemas.openxmlformats.org/drawingml/2006/table">
            <a:tbl>
              <a:tblPr rtl="1" firstRow="1" bandRow="1">
                <a:tableStyleId>{5C22544A-7EE6-4342-B048-85BDC9FD1C3A}</a:tableStyleId>
              </a:tblPr>
              <a:tblGrid>
                <a:gridCol w="4521680"/>
                <a:gridCol w="5079520"/>
              </a:tblGrid>
              <a:tr h="540000">
                <a:tc>
                  <a:txBody>
                    <a:bodyPr/>
                    <a:lstStyle/>
                    <a:p>
                      <a:pPr algn="ctr" rtl="1"/>
                      <a:r>
                        <a:rPr lang="ar-EG" sz="2400" dirty="0" smtClean="0"/>
                        <a:t>أهمية شبكة</a:t>
                      </a:r>
                      <a:r>
                        <a:rPr lang="ar-EG" sz="2400" baseline="0" dirty="0" smtClean="0"/>
                        <a:t> الانترانت </a:t>
                      </a:r>
                      <a:r>
                        <a:rPr lang="en-US" sz="2400" baseline="0" dirty="0" smtClean="0"/>
                        <a:t>Intranet</a:t>
                      </a:r>
                      <a:endParaRPr lang="ar-EG" sz="2400" dirty="0"/>
                    </a:p>
                  </a:txBody>
                  <a:tcPr/>
                </a:tc>
                <a:tc>
                  <a:txBody>
                    <a:bodyPr/>
                    <a:lstStyle/>
                    <a:p>
                      <a:pPr algn="ctr" rtl="1"/>
                      <a:r>
                        <a:rPr lang="ar-EG" sz="2400" dirty="0" smtClean="0"/>
                        <a:t>أهمية شبكة</a:t>
                      </a:r>
                      <a:r>
                        <a:rPr lang="ar-EG" sz="2400" baseline="0" dirty="0" smtClean="0"/>
                        <a:t> الإكسترانت </a:t>
                      </a:r>
                      <a:r>
                        <a:rPr lang="en-US" sz="2400" baseline="0" dirty="0" smtClean="0"/>
                        <a:t>Extranet</a:t>
                      </a:r>
                      <a:endParaRPr lang="ar-EG" sz="2400" dirty="0"/>
                    </a:p>
                  </a:txBody>
                  <a:tcPr/>
                </a:tc>
              </a:tr>
              <a:tr h="540000">
                <a:tc>
                  <a:txBody>
                    <a:bodyPr/>
                    <a:lstStyle/>
                    <a:p>
                      <a:pPr algn="just" rtl="1"/>
                      <a:r>
                        <a:rPr lang="ar-EG" sz="1800" b="1" dirty="0" smtClean="0"/>
                        <a:t>1- تقليص التكاليف </a:t>
                      </a:r>
                      <a:r>
                        <a:rPr lang="ar-EG" sz="1800" b="0" dirty="0" smtClean="0"/>
                        <a:t>(توفير</a:t>
                      </a:r>
                      <a:r>
                        <a:rPr lang="ar-EG" sz="1800" b="0" baseline="0" dirty="0" smtClean="0"/>
                        <a:t> ثمن شراء المعدات والبرمجيات، وتوفير تكاليف الاتصالات والمراسلات الإدارية)</a:t>
                      </a:r>
                      <a:endParaRPr lang="ar-EG" sz="1800" b="0" dirty="0"/>
                    </a:p>
                  </a:txBody>
                  <a:tcPr/>
                </a:tc>
                <a:tc>
                  <a:txBody>
                    <a:bodyPr/>
                    <a:lstStyle/>
                    <a:p>
                      <a:pPr algn="just" rtl="1"/>
                      <a:r>
                        <a:rPr lang="ar-EG" sz="1800" b="1" baseline="0" dirty="0" smtClean="0"/>
                        <a:t>1- تسهيل عملية الشراء بين الشركات </a:t>
                      </a:r>
                      <a:r>
                        <a:rPr lang="ar-EG" sz="1800" b="0" baseline="0" dirty="0" smtClean="0"/>
                        <a:t>(يمكن ان ترسل شركة من منطقة الشرق الأوسط طلب شراء إلي شركة يابانية عبر شبكة الاكسترانت  التي تربط بينهما)</a:t>
                      </a:r>
                    </a:p>
                  </a:txBody>
                  <a:tcPr/>
                </a:tc>
              </a:tr>
              <a:tr h="540000">
                <a:tc>
                  <a:txBody>
                    <a:bodyPr/>
                    <a:lstStyle/>
                    <a:p>
                      <a:pPr algn="just" rtl="1"/>
                      <a:r>
                        <a:rPr lang="ar-EG" sz="1800" b="1" dirty="0" smtClean="0"/>
                        <a:t>2- توفير الوقت </a:t>
                      </a:r>
                      <a:r>
                        <a:rPr lang="ar-EG" sz="1800" b="0" dirty="0" smtClean="0"/>
                        <a:t>(عند التواصل مع الافراد بالشركة)</a:t>
                      </a:r>
                      <a:endParaRPr lang="ar-EG" sz="1800" b="0" dirty="0"/>
                    </a:p>
                  </a:txBody>
                  <a:tcPr/>
                </a:tc>
                <a:tc>
                  <a:txBody>
                    <a:bodyPr/>
                    <a:lstStyle/>
                    <a:p>
                      <a:pPr algn="just" rtl="1"/>
                      <a:r>
                        <a:rPr lang="ar-EG" sz="1800" b="1" baseline="0" dirty="0" smtClean="0"/>
                        <a:t>2- متابعة الفواتير </a:t>
                      </a:r>
                      <a:r>
                        <a:rPr lang="ar-EG" sz="1800" b="0" baseline="0" dirty="0" smtClean="0"/>
                        <a:t>(يمكن لمديري الفروع الموجودين في مناطق مختلفة أن يقوموا </a:t>
                      </a:r>
                      <a:r>
                        <a:rPr lang="ar-SA" sz="1800" b="0" baseline="0" dirty="0" smtClean="0"/>
                        <a:t>ب</a:t>
                      </a:r>
                      <a:r>
                        <a:rPr lang="ar-EG" sz="1800" b="0" baseline="0" dirty="0" smtClean="0"/>
                        <a:t>توقيع الفواتير ومتابعة إجراء الصرف)</a:t>
                      </a:r>
                    </a:p>
                  </a:txBody>
                  <a:tcPr/>
                </a:tc>
              </a:tr>
              <a:tr h="540000">
                <a:tc>
                  <a:txBody>
                    <a:bodyPr/>
                    <a:lstStyle/>
                    <a:p>
                      <a:pPr algn="just" rtl="1"/>
                      <a:r>
                        <a:rPr lang="ar-EG" sz="1800" b="1" dirty="0" smtClean="0"/>
                        <a:t>3- الاستقلالية والمرونة </a:t>
                      </a:r>
                      <a:r>
                        <a:rPr lang="ar-EG" sz="1800" b="0" dirty="0" smtClean="0"/>
                        <a:t>(اتاحة درجة أمان عالية داخل الشبكة من خلال</a:t>
                      </a:r>
                      <a:r>
                        <a:rPr lang="ar-EG" sz="1800" b="0" baseline="0" dirty="0" smtClean="0"/>
                        <a:t> قسم تقنية المعلومات الموجود بالشركة والذي يدير الشبكة)</a:t>
                      </a:r>
                      <a:endParaRPr lang="ar-EG" sz="1800" b="0" dirty="0"/>
                    </a:p>
                  </a:txBody>
                  <a:tcPr/>
                </a:tc>
                <a:tc>
                  <a:txBody>
                    <a:bodyPr/>
                    <a:lstStyle/>
                    <a:p>
                      <a:pPr algn="just" rtl="1"/>
                      <a:r>
                        <a:rPr lang="ar-EG" sz="1800" b="1" baseline="0" dirty="0" smtClean="0"/>
                        <a:t>3- خدمات التوظيف </a:t>
                      </a:r>
                      <a:r>
                        <a:rPr lang="ar-EG" sz="1800" b="0" baseline="0" dirty="0" smtClean="0"/>
                        <a:t>(من خلال هذه الشبكة يمكن ربط مصادر الموارد البشرية المؤهلة مع سوق العمل المتخصصة)</a:t>
                      </a:r>
                    </a:p>
                  </a:txBody>
                  <a:tcPr/>
                </a:tc>
              </a:tr>
              <a:tr h="540000">
                <a:tc>
                  <a:txBody>
                    <a:bodyPr/>
                    <a:lstStyle/>
                    <a:p>
                      <a:pPr algn="just" rtl="1"/>
                      <a:r>
                        <a:rPr lang="ar-EG" sz="1800" b="1" dirty="0" smtClean="0"/>
                        <a:t>4- تسخير خدمات الانترانت </a:t>
                      </a:r>
                      <a:r>
                        <a:rPr lang="ar-EG" sz="1800" b="0" dirty="0" smtClean="0"/>
                        <a:t>(تقدم هذه الشبكة جميع</a:t>
                      </a:r>
                      <a:r>
                        <a:rPr lang="ar-EG" sz="1800" b="0" baseline="0" dirty="0" smtClean="0"/>
                        <a:t> خدمات شبكة الانترنت مثل البريد الالكتروني – استعراض الويب – البحث - المحادثة</a:t>
                      </a:r>
                      <a:r>
                        <a:rPr lang="ar-EG" sz="1800" b="0" dirty="0" smtClean="0"/>
                        <a:t>)</a:t>
                      </a:r>
                      <a:endParaRPr lang="ar-EG" sz="1800" b="0" dirty="0"/>
                    </a:p>
                  </a:txBody>
                  <a:tcPr/>
                </a:tc>
                <a:tc>
                  <a:txBody>
                    <a:bodyPr/>
                    <a:lstStyle/>
                    <a:p>
                      <a:pPr algn="just" rtl="1"/>
                      <a:r>
                        <a:rPr lang="ar-EG" sz="1800" b="1" baseline="0" dirty="0" smtClean="0"/>
                        <a:t>4- تواصل شبكات توزيع البضائع </a:t>
                      </a:r>
                      <a:r>
                        <a:rPr lang="ar-EG" sz="1800" b="0" baseline="0" dirty="0" smtClean="0"/>
                        <a:t>(من خلال هذه الشبكة يمكن ربط الموزعين المحليين بالمزود الرئيسي لتسريع عمليات الطلب والشحن وتسوية الحسابات)</a:t>
                      </a:r>
                    </a:p>
                  </a:txBody>
                  <a:tcPr/>
                </a:tc>
              </a:tr>
              <a:tr h="540000">
                <a:tc>
                  <a:txBody>
                    <a:bodyPr/>
                    <a:lstStyle/>
                    <a:p>
                      <a:pPr algn="just" rtl="1"/>
                      <a:r>
                        <a:rPr lang="ar-EG" sz="1800" b="1" dirty="0" smtClean="0"/>
                        <a:t>5- يستخدم جدار الحماية </a:t>
                      </a:r>
                      <a:r>
                        <a:rPr lang="en-US" sz="1800" b="1" dirty="0" smtClean="0"/>
                        <a:t>Firewall</a:t>
                      </a:r>
                      <a:r>
                        <a:rPr lang="ar-EG" sz="1800" b="1" baseline="0" dirty="0" smtClean="0"/>
                        <a:t> </a:t>
                      </a:r>
                      <a:r>
                        <a:rPr lang="ar-EG" sz="1800" b="0" baseline="0" dirty="0" smtClean="0"/>
                        <a:t>لحماية هذه الشبكة من الاختراقات الخارجية وخاصة اذا تم ربطها بشبكة الانترنت</a:t>
                      </a:r>
                      <a:endParaRPr lang="ar-EG" sz="1800" b="0" dirty="0"/>
                    </a:p>
                  </a:txBody>
                  <a:tcPr/>
                </a:tc>
                <a:tc>
                  <a:txBody>
                    <a:bodyPr/>
                    <a:lstStyle/>
                    <a:p>
                      <a:pPr algn="just" rtl="1"/>
                      <a:endParaRPr lang="ar-EG" sz="1800" b="1" baseline="0" dirty="0" smtClean="0"/>
                    </a:p>
                  </a:txBody>
                  <a:tcPr/>
                </a:tc>
              </a:tr>
            </a:tbl>
          </a:graphicData>
        </a:graphic>
      </p:graphicFrame>
    </p:spTree>
    <p:extLst>
      <p:ext uri="{BB962C8B-B14F-4D97-AF65-F5344CB8AC3E}">
        <p14:creationId xmlns="" xmlns:p14="http://schemas.microsoft.com/office/powerpoint/2010/main" val="3807128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4867</TotalTime>
  <Words>1548</Words>
  <Application>Microsoft Office PowerPoint</Application>
  <PresentationFormat>A4 Paper (210x297 mm)‎</PresentationFormat>
  <Paragraphs>156</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المحاضرة الأولي</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1591</cp:revision>
  <dcterms:created xsi:type="dcterms:W3CDTF">2009-10-14T19:14:34Z</dcterms:created>
  <dcterms:modified xsi:type="dcterms:W3CDTF">2016-10-05T23:15:48Z</dcterms:modified>
</cp:coreProperties>
</file>