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93" r:id="rId2"/>
    <p:sldId id="292" r:id="rId3"/>
    <p:sldId id="272" r:id="rId4"/>
    <p:sldId id="294" r:id="rId5"/>
    <p:sldId id="299" r:id="rId6"/>
    <p:sldId id="298" r:id="rId7"/>
    <p:sldId id="300" r:id="rId8"/>
    <p:sldId id="301" r:id="rId9"/>
    <p:sldId id="302" r:id="rId10"/>
    <p:sldId id="303" r:id="rId11"/>
    <p:sldId id="296" r:id="rId12"/>
    <p:sldId id="304" r:id="rId13"/>
    <p:sldId id="305" r:id="rId14"/>
    <p:sldId id="306" r:id="rId15"/>
    <p:sldId id="307" r:id="rId16"/>
    <p:sldId id="308" r:id="rId17"/>
    <p:sldId id="309" r:id="rId18"/>
    <p:sldId id="310" r:id="rId19"/>
    <p:sldId id="297" r:id="rId20"/>
    <p:sldId id="311"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3300"/>
    <a:srgbClr val="009900"/>
    <a:srgbClr val="709256"/>
    <a:srgbClr val="AD9968"/>
    <a:srgbClr val="3B84AF"/>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9185" autoAdjust="0"/>
    <p:restoredTop sz="94664" autoAdjust="0"/>
  </p:normalViewPr>
  <p:slideViewPr>
    <p:cSldViewPr>
      <p:cViewPr varScale="1">
        <p:scale>
          <a:sx n="65" d="100"/>
          <a:sy n="65" d="100"/>
        </p:scale>
        <p:origin x="-1542" y="-9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10/6/2016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9.xml"/><Relationship Id="rId5" Type="http://schemas.openxmlformats.org/officeDocument/2006/relationships/slide" Target="slide11.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EG" sz="4000" dirty="0" smtClean="0">
                <a:solidFill>
                  <a:srgbClr val="FF0000"/>
                </a:solidFill>
                <a:effectLst>
                  <a:outerShdw blurRad="38100" dist="38100" dir="2700000" algn="tl">
                    <a:srgbClr val="000000">
                      <a:alpha val="43137"/>
                    </a:srgbClr>
                  </a:outerShdw>
                </a:effectLst>
                <a:cs typeface="Arial" pitchFamily="34" charset="0"/>
              </a:rPr>
              <a:t>المحاضرة</a:t>
            </a:r>
            <a:r>
              <a:rPr lang="ar-SA" sz="4000" dirty="0" smtClean="0">
                <a:solidFill>
                  <a:srgbClr val="FF0000"/>
                </a:solidFill>
                <a:effectLst>
                  <a:outerShdw blurRad="38100" dist="38100" dir="2700000" algn="tl">
                    <a:srgbClr val="000000">
                      <a:alpha val="43137"/>
                    </a:srgbClr>
                  </a:outerShdw>
                </a:effectLst>
                <a:cs typeface="Arial" pitchFamily="34" charset="0"/>
              </a:rPr>
              <a:t> </a:t>
            </a:r>
            <a:r>
              <a:rPr lang="ar-EG" sz="4000" dirty="0" smtClean="0">
                <a:solidFill>
                  <a:srgbClr val="FF0000"/>
                </a:solidFill>
                <a:effectLst>
                  <a:outerShdw blurRad="38100" dist="38100" dir="2700000" algn="tl">
                    <a:srgbClr val="000000">
                      <a:alpha val="43137"/>
                    </a:srgbClr>
                  </a:outerShdw>
                </a:effectLst>
                <a:cs typeface="Arial" pitchFamily="34" charset="0"/>
              </a:rPr>
              <a:t>الثانية</a:t>
            </a:r>
            <a:endParaRPr lang="en-US" sz="4000" spc="-150" dirty="0" smtClean="0">
              <a:solidFill>
                <a:srgbClr val="376092"/>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6" name="Subtitle 5"/>
          <p:cNvSpPr>
            <a:spLocks noGrp="1"/>
          </p:cNvSpPr>
          <p:nvPr>
            <p:ph type="subTitle" idx="1"/>
          </p:nvPr>
        </p:nvSpPr>
        <p:spPr>
          <a:xfrm>
            <a:off x="495300" y="4103687"/>
            <a:ext cx="8801100" cy="1752600"/>
          </a:xfrm>
        </p:spPr>
        <p:txBody>
          <a:bodyPr/>
          <a:lstStyle/>
          <a:p>
            <a:pPr rtl="1" eaLnBrk="1" fontAlgn="auto" hangingPunct="1">
              <a:spcBef>
                <a:spcPct val="0"/>
              </a:spcBef>
              <a:spcAft>
                <a:spcPts val="0"/>
              </a:spcAft>
              <a:defRPr/>
            </a:pPr>
            <a:r>
              <a:rPr lang="ar-SA"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الفص</a:t>
            </a:r>
            <a:r>
              <a:rPr lang="ar-EG"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ل</a:t>
            </a:r>
            <a:r>
              <a:rPr lang="ar-SA"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SA"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الأول</a:t>
            </a:r>
          </a:p>
          <a:p>
            <a:pPr rtl="1" eaLnBrk="1" fontAlgn="auto" hangingPunct="1">
              <a:spcBef>
                <a:spcPct val="0"/>
              </a:spcBef>
              <a:spcAft>
                <a:spcPts val="0"/>
              </a:spcAft>
              <a:defRPr/>
            </a:pPr>
            <a:r>
              <a:rPr lang="ar-SA"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مدخل </a:t>
            </a:r>
            <a:r>
              <a:rPr lang="ar-SA" sz="2800"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الى شبكة الانترنت </a:t>
            </a:r>
            <a:r>
              <a:rPr lang="ar-EG"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(ج 2</a:t>
            </a:r>
            <a:r>
              <a:rPr lang="ar-EG"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endParaRPr lang="ar-SA"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EG"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endParaRPr lang="ar-SA"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en-US"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Introduction </a:t>
            </a:r>
            <a:r>
              <a:rPr lang="en-US" sz="2800"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to Internet</a:t>
            </a:r>
            <a:r>
              <a:rPr lang="en-US"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r>
              <a:rPr lang="ar-EG"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endParaRPr lang="en-US"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Tree>
    <p:extLst>
      <p:ext uri="{BB962C8B-B14F-4D97-AF65-F5344CB8AC3E}">
        <p14:creationId xmlns="" xmlns:p14="http://schemas.microsoft.com/office/powerpoint/2010/main" val="22493613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eaLnBrk="1" hangingPunct="1">
              <a:defRPr/>
            </a:pPr>
            <a:r>
              <a:rPr lang="ar-SA" dirty="0" smtClean="0">
                <a:solidFill>
                  <a:srgbClr val="FF0000"/>
                </a:solidFill>
                <a:effectLst>
                  <a:outerShdw blurRad="38100" dist="38100" dir="2700000" algn="tl">
                    <a:srgbClr val="000000">
                      <a:alpha val="43137"/>
                    </a:srgbClr>
                  </a:outerShdw>
                </a:effectLst>
                <a:cs typeface="Arial" pitchFamily="34" charset="0"/>
              </a:rPr>
              <a:t>عناصر المحاضرة</a:t>
            </a:r>
            <a:endParaRPr lang="en-US" dirty="0">
              <a:solidFill>
                <a:srgbClr val="FF0000"/>
              </a:solidFill>
              <a:effectLst>
                <a:outerShdw blurRad="38100" dist="38100" dir="2700000" algn="tl">
                  <a:srgbClr val="000000">
                    <a:alpha val="43137"/>
                  </a:srgbClr>
                </a:outerShdw>
              </a:effectLst>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 name="TextBox 5"/>
          <p:cNvSpPr txBox="1"/>
          <p:nvPr/>
        </p:nvSpPr>
        <p:spPr>
          <a:xfrm>
            <a:off x="1219200" y="1447800"/>
            <a:ext cx="8305800" cy="3170099"/>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pPr marL="342900" lvl="0" indent="-342900" fontAlgn="auto">
              <a:spcBef>
                <a:spcPts val="1200"/>
              </a:spcBef>
              <a:spcAft>
                <a:spcPts val="1200"/>
              </a:spcAft>
              <a:buFont typeface="Wingdings" panose="05000000000000000000" pitchFamily="2" charset="2"/>
              <a:buChar char="q"/>
            </a:pPr>
            <a:r>
              <a:rPr lang="ar-EG" sz="2400" b="1" dirty="0">
                <a:solidFill>
                  <a:srgbClr val="FF0000"/>
                </a:solidFill>
                <a:cs typeface="Times New Roman"/>
                <a:hlinkClick r:id="rId2" action="ppaction://hlinksldjump"/>
              </a:rPr>
              <a:t>الشبكة العنكبوتية العالمية </a:t>
            </a:r>
            <a:r>
              <a:rPr lang="en-US" sz="2400" b="1" dirty="0">
                <a:solidFill>
                  <a:srgbClr val="FF0000"/>
                </a:solidFill>
                <a:cs typeface="Times New Roman"/>
                <a:hlinkClick r:id="rId2" action="ppaction://hlinksldjump"/>
              </a:rPr>
              <a:t>WWW (World Wide Web</a:t>
            </a:r>
            <a:r>
              <a:rPr lang="en-US" sz="2400" b="1" dirty="0" smtClean="0">
                <a:solidFill>
                  <a:srgbClr val="FF0000"/>
                </a:solidFill>
                <a:cs typeface="Times New Roman"/>
                <a:hlinkClick r:id="rId2" action="ppaction://hlinksldjump"/>
              </a:rPr>
              <a:t>)</a:t>
            </a:r>
            <a:endParaRPr lang="en-US" sz="2400" b="1" dirty="0">
              <a:solidFill>
                <a:srgbClr val="FF0000"/>
              </a:solidFill>
              <a:cs typeface="Times New Roman"/>
            </a:endParaRPr>
          </a:p>
          <a:p>
            <a:pPr marL="342900" lvl="0" indent="-342900" fontAlgn="auto">
              <a:spcBef>
                <a:spcPts val="1200"/>
              </a:spcBef>
              <a:spcAft>
                <a:spcPts val="1200"/>
              </a:spcAft>
              <a:buFont typeface="Wingdings" panose="05000000000000000000" pitchFamily="2" charset="2"/>
              <a:buChar char="q"/>
            </a:pPr>
            <a:r>
              <a:rPr lang="ar-EG" sz="2400" b="1" dirty="0">
                <a:solidFill>
                  <a:srgbClr val="FF0000"/>
                </a:solidFill>
                <a:cs typeface="Times New Roman"/>
                <a:hlinkClick r:id="rId3" action="ppaction://hlinksldjump"/>
              </a:rPr>
              <a:t>طرق الاتصال بشبكة الانترنت، أنواعها، مميزاتها، </a:t>
            </a:r>
            <a:r>
              <a:rPr lang="ar-EG" sz="2400" b="1" dirty="0" smtClean="0">
                <a:solidFill>
                  <a:srgbClr val="FF0000"/>
                </a:solidFill>
                <a:cs typeface="Times New Roman"/>
                <a:hlinkClick r:id="rId3" action="ppaction://hlinksldjump"/>
              </a:rPr>
              <a:t>وعيوبها</a:t>
            </a:r>
            <a:endParaRPr lang="ar-EG" sz="2400" b="1" dirty="0">
              <a:solidFill>
                <a:srgbClr val="FF0000"/>
              </a:solidFill>
              <a:cs typeface="Times New Roman"/>
            </a:endParaRPr>
          </a:p>
          <a:p>
            <a:pPr marL="342900" lvl="0" indent="-342900" fontAlgn="auto">
              <a:spcBef>
                <a:spcPts val="1200"/>
              </a:spcBef>
              <a:spcAft>
                <a:spcPts val="1200"/>
              </a:spcAft>
              <a:buFont typeface="Wingdings" panose="05000000000000000000" pitchFamily="2" charset="2"/>
              <a:buChar char="q"/>
            </a:pPr>
            <a:r>
              <a:rPr lang="ar-EG" sz="2400" b="1" dirty="0">
                <a:solidFill>
                  <a:srgbClr val="FF0000"/>
                </a:solidFill>
                <a:cs typeface="Times New Roman"/>
                <a:hlinkClick r:id="rId4" action="ppaction://hlinksldjump"/>
              </a:rPr>
              <a:t>طرق </a:t>
            </a:r>
            <a:r>
              <a:rPr lang="ar-EG" sz="2400" b="1" dirty="0" smtClean="0">
                <a:solidFill>
                  <a:srgbClr val="FF0000"/>
                </a:solidFill>
                <a:cs typeface="Times New Roman"/>
                <a:hlinkClick r:id="rId4" action="ppaction://hlinksldjump"/>
              </a:rPr>
              <a:t>الاتصال </a:t>
            </a:r>
            <a:r>
              <a:rPr lang="ar-EG" sz="2400" b="1" dirty="0">
                <a:solidFill>
                  <a:srgbClr val="FF0000"/>
                </a:solidFill>
                <a:cs typeface="Times New Roman"/>
                <a:hlinkClick r:id="rId4" action="ppaction://hlinksldjump"/>
              </a:rPr>
              <a:t>اللاسلكية</a:t>
            </a:r>
            <a:r>
              <a:rPr lang="en-US" sz="2400" b="1" dirty="0">
                <a:solidFill>
                  <a:srgbClr val="FF0000"/>
                </a:solidFill>
                <a:cs typeface="Times New Roman"/>
                <a:hlinkClick r:id="rId4" action="ppaction://hlinksldjump"/>
              </a:rPr>
              <a:t>Wireless </a:t>
            </a:r>
            <a:r>
              <a:rPr lang="en-US" sz="2400" b="1" dirty="0" smtClean="0">
                <a:solidFill>
                  <a:srgbClr val="FF0000"/>
                </a:solidFill>
                <a:cs typeface="Times New Roman"/>
                <a:hlinkClick r:id="rId4" action="ppaction://hlinksldjump"/>
              </a:rPr>
              <a:t>Connection </a:t>
            </a:r>
            <a:endParaRPr lang="en-US" sz="2400" b="1" dirty="0">
              <a:solidFill>
                <a:srgbClr val="FF0000"/>
              </a:solidFill>
              <a:cs typeface="Times New Roman"/>
            </a:endParaRPr>
          </a:p>
          <a:p>
            <a:pPr marL="342900" lvl="0" indent="-342900" fontAlgn="auto">
              <a:spcBef>
                <a:spcPts val="1200"/>
              </a:spcBef>
              <a:spcAft>
                <a:spcPts val="1200"/>
              </a:spcAft>
              <a:buFont typeface="Wingdings" panose="05000000000000000000" pitchFamily="2" charset="2"/>
              <a:buChar char="q"/>
            </a:pPr>
            <a:r>
              <a:rPr lang="ar-EG" sz="2400" b="1" dirty="0">
                <a:solidFill>
                  <a:srgbClr val="FF0000"/>
                </a:solidFill>
                <a:cs typeface="Times New Roman"/>
                <a:hlinkClick r:id="rId5" action="ppaction://hlinksldjump"/>
              </a:rPr>
              <a:t>بروتوكولات شبكة الانترنت </a:t>
            </a:r>
            <a:r>
              <a:rPr lang="en-US" sz="2400" b="1" dirty="0">
                <a:solidFill>
                  <a:srgbClr val="FF0000"/>
                </a:solidFill>
                <a:cs typeface="Times New Roman"/>
                <a:hlinkClick r:id="rId5" action="ppaction://hlinksldjump"/>
              </a:rPr>
              <a:t>Internet </a:t>
            </a:r>
            <a:r>
              <a:rPr lang="en-US" sz="2400" b="1" dirty="0" smtClean="0">
                <a:solidFill>
                  <a:srgbClr val="FF0000"/>
                </a:solidFill>
                <a:cs typeface="Times New Roman"/>
                <a:hlinkClick r:id="rId5" action="ppaction://hlinksldjump"/>
              </a:rPr>
              <a:t>Protocols</a:t>
            </a:r>
            <a:endParaRPr lang="en-US" sz="2400" b="1" dirty="0">
              <a:solidFill>
                <a:srgbClr val="FF0000"/>
              </a:solidFill>
              <a:cs typeface="Times New Roman"/>
            </a:endParaRPr>
          </a:p>
          <a:p>
            <a:pPr marL="342900" lvl="0" indent="-342900" fontAlgn="auto">
              <a:spcBef>
                <a:spcPts val="1200"/>
              </a:spcBef>
              <a:spcAft>
                <a:spcPts val="1200"/>
              </a:spcAft>
              <a:buFont typeface="Wingdings" panose="05000000000000000000" pitchFamily="2" charset="2"/>
              <a:buChar char="q"/>
            </a:pPr>
            <a:r>
              <a:rPr lang="ar-EG" sz="2400" b="1" dirty="0">
                <a:solidFill>
                  <a:srgbClr val="FF0000"/>
                </a:solidFill>
                <a:cs typeface="Times New Roman"/>
                <a:hlinkClick r:id="rId6" action="ppaction://hlinksldjump"/>
              </a:rPr>
              <a:t>سرعة خط الانترنت </a:t>
            </a:r>
            <a:r>
              <a:rPr lang="en-US" sz="2400" b="1" dirty="0">
                <a:solidFill>
                  <a:srgbClr val="FF0000"/>
                </a:solidFill>
                <a:cs typeface="Times New Roman"/>
                <a:hlinkClick r:id="rId6" action="ppaction://hlinksldjump"/>
              </a:rPr>
              <a:t>Internet Speed </a:t>
            </a:r>
            <a:r>
              <a:rPr lang="en-US" sz="2400" b="1" dirty="0" smtClean="0">
                <a:solidFill>
                  <a:srgbClr val="FF0000"/>
                </a:solidFill>
                <a:cs typeface="Times New Roman"/>
                <a:hlinkClick r:id="rId6" action="ppaction://hlinksldjump"/>
              </a:rPr>
              <a:t>Line</a:t>
            </a:r>
            <a:endParaRPr lang="en-US" sz="2400" b="1" dirty="0">
              <a:solidFill>
                <a:srgbClr val="FF0000"/>
              </a:solidFill>
              <a:cs typeface="Times New Roman"/>
            </a:endParaRPr>
          </a:p>
        </p:txBody>
      </p:sp>
    </p:spTree>
    <p:extLst>
      <p:ext uri="{BB962C8B-B14F-4D97-AF65-F5344CB8AC3E}">
        <p14:creationId xmlns="" xmlns:p14="http://schemas.microsoft.com/office/powerpoint/2010/main" val="5008622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14" name="TextBox 13"/>
          <p:cNvSpPr txBox="1"/>
          <p:nvPr/>
        </p:nvSpPr>
        <p:spPr>
          <a:xfrm>
            <a:off x="380968" y="267221"/>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3200" dirty="0">
                <a:solidFill>
                  <a:srgbClr val="FF0000"/>
                </a:solidFill>
                <a:effectLst>
                  <a:outerShdw blurRad="38100" dist="38100" dir="2700000" algn="tl">
                    <a:srgbClr val="000000">
                      <a:alpha val="43137"/>
                    </a:srgbClr>
                  </a:outerShdw>
                </a:effectLst>
                <a:cs typeface="Times New Roman"/>
              </a:rPr>
              <a:t>الشبكة العنكبوتية </a:t>
            </a:r>
            <a:r>
              <a:rPr lang="ar-EG" sz="3200" dirty="0" smtClean="0">
                <a:solidFill>
                  <a:srgbClr val="FF0000"/>
                </a:solidFill>
                <a:effectLst>
                  <a:outerShdw blurRad="38100" dist="38100" dir="2700000" algn="tl">
                    <a:srgbClr val="000000">
                      <a:alpha val="43137"/>
                    </a:srgbClr>
                  </a:outerShdw>
                </a:effectLst>
                <a:cs typeface="Times New Roman"/>
              </a:rPr>
              <a:t>العالمية</a:t>
            </a:r>
          </a:p>
          <a:p>
            <a:pPr algn="just" eaLnBrk="0" hangingPunct="0">
              <a:defRPr/>
            </a:pPr>
            <a:r>
              <a:rPr lang="ar-EG" sz="3200" dirty="0">
                <a:solidFill>
                  <a:srgbClr val="FF0000"/>
                </a:solidFill>
                <a:effectLst>
                  <a:outerShdw blurRad="38100" dist="38100" dir="2700000" algn="tl">
                    <a:srgbClr val="000000">
                      <a:alpha val="43137"/>
                    </a:srgbClr>
                  </a:outerShdw>
                </a:effectLst>
                <a:cs typeface="Times New Roman"/>
              </a:rPr>
              <a:t> </a:t>
            </a:r>
            <a:r>
              <a:rPr lang="ar-EG" sz="3200" dirty="0" smtClean="0">
                <a:solidFill>
                  <a:srgbClr val="FF0000"/>
                </a:solidFill>
                <a:effectLst>
                  <a:outerShdw blurRad="38100" dist="38100" dir="2700000" algn="tl">
                    <a:srgbClr val="000000">
                      <a:alpha val="43137"/>
                    </a:srgbClr>
                  </a:outerShdw>
                </a:effectLst>
                <a:cs typeface="Times New Roman"/>
              </a:rPr>
              <a:t>     </a:t>
            </a:r>
            <a:r>
              <a:rPr lang="en-US" sz="3200" dirty="0">
                <a:solidFill>
                  <a:srgbClr val="FF0000"/>
                </a:solidFill>
                <a:effectLst>
                  <a:outerShdw blurRad="38100" dist="38100" dir="2700000" algn="tl">
                    <a:srgbClr val="000000">
                      <a:alpha val="43137"/>
                    </a:srgbClr>
                  </a:outerShdw>
                </a:effectLst>
                <a:cs typeface="Times New Roman"/>
              </a:rPr>
              <a:t>WWW (World Wide Web)</a:t>
            </a:r>
            <a:endParaRPr lang="en-US" sz="3200"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مستطيل 1"/>
          <p:cNvSpPr/>
          <p:nvPr/>
        </p:nvSpPr>
        <p:spPr>
          <a:xfrm>
            <a:off x="304800" y="1640681"/>
            <a:ext cx="9372600" cy="4247317"/>
          </a:xfrm>
          <a:prstGeom prst="rect">
            <a:avLst/>
          </a:prstGeom>
        </p:spPr>
        <p:txBody>
          <a:bodyPr wrap="square">
            <a:spAutoFit/>
          </a:bodyPr>
          <a:lstStyle/>
          <a:p>
            <a:pPr marL="285750" indent="-285750" algn="just">
              <a:buFont typeface="Arial" panose="020B0604020202020204" pitchFamily="34" charset="0"/>
              <a:buChar char="•"/>
            </a:pPr>
            <a:r>
              <a:rPr lang="ar-EG" b="1" dirty="0" smtClean="0"/>
              <a:t>شبكة الانترنت هي</a:t>
            </a:r>
            <a:r>
              <a:rPr lang="en-US" b="1" dirty="0" smtClean="0"/>
              <a:t> </a:t>
            </a:r>
            <a:r>
              <a:rPr lang="ar-SA" b="1" dirty="0" smtClean="0"/>
              <a:t>شبكة ضخمة من أجهزة الحاسب المرتبطة ببعضها البعض والمنتشرة حول العالم</a:t>
            </a:r>
            <a:r>
              <a:rPr lang="en-US" b="1" dirty="0" smtClean="0"/>
              <a:t> </a:t>
            </a:r>
            <a:r>
              <a:rPr lang="ar-EG" b="1" dirty="0" smtClean="0"/>
              <a:t>.</a:t>
            </a:r>
          </a:p>
          <a:p>
            <a:pPr marL="285750" indent="-285750" algn="just">
              <a:buFont typeface="Arial" panose="020B0604020202020204" pitchFamily="34" charset="0"/>
              <a:buChar char="•"/>
            </a:pPr>
            <a:r>
              <a:rPr lang="ar-EG" b="1" dirty="0" smtClean="0"/>
              <a:t>عند بداية ظهور شبكة الانترنت كانت المعلومات تظهر في صيغة نصية فقط، لا تدعم تنسيق النصوص والصور والمقاطع الصوتي والمرئية.</a:t>
            </a:r>
          </a:p>
          <a:p>
            <a:pPr marL="285750" indent="-285750" algn="just">
              <a:buFont typeface="Arial" panose="020B0604020202020204" pitchFamily="34" charset="0"/>
              <a:buChar char="•"/>
            </a:pPr>
            <a:r>
              <a:rPr lang="ar-EG" b="1" dirty="0" smtClean="0"/>
              <a:t>في بداية التسعينات وضع العالم </a:t>
            </a:r>
            <a:r>
              <a:rPr lang="en-US" b="1" dirty="0" smtClean="0"/>
              <a:t>Tim Berners Lee</a:t>
            </a:r>
            <a:r>
              <a:rPr lang="ar-EG" b="1" dirty="0" smtClean="0"/>
              <a:t> فكرة إنشاء نظام يتيح للمستخدم سهولة الوصول للمعلومات من خلال الروابط التشعبية </a:t>
            </a:r>
            <a:r>
              <a:rPr lang="en-US" b="1" dirty="0" smtClean="0"/>
              <a:t>Hyperlinks</a:t>
            </a:r>
            <a:r>
              <a:rPr lang="ar-EG" b="1" dirty="0" smtClean="0"/>
              <a:t> ومن هنا جاءت فكرة الشبكة العنكبوتية العالمية </a:t>
            </a:r>
            <a:r>
              <a:rPr lang="en-US" b="1" dirty="0" smtClean="0"/>
              <a:t>WWW</a:t>
            </a:r>
            <a:r>
              <a:rPr lang="ar-EG" b="1" dirty="0" smtClean="0"/>
              <a:t> أو </a:t>
            </a:r>
            <a:r>
              <a:rPr lang="en-US" b="1" dirty="0" smtClean="0"/>
              <a:t>W3</a:t>
            </a:r>
            <a:r>
              <a:rPr lang="ar-EG" b="1" dirty="0" smtClean="0"/>
              <a:t>.</a:t>
            </a:r>
            <a:endParaRPr lang="en-US" b="1" dirty="0" smtClean="0"/>
          </a:p>
          <a:p>
            <a:pPr marL="285750" indent="-285750" algn="just">
              <a:buFont typeface="Arial" panose="020B0604020202020204" pitchFamily="34" charset="0"/>
              <a:buChar char="•"/>
            </a:pPr>
            <a:r>
              <a:rPr lang="ar-EG" b="1" dirty="0" smtClean="0"/>
              <a:t>في عام 1992 أُطلقت الشبكة العنكبوتية العالمية (تسمي بشبكة الويب</a:t>
            </a:r>
            <a:r>
              <a:rPr lang="en-US" b="1" dirty="0" smtClean="0"/>
              <a:t>Web </a:t>
            </a:r>
            <a:r>
              <a:rPr lang="ar-EG" b="1" dirty="0" smtClean="0"/>
              <a:t>) لعامة المستخدمين.</a:t>
            </a:r>
          </a:p>
          <a:p>
            <a:pPr marL="285750" indent="-285750" algn="just">
              <a:buFont typeface="Arial" panose="020B0604020202020204" pitchFamily="34" charset="0"/>
              <a:buChar char="•"/>
            </a:pPr>
            <a:r>
              <a:rPr lang="ar-EG" b="1" dirty="0" smtClean="0"/>
              <a:t>في عام 1993 تمكن (</a:t>
            </a:r>
            <a:r>
              <a:rPr lang="en-US" b="1" dirty="0" smtClean="0"/>
              <a:t>Marc Andreessen</a:t>
            </a:r>
            <a:r>
              <a:rPr lang="ar-EG" b="1" dirty="0" smtClean="0"/>
              <a:t>) بالتعاون مع المركز الوطني لتطبيقات الحوسبة الفائقة </a:t>
            </a:r>
            <a:r>
              <a:rPr lang="en-US" b="1" dirty="0" smtClean="0"/>
              <a:t>NCSA</a:t>
            </a:r>
            <a:r>
              <a:rPr lang="ar-EG" b="1" dirty="0" smtClean="0"/>
              <a:t> من إنشاء أول مستعرض للويب تحت اسم </a:t>
            </a:r>
            <a:r>
              <a:rPr lang="en-US" b="1" dirty="0" smtClean="0"/>
              <a:t>Mosaic</a:t>
            </a:r>
            <a:r>
              <a:rPr lang="ar-EG" b="1" dirty="0" smtClean="0"/>
              <a:t> حيث يعرض هذا المستعرض المعلومات في صورة رسومية  مرئية.</a:t>
            </a:r>
          </a:p>
          <a:p>
            <a:pPr marL="285750" indent="-285750" algn="just">
              <a:buFont typeface="Arial" panose="020B0604020202020204" pitchFamily="34" charset="0"/>
              <a:buChar char="•"/>
            </a:pPr>
            <a:r>
              <a:rPr lang="ar-EG" b="1" dirty="0" smtClean="0"/>
              <a:t>سبب تسمية هذه الشبكة بهذا الاسم هو تداخل روابط صفحات الموقع المكونة لهذه الشبكة والمنتشرة حول العالم بشكل يشبه تداخل خيوط شبكة العنكبوت.</a:t>
            </a:r>
          </a:p>
          <a:p>
            <a:pPr marL="285750" indent="-285750" algn="just">
              <a:buFont typeface="Arial" panose="020B0604020202020204" pitchFamily="34" charset="0"/>
              <a:buChar char="•"/>
            </a:pPr>
            <a:r>
              <a:rPr lang="ar-EG" b="1" dirty="0" smtClean="0"/>
              <a:t>هناك مسميات للشبكة العنكبوتية العالمية وهي:</a:t>
            </a:r>
          </a:p>
          <a:p>
            <a:pPr marL="742950" lvl="1" indent="-285750" algn="just">
              <a:buFont typeface="Wingdings" panose="05000000000000000000" pitchFamily="2" charset="2"/>
              <a:buChar char="ü"/>
            </a:pPr>
            <a:r>
              <a:rPr lang="en-US" b="1" dirty="0" smtClean="0"/>
              <a:t>WWW</a:t>
            </a:r>
            <a:r>
              <a:rPr lang="ar-EG" b="1" dirty="0" smtClean="0"/>
              <a:t> – </a:t>
            </a:r>
            <a:r>
              <a:rPr lang="en-US" b="1" dirty="0" smtClean="0"/>
              <a:t>World Wide Web</a:t>
            </a:r>
          </a:p>
          <a:p>
            <a:pPr marL="742950" lvl="1" indent="-285750" algn="just">
              <a:buFont typeface="Wingdings" panose="05000000000000000000" pitchFamily="2" charset="2"/>
              <a:buChar char="ü"/>
            </a:pPr>
            <a:r>
              <a:rPr lang="en-US" b="1" dirty="0" smtClean="0"/>
              <a:t>W3</a:t>
            </a:r>
            <a:r>
              <a:rPr lang="ar-EG" b="1" dirty="0" smtClean="0"/>
              <a:t> - </a:t>
            </a:r>
            <a:r>
              <a:rPr lang="en-US" b="1" dirty="0" smtClean="0"/>
              <a:t> World Wide Web</a:t>
            </a:r>
          </a:p>
          <a:p>
            <a:pPr marL="742950" lvl="1" indent="-285750" algn="just">
              <a:buFont typeface="Wingdings" panose="05000000000000000000" pitchFamily="2" charset="2"/>
              <a:buChar char="ü"/>
            </a:pPr>
            <a:r>
              <a:rPr lang="ar-EG" b="1" dirty="0" smtClean="0"/>
              <a:t>الويب - </a:t>
            </a:r>
            <a:r>
              <a:rPr lang="en-US" b="1" dirty="0" smtClean="0"/>
              <a:t>The Web</a:t>
            </a:r>
            <a:r>
              <a:rPr lang="ar-EG" b="1" dirty="0" smtClean="0"/>
              <a:t> </a:t>
            </a:r>
          </a:p>
          <a:p>
            <a:pPr marL="285750" indent="-285750" algn="just">
              <a:buFont typeface="Arial" panose="020B0604020202020204" pitchFamily="34" charset="0"/>
              <a:buChar char="•"/>
            </a:pPr>
            <a:endParaRPr lang="ar-EG" b="1" dirty="0"/>
          </a:p>
        </p:txBody>
      </p:sp>
      <p:pic>
        <p:nvPicPr>
          <p:cNvPr id="2" name="Picture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447800" y="4260899"/>
            <a:ext cx="3914475" cy="1861275"/>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2800" dirty="0">
                <a:solidFill>
                  <a:srgbClr val="FF0000"/>
                </a:solidFill>
                <a:effectLst>
                  <a:outerShdw blurRad="38100" dist="38100" dir="2700000" algn="tl">
                    <a:srgbClr val="000000">
                      <a:alpha val="43137"/>
                    </a:srgbClr>
                  </a:outerShdw>
                </a:effectLst>
                <a:cs typeface="Times New Roman"/>
              </a:rPr>
              <a:t>طرق الاتصال بشبكة الانترنت، أنواعها، مميزاتها، وعيوبها</a:t>
            </a:r>
          </a:p>
        </p:txBody>
      </p:sp>
      <p:graphicFrame>
        <p:nvGraphicFramePr>
          <p:cNvPr id="8" name="Table 7"/>
          <p:cNvGraphicFramePr>
            <a:graphicFrameLocks noGrp="1"/>
          </p:cNvGraphicFramePr>
          <p:nvPr>
            <p:extLst>
              <p:ext uri="{D42A27DB-BD31-4B8C-83A1-F6EECF244321}">
                <p14:modId xmlns="" xmlns:p14="http://schemas.microsoft.com/office/powerpoint/2010/main" val="2740192751"/>
              </p:ext>
            </p:extLst>
          </p:nvPr>
        </p:nvGraphicFramePr>
        <p:xfrm>
          <a:off x="3991234" y="2286000"/>
          <a:ext cx="5762366" cy="3291840"/>
        </p:xfrm>
        <a:graphic>
          <a:graphicData uri="http://schemas.openxmlformats.org/drawingml/2006/table">
            <a:tbl>
              <a:tblPr rtl="1" firstRow="1" bandRow="1">
                <a:tableStyleId>{3B4B98B0-60AC-42C2-AFA5-B58CD77FA1E5}</a:tableStyleId>
              </a:tblPr>
              <a:tblGrid>
                <a:gridCol w="960408"/>
                <a:gridCol w="4801958"/>
              </a:tblGrid>
              <a:tr h="540000">
                <a:tc>
                  <a:txBody>
                    <a:bodyPr/>
                    <a:lstStyle/>
                    <a:p>
                      <a:pPr algn="just" rtl="1"/>
                      <a:r>
                        <a:rPr lang="ar-EG" sz="2000" b="1" dirty="0" smtClean="0"/>
                        <a:t>التعريف</a:t>
                      </a:r>
                      <a:r>
                        <a:rPr lang="ar-EG" sz="2000" b="1" baseline="0" dirty="0" smtClean="0"/>
                        <a:t> بطريقة الاتصال</a:t>
                      </a:r>
                      <a:endParaRPr lang="ar-EG"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تعتمد على خطوط الهاتف العمومية.</a:t>
                      </a:r>
                    </a:p>
                    <a:p>
                      <a:pPr algn="just" rtl="1"/>
                      <a:r>
                        <a:rPr lang="ar-EG" sz="1800" b="0" baseline="0" dirty="0" smtClean="0"/>
                        <a:t>تتطلب توفر بطاقة فاكس مودم </a:t>
                      </a:r>
                      <a:r>
                        <a:rPr lang="en-US" sz="1800" b="0" baseline="0" dirty="0" smtClean="0"/>
                        <a:t>Fax Modem Card</a:t>
                      </a:r>
                      <a:r>
                        <a:rPr lang="ar-EG" sz="1800" b="0" baseline="0" dirty="0" smtClean="0"/>
                        <a:t> مثبتة بجهاز الحاسوب.</a:t>
                      </a:r>
                    </a:p>
                    <a:p>
                      <a:pPr algn="just" rtl="1"/>
                      <a:r>
                        <a:rPr lang="ar-EG" sz="1800" b="0" baseline="0" dirty="0" smtClean="0"/>
                        <a:t>وظيفة البطاقة هي ارسال واستقبال البيانات عبر خط الهاتف (تحويل الإشارات التناظرية الى رقمية وبالعكس).</a:t>
                      </a:r>
                    </a:p>
                    <a:p>
                      <a:pPr algn="just" rtl="1"/>
                      <a:r>
                        <a:rPr lang="ar-EG" sz="1800" b="0" baseline="0" dirty="0" smtClean="0"/>
                        <a:t>شراء بطاقة اتصال من احدي شركات مزودي خدمة الانترنت (</a:t>
                      </a:r>
                      <a:r>
                        <a:rPr lang="en-US" sz="1800" b="0" baseline="0" dirty="0" smtClean="0"/>
                        <a:t>ISP</a:t>
                      </a:r>
                      <a:r>
                        <a:rPr lang="ar-EG" sz="1800" b="0" baseline="0" dirty="0" smtClean="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0000">
                <a:tc>
                  <a:txBody>
                    <a:bodyPr/>
                    <a:lstStyle/>
                    <a:p>
                      <a:pPr algn="just" rtl="1"/>
                      <a:r>
                        <a:rPr lang="ar-EG" sz="2000" b="1" kern="1200" baseline="0" dirty="0" smtClean="0">
                          <a:solidFill>
                            <a:schemeClr val="tx1"/>
                          </a:solidFill>
                          <a:latin typeface="+mn-lt"/>
                          <a:ea typeface="+mn-ea"/>
                          <a:cs typeface="+mn-cs"/>
                        </a:rPr>
                        <a:t>المميزات</a:t>
                      </a:r>
                      <a:endParaRPr lang="ar-EG" sz="2000" b="1"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سهولة الاعدادات والاستخدام.</a:t>
                      </a:r>
                    </a:p>
                    <a:p>
                      <a:pPr algn="just" rtl="1"/>
                      <a:r>
                        <a:rPr lang="ar-EG" sz="1800" b="0" baseline="0" dirty="0" smtClean="0"/>
                        <a:t>التكلفة قليلة.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0000">
                <a:tc>
                  <a:txBody>
                    <a:bodyPr/>
                    <a:lstStyle/>
                    <a:p>
                      <a:pPr algn="just" rtl="1"/>
                      <a:r>
                        <a:rPr lang="ar-EG" sz="2000" b="1" kern="1200" baseline="0" dirty="0" smtClean="0">
                          <a:solidFill>
                            <a:schemeClr val="tx1"/>
                          </a:solidFill>
                          <a:latin typeface="+mn-lt"/>
                          <a:ea typeface="+mn-ea"/>
                          <a:cs typeface="+mn-cs"/>
                        </a:rPr>
                        <a:t>العيوب</a:t>
                      </a:r>
                      <a:endParaRPr lang="ar-EG" sz="2000" b="1"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بطيئة جداً (السرعة تصل إلي </a:t>
                      </a:r>
                      <a:r>
                        <a:rPr lang="en-US" sz="1800" b="0" baseline="0" dirty="0" smtClean="0"/>
                        <a:t>56 Kbps</a:t>
                      </a:r>
                      <a:r>
                        <a:rPr lang="ar-EG" sz="1800" b="0" baseline="0" dirty="0" smtClean="0"/>
                        <a:t>).</a:t>
                      </a:r>
                    </a:p>
                    <a:p>
                      <a:pPr algn="just" rtl="1"/>
                      <a:r>
                        <a:rPr lang="ar-EG" sz="1800" b="0" baseline="0" dirty="0" smtClean="0"/>
                        <a:t>انشغال خط الهاتف باستمرار اثناء الاتصال بالإنترنت.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9" name="TextBox 8"/>
          <p:cNvSpPr txBox="1"/>
          <p:nvPr/>
        </p:nvSpPr>
        <p:spPr>
          <a:xfrm>
            <a:off x="1795732" y="1632465"/>
            <a:ext cx="3530600" cy="369331"/>
          </a:xfrm>
          <a:prstGeom prst="rect">
            <a:avLst/>
          </a:prstGeom>
        </p:spPr>
        <p:style>
          <a:lnRef idx="0">
            <a:schemeClr val="accent1"/>
          </a:lnRef>
          <a:fillRef idx="3">
            <a:schemeClr val="accent1"/>
          </a:fillRef>
          <a:effectRef idx="3">
            <a:schemeClr val="accent1"/>
          </a:effectRef>
          <a:fontRef idx="minor">
            <a:schemeClr val="lt1"/>
          </a:fontRef>
        </p:style>
        <p:txBody>
          <a:bodyPr wrap="square" rtlCol="1">
            <a:spAutoFit/>
          </a:bodyPr>
          <a:lstStyle/>
          <a:p>
            <a:r>
              <a:rPr lang="ar-EG" b="1" dirty="0" smtClean="0"/>
              <a:t>1- الاتصال الهاتفي </a:t>
            </a:r>
            <a:r>
              <a:rPr lang="en-US" b="1" dirty="0" smtClean="0"/>
              <a:t>Dial up Connection</a:t>
            </a:r>
            <a:endParaRPr lang="ar-EG" b="1" dirty="0"/>
          </a:p>
        </p:txBody>
      </p:sp>
      <p:sp>
        <p:nvSpPr>
          <p:cNvPr id="10" name="TextBox 9"/>
          <p:cNvSpPr txBox="1"/>
          <p:nvPr/>
        </p:nvSpPr>
        <p:spPr>
          <a:xfrm>
            <a:off x="5562600" y="1447799"/>
            <a:ext cx="4114800"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1">
            <a:spAutoFit/>
          </a:bodyPr>
          <a:lstStyle/>
          <a:p>
            <a:pPr marL="457200" indent="-457200">
              <a:buAutoNum type="arabic1Minus"/>
            </a:pPr>
            <a:r>
              <a:rPr lang="ar-EG" b="1" dirty="0" smtClean="0"/>
              <a:t>طرق الاتصال السلكية  </a:t>
            </a:r>
            <a:r>
              <a:rPr lang="en-US" b="1" dirty="0" smtClean="0"/>
              <a:t>Wired Connection</a:t>
            </a:r>
            <a:endParaRPr lang="ar-EG" b="1" dirty="0"/>
          </a:p>
        </p:txBody>
      </p:sp>
      <p:pic>
        <p:nvPicPr>
          <p:cNvPr id="2" name="Picture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2001796"/>
            <a:ext cx="3715268" cy="1884404"/>
          </a:xfrm>
          <a:prstGeom prst="rect">
            <a:avLst/>
          </a:prstGeom>
        </p:spPr>
      </p:pic>
      <p:pic>
        <p:nvPicPr>
          <p:cNvPr id="11" name="Picture 10" descr="Placa%20de%20Fax%20Modem%20basico.gif"/>
          <p:cNvPicPr>
            <a:picLocks noChangeAspect="1"/>
          </p:cNvPicPr>
          <p:nvPr/>
        </p:nvPicPr>
        <p:blipFill>
          <a:blip r:embed="rId3" cstate="print"/>
          <a:stretch>
            <a:fillRect/>
          </a:stretch>
        </p:blipFill>
        <p:spPr>
          <a:xfrm>
            <a:off x="675160" y="4038600"/>
            <a:ext cx="2895600" cy="1773555"/>
          </a:xfrm>
          <a:prstGeom prst="rect">
            <a:avLst/>
          </a:prstGeom>
        </p:spPr>
      </p:pic>
    </p:spTree>
    <p:extLst>
      <p:ext uri="{BB962C8B-B14F-4D97-AF65-F5344CB8AC3E}">
        <p14:creationId xmlns="" xmlns:p14="http://schemas.microsoft.com/office/powerpoint/2010/main" val="10330979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2800" dirty="0">
                <a:solidFill>
                  <a:srgbClr val="FF0000"/>
                </a:solidFill>
                <a:effectLst>
                  <a:outerShdw blurRad="38100" dist="38100" dir="2700000" algn="tl">
                    <a:srgbClr val="000000">
                      <a:alpha val="43137"/>
                    </a:srgbClr>
                  </a:outerShdw>
                </a:effectLst>
                <a:cs typeface="Times New Roman"/>
              </a:rPr>
              <a:t>طرق الاتصال بشبكة الانترنت، أنواعها، مميزاتها، </a:t>
            </a:r>
            <a:r>
              <a:rPr lang="ar-EG" sz="2800" dirty="0" smtClean="0">
                <a:solidFill>
                  <a:srgbClr val="FF0000"/>
                </a:solidFill>
                <a:effectLst>
                  <a:outerShdw blurRad="38100" dist="38100" dir="2700000" algn="tl">
                    <a:srgbClr val="000000">
                      <a:alpha val="43137"/>
                    </a:srgbClr>
                  </a:outerShdw>
                </a:effectLst>
                <a:cs typeface="Times New Roman"/>
              </a:rPr>
              <a:t>وعيوبها، ... تابع</a:t>
            </a:r>
            <a:endParaRPr lang="ar-EG" sz="2800" dirty="0">
              <a:solidFill>
                <a:srgbClr val="FF0000"/>
              </a:solidFill>
              <a:effectLst>
                <a:outerShdw blurRad="38100" dist="38100" dir="2700000" algn="tl">
                  <a:srgbClr val="000000">
                    <a:alpha val="43137"/>
                  </a:srgbClr>
                </a:outerShdw>
              </a:effectLst>
              <a:cs typeface="Times New Roman"/>
            </a:endParaRPr>
          </a:p>
        </p:txBody>
      </p:sp>
      <p:graphicFrame>
        <p:nvGraphicFramePr>
          <p:cNvPr id="8" name="Table 7"/>
          <p:cNvGraphicFramePr>
            <a:graphicFrameLocks noGrp="1"/>
          </p:cNvGraphicFramePr>
          <p:nvPr>
            <p:extLst/>
          </p:nvPr>
        </p:nvGraphicFramePr>
        <p:xfrm>
          <a:off x="3991234" y="2286000"/>
          <a:ext cx="5762366" cy="3017520"/>
        </p:xfrm>
        <a:graphic>
          <a:graphicData uri="http://schemas.openxmlformats.org/drawingml/2006/table">
            <a:tbl>
              <a:tblPr rtl="1" firstRow="1" bandRow="1">
                <a:tableStyleId>{3B4B98B0-60AC-42C2-AFA5-B58CD77FA1E5}</a:tableStyleId>
              </a:tblPr>
              <a:tblGrid>
                <a:gridCol w="960408"/>
                <a:gridCol w="4801958"/>
              </a:tblGrid>
              <a:tr h="540000">
                <a:tc>
                  <a:txBody>
                    <a:bodyPr/>
                    <a:lstStyle/>
                    <a:p>
                      <a:pPr algn="just" rtl="1"/>
                      <a:r>
                        <a:rPr lang="ar-EG" sz="2000" b="1" dirty="0" smtClean="0"/>
                        <a:t>التعريف</a:t>
                      </a:r>
                      <a:r>
                        <a:rPr lang="ar-EG" sz="2000" b="1" baseline="0" dirty="0" smtClean="0"/>
                        <a:t> بطريقة الاتصال</a:t>
                      </a:r>
                      <a:endParaRPr lang="ar-EG"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استُحدثت هذه الطريقة لعلاج بعض المشاكل بطريقة الاتصال الهاتفي، وتؤمن هذه الطريقة اتصالاً دائماً بين المستخدم ومزود خدمة الانترنت (لضمان نقل كميات كبيرة من البيانات وبسرعة عالية).</a:t>
                      </a:r>
                    </a:p>
                    <a:p>
                      <a:pPr algn="just" rtl="1"/>
                      <a:r>
                        <a:rPr lang="ar-EG" sz="1800" b="0" baseline="0" dirty="0" smtClean="0"/>
                        <a:t>تخصص هذه الخطوط للمستأجرين فقط ولا تحتاج لرقم هاتف. </a:t>
                      </a:r>
                    </a:p>
                    <a:p>
                      <a:pPr algn="just" rtl="1"/>
                      <a:r>
                        <a:rPr lang="ar-EG" sz="1800" b="0" baseline="0" dirty="0" smtClean="0"/>
                        <a:t>يدفع المستخدم أجراً ثابتاً مهما كان مقدار الاستعمال الشهري.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0000">
                <a:tc>
                  <a:txBody>
                    <a:bodyPr/>
                    <a:lstStyle/>
                    <a:p>
                      <a:pPr algn="just" rtl="1"/>
                      <a:r>
                        <a:rPr lang="ar-EG" sz="2000" b="1" kern="1200" baseline="0" dirty="0" smtClean="0">
                          <a:solidFill>
                            <a:schemeClr val="tx1"/>
                          </a:solidFill>
                          <a:latin typeface="+mn-lt"/>
                          <a:ea typeface="+mn-ea"/>
                          <a:cs typeface="+mn-cs"/>
                        </a:rPr>
                        <a:t>المميزات</a:t>
                      </a:r>
                      <a:endParaRPr lang="ar-EG" sz="2000" b="1"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السرعة أعلى نوعاً ما وتصل إلى </a:t>
                      </a:r>
                      <a:r>
                        <a:rPr lang="en-US" sz="1800" b="0" baseline="0" dirty="0" smtClean="0"/>
                        <a:t>2 Mbps</a:t>
                      </a:r>
                      <a:r>
                        <a:rPr lang="ar-EG" sz="1800" b="0" baseline="0" dirty="0" smtClean="0"/>
                        <a:t>.</a:t>
                      </a:r>
                    </a:p>
                    <a:p>
                      <a:pPr algn="just" rtl="1"/>
                      <a:r>
                        <a:rPr lang="ar-EG" sz="1800" b="0" baseline="0" dirty="0" smtClean="0"/>
                        <a:t>عدم انشغال خط الهاتف أثناء الاتصال بالإنترنت.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0000">
                <a:tc>
                  <a:txBody>
                    <a:bodyPr/>
                    <a:lstStyle/>
                    <a:p>
                      <a:pPr algn="just" rtl="1"/>
                      <a:r>
                        <a:rPr lang="ar-EG" sz="2000" b="1" kern="1200" baseline="0" dirty="0" smtClean="0">
                          <a:solidFill>
                            <a:schemeClr val="tx1"/>
                          </a:solidFill>
                          <a:latin typeface="+mn-lt"/>
                          <a:ea typeface="+mn-ea"/>
                          <a:cs typeface="+mn-cs"/>
                        </a:rPr>
                        <a:t>العيوب</a:t>
                      </a:r>
                      <a:endParaRPr lang="ar-EG" sz="2000" b="1"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عادة يكون أداء هذه الطريقة ضعيفاً نوعاً ما وخاصة عند الابتعاد جغرافياً عن موقع مزود خدمة الانترنت (</a:t>
                      </a:r>
                      <a:r>
                        <a:rPr lang="en-US" sz="1800" b="0" baseline="0" dirty="0" smtClean="0"/>
                        <a:t>ISP</a:t>
                      </a:r>
                      <a:r>
                        <a:rPr lang="ar-EG" sz="1800" b="0" baseline="0" dirty="0" smtClean="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9" name="TextBox 8"/>
          <p:cNvSpPr txBox="1"/>
          <p:nvPr/>
        </p:nvSpPr>
        <p:spPr>
          <a:xfrm>
            <a:off x="1795732" y="1632465"/>
            <a:ext cx="3530600" cy="369331"/>
          </a:xfrm>
          <a:prstGeom prst="rect">
            <a:avLst/>
          </a:prstGeom>
        </p:spPr>
        <p:style>
          <a:lnRef idx="0">
            <a:schemeClr val="accent1"/>
          </a:lnRef>
          <a:fillRef idx="3">
            <a:schemeClr val="accent1"/>
          </a:fillRef>
          <a:effectRef idx="3">
            <a:schemeClr val="accent1"/>
          </a:effectRef>
          <a:fontRef idx="minor">
            <a:schemeClr val="lt1"/>
          </a:fontRef>
        </p:style>
        <p:txBody>
          <a:bodyPr wrap="square" rtlCol="1">
            <a:spAutoFit/>
          </a:bodyPr>
          <a:lstStyle/>
          <a:p>
            <a:r>
              <a:rPr lang="ar-EG" b="1" dirty="0" smtClean="0"/>
              <a:t>2-الخطوط المستأجرة </a:t>
            </a:r>
            <a:r>
              <a:rPr lang="en-US" b="1" dirty="0" smtClean="0"/>
              <a:t>Leased Line</a:t>
            </a:r>
            <a:endParaRPr lang="ar-EG" b="1" dirty="0"/>
          </a:p>
        </p:txBody>
      </p:sp>
      <p:pic>
        <p:nvPicPr>
          <p:cNvPr id="3" name="Picture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22702" y="2310822"/>
            <a:ext cx="3534897" cy="3327978"/>
          </a:xfrm>
          <a:prstGeom prst="rect">
            <a:avLst/>
          </a:prstGeom>
        </p:spPr>
      </p:pic>
    </p:spTree>
    <p:extLst>
      <p:ext uri="{BB962C8B-B14F-4D97-AF65-F5344CB8AC3E}">
        <p14:creationId xmlns="" xmlns:p14="http://schemas.microsoft.com/office/powerpoint/2010/main" val="36274350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2800" dirty="0">
                <a:solidFill>
                  <a:srgbClr val="FF0000"/>
                </a:solidFill>
                <a:effectLst>
                  <a:outerShdw blurRad="38100" dist="38100" dir="2700000" algn="tl">
                    <a:srgbClr val="000000">
                      <a:alpha val="43137"/>
                    </a:srgbClr>
                  </a:outerShdw>
                </a:effectLst>
                <a:cs typeface="Times New Roman"/>
              </a:rPr>
              <a:t>طرق الاتصال بشبكة الانترنت، أنواعها، مميزاتها، </a:t>
            </a:r>
            <a:r>
              <a:rPr lang="ar-EG" sz="2800" dirty="0" smtClean="0">
                <a:solidFill>
                  <a:srgbClr val="FF0000"/>
                </a:solidFill>
                <a:effectLst>
                  <a:outerShdw blurRad="38100" dist="38100" dir="2700000" algn="tl">
                    <a:srgbClr val="000000">
                      <a:alpha val="43137"/>
                    </a:srgbClr>
                  </a:outerShdw>
                </a:effectLst>
                <a:cs typeface="Times New Roman"/>
              </a:rPr>
              <a:t>وعيوبها، ... تابع</a:t>
            </a:r>
            <a:endParaRPr lang="ar-EG" sz="2800" dirty="0">
              <a:solidFill>
                <a:srgbClr val="FF0000"/>
              </a:solidFill>
              <a:effectLst>
                <a:outerShdw blurRad="38100" dist="38100" dir="2700000" algn="tl">
                  <a:srgbClr val="000000">
                    <a:alpha val="43137"/>
                  </a:srgbClr>
                </a:outerShdw>
              </a:effectLst>
              <a:cs typeface="Times New Roman"/>
            </a:endParaRPr>
          </a:p>
        </p:txBody>
      </p:sp>
      <p:graphicFrame>
        <p:nvGraphicFramePr>
          <p:cNvPr id="8" name="Table 7"/>
          <p:cNvGraphicFramePr>
            <a:graphicFrameLocks noGrp="1"/>
          </p:cNvGraphicFramePr>
          <p:nvPr>
            <p:extLst>
              <p:ext uri="{D42A27DB-BD31-4B8C-83A1-F6EECF244321}">
                <p14:modId xmlns="" xmlns:p14="http://schemas.microsoft.com/office/powerpoint/2010/main" val="1367312919"/>
              </p:ext>
            </p:extLst>
          </p:nvPr>
        </p:nvGraphicFramePr>
        <p:xfrm>
          <a:off x="3733800" y="1941493"/>
          <a:ext cx="6019800" cy="4084907"/>
        </p:xfrm>
        <a:graphic>
          <a:graphicData uri="http://schemas.openxmlformats.org/drawingml/2006/table">
            <a:tbl>
              <a:tblPr rtl="1" firstRow="1" bandRow="1">
                <a:tableStyleId>{3B4B98B0-60AC-42C2-AFA5-B58CD77FA1E5}</a:tableStyleId>
              </a:tblPr>
              <a:tblGrid>
                <a:gridCol w="1003314"/>
                <a:gridCol w="5016486"/>
              </a:tblGrid>
              <a:tr h="2796137">
                <a:tc>
                  <a:txBody>
                    <a:bodyPr/>
                    <a:lstStyle/>
                    <a:p>
                      <a:pPr algn="just" rtl="1"/>
                      <a:r>
                        <a:rPr lang="ar-EG" sz="2000" b="1" dirty="0" smtClean="0"/>
                        <a:t>التعريف</a:t>
                      </a:r>
                      <a:r>
                        <a:rPr lang="ar-EG" sz="2000" b="1" baseline="0" dirty="0" smtClean="0"/>
                        <a:t> بطريقة الاتصال</a:t>
                      </a:r>
                      <a:endParaRPr lang="ar-EG"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هي شبكة تنقل الإشارات بين الأجهزة بطريقة رقمية.</a:t>
                      </a:r>
                    </a:p>
                    <a:p>
                      <a:pPr algn="just" rtl="1"/>
                      <a:r>
                        <a:rPr lang="ar-EG" sz="1800" b="0" baseline="0" dirty="0" smtClean="0"/>
                        <a:t>لا داعي لوجود جهاز مودم لتحويل البيانات.</a:t>
                      </a:r>
                    </a:p>
                    <a:p>
                      <a:pPr algn="just" rtl="1"/>
                      <a:r>
                        <a:rPr lang="ar-EG" sz="1800" b="0" baseline="0" dirty="0" smtClean="0"/>
                        <a:t>توفر سرعة وكفاءة عالية في نقل البيانات.</a:t>
                      </a:r>
                    </a:p>
                    <a:p>
                      <a:pPr algn="just" rtl="1"/>
                      <a:r>
                        <a:rPr lang="ar-EG" sz="1800" b="0" baseline="0" dirty="0" smtClean="0"/>
                        <a:t>تنقل البيانات الصوتية والمرئية.</a:t>
                      </a:r>
                    </a:p>
                    <a:p>
                      <a:pPr algn="just" rtl="1"/>
                      <a:r>
                        <a:rPr lang="ar-EG" sz="1800" b="0" baseline="0" dirty="0" smtClean="0"/>
                        <a:t>تستخدم الخطوط النحاسية المستخدمة في خطوط الهاتف العادي.</a:t>
                      </a:r>
                    </a:p>
                    <a:p>
                      <a:pPr algn="just" rtl="1"/>
                      <a:r>
                        <a:rPr lang="ar-EG" sz="1800" b="0" baseline="0" dirty="0" smtClean="0"/>
                        <a:t>هذه التقنية وصفت بأنها متكاملة لأنها تؤمن نقل كافة أنواع البيانات.</a:t>
                      </a:r>
                    </a:p>
                    <a:p>
                      <a:pPr algn="just" rtl="1"/>
                      <a:r>
                        <a:rPr lang="ar-EG" sz="1800" b="0" baseline="0" dirty="0" smtClean="0"/>
                        <a:t>وتؤمن مجموعة خدمات أخري مثل الفاكس – الهاتف – أجهزة الإنذار – تصفح الانترنت.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9736">
                <a:tc>
                  <a:txBody>
                    <a:bodyPr/>
                    <a:lstStyle/>
                    <a:p>
                      <a:pPr algn="just" rtl="1"/>
                      <a:r>
                        <a:rPr lang="ar-EG" sz="2000" b="1" kern="1200" baseline="0" dirty="0" smtClean="0">
                          <a:solidFill>
                            <a:schemeClr val="tx1"/>
                          </a:solidFill>
                          <a:latin typeface="+mn-lt"/>
                          <a:ea typeface="+mn-ea"/>
                          <a:cs typeface="+mn-cs"/>
                        </a:rPr>
                        <a:t>المميزات</a:t>
                      </a:r>
                      <a:endParaRPr lang="ar-EG" sz="2000" b="1"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سرعة خط الانترنت تصل إلى </a:t>
                      </a:r>
                      <a:r>
                        <a:rPr lang="en-US" sz="1800" b="0" baseline="0" dirty="0" smtClean="0"/>
                        <a:t>128 Kbps</a:t>
                      </a:r>
                      <a:endParaRPr lang="ar-EG" sz="1800" b="0" baseline="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99034">
                <a:tc>
                  <a:txBody>
                    <a:bodyPr/>
                    <a:lstStyle/>
                    <a:p>
                      <a:pPr algn="just" rtl="1"/>
                      <a:r>
                        <a:rPr lang="ar-EG" sz="2000" b="1" kern="1200" baseline="0" dirty="0" smtClean="0">
                          <a:solidFill>
                            <a:schemeClr val="tx1"/>
                          </a:solidFill>
                          <a:latin typeface="+mn-lt"/>
                          <a:ea typeface="+mn-ea"/>
                          <a:cs typeface="+mn-cs"/>
                        </a:rPr>
                        <a:t>العيوب</a:t>
                      </a:r>
                      <a:endParaRPr lang="ar-EG" sz="2000" b="1"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تكلفة الاشتراك بخدمة الانترنت عالية نوعاً ما بالمقارنة بالطرق الأخرى.</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9" name="TextBox 8"/>
          <p:cNvSpPr txBox="1"/>
          <p:nvPr/>
        </p:nvSpPr>
        <p:spPr>
          <a:xfrm>
            <a:off x="2057400" y="1447800"/>
            <a:ext cx="7077734"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1">
            <a:spAutoFit/>
          </a:bodyPr>
          <a:lstStyle/>
          <a:p>
            <a:r>
              <a:rPr lang="ar-EG" b="1" dirty="0" smtClean="0"/>
              <a:t>3- الشبكة الرقمية للخدمات المتكاملة – </a:t>
            </a:r>
            <a:r>
              <a:rPr lang="en-US" b="1" dirty="0" smtClean="0"/>
              <a:t>ISDN (Integrated Service Digital Network)</a:t>
            </a:r>
            <a:endParaRPr lang="ar-EG" b="1" dirty="0"/>
          </a:p>
        </p:txBody>
      </p:sp>
      <p:pic>
        <p:nvPicPr>
          <p:cNvPr id="4" name="Picture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8626" y="2310822"/>
            <a:ext cx="3629723" cy="2870777"/>
          </a:xfrm>
          <a:prstGeom prst="rect">
            <a:avLst/>
          </a:prstGeom>
        </p:spPr>
      </p:pic>
    </p:spTree>
    <p:extLst>
      <p:ext uri="{BB962C8B-B14F-4D97-AF65-F5344CB8AC3E}">
        <p14:creationId xmlns="" xmlns:p14="http://schemas.microsoft.com/office/powerpoint/2010/main" val="34213814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2800" dirty="0">
                <a:solidFill>
                  <a:srgbClr val="FF0000"/>
                </a:solidFill>
                <a:effectLst>
                  <a:outerShdw blurRad="38100" dist="38100" dir="2700000" algn="tl">
                    <a:srgbClr val="000000">
                      <a:alpha val="43137"/>
                    </a:srgbClr>
                  </a:outerShdw>
                </a:effectLst>
                <a:cs typeface="Times New Roman"/>
              </a:rPr>
              <a:t>طرق الاتصال بشبكة الانترنت، أنواعها، مميزاتها، </a:t>
            </a:r>
            <a:r>
              <a:rPr lang="ar-EG" sz="2800" dirty="0" smtClean="0">
                <a:solidFill>
                  <a:srgbClr val="FF0000"/>
                </a:solidFill>
                <a:effectLst>
                  <a:outerShdw blurRad="38100" dist="38100" dir="2700000" algn="tl">
                    <a:srgbClr val="000000">
                      <a:alpha val="43137"/>
                    </a:srgbClr>
                  </a:outerShdw>
                </a:effectLst>
                <a:cs typeface="Times New Roman"/>
              </a:rPr>
              <a:t>وعيوبها، ... تابع</a:t>
            </a:r>
            <a:endParaRPr lang="ar-EG" sz="2800" dirty="0">
              <a:solidFill>
                <a:srgbClr val="FF0000"/>
              </a:solidFill>
              <a:effectLst>
                <a:outerShdw blurRad="38100" dist="38100" dir="2700000" algn="tl">
                  <a:srgbClr val="000000">
                    <a:alpha val="43137"/>
                  </a:srgbClr>
                </a:outerShdw>
              </a:effectLst>
              <a:cs typeface="Times New Roman"/>
            </a:endParaRPr>
          </a:p>
        </p:txBody>
      </p:sp>
      <p:graphicFrame>
        <p:nvGraphicFramePr>
          <p:cNvPr id="8" name="Table 7"/>
          <p:cNvGraphicFramePr>
            <a:graphicFrameLocks noGrp="1"/>
          </p:cNvGraphicFramePr>
          <p:nvPr>
            <p:extLst>
              <p:ext uri="{D42A27DB-BD31-4B8C-83A1-F6EECF244321}">
                <p14:modId xmlns="" xmlns:p14="http://schemas.microsoft.com/office/powerpoint/2010/main" val="1545913976"/>
              </p:ext>
            </p:extLst>
          </p:nvPr>
        </p:nvGraphicFramePr>
        <p:xfrm>
          <a:off x="3557925" y="1942929"/>
          <a:ext cx="6195675" cy="4245380"/>
        </p:xfrm>
        <a:graphic>
          <a:graphicData uri="http://schemas.openxmlformats.org/drawingml/2006/table">
            <a:tbl>
              <a:tblPr rtl="1" firstRow="1" bandRow="1">
                <a:tableStyleId>{3B4B98B0-60AC-42C2-AFA5-B58CD77FA1E5}</a:tableStyleId>
              </a:tblPr>
              <a:tblGrid>
                <a:gridCol w="1032627"/>
                <a:gridCol w="5163048"/>
              </a:tblGrid>
              <a:tr h="1096411">
                <a:tc>
                  <a:txBody>
                    <a:bodyPr/>
                    <a:lstStyle/>
                    <a:p>
                      <a:pPr algn="just" rtl="1"/>
                      <a:r>
                        <a:rPr lang="ar-EG" sz="2000" b="1" dirty="0" smtClean="0"/>
                        <a:t>التعريف</a:t>
                      </a:r>
                      <a:r>
                        <a:rPr lang="ar-EG" sz="2000" b="1" baseline="0" dirty="0" smtClean="0"/>
                        <a:t> بطريقة الاتصال</a:t>
                      </a:r>
                      <a:endParaRPr lang="ar-EG"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هي طريقة توصيل الخدمة الرقمية عبر خطوط شبكات الهاتف العادية</a:t>
                      </a:r>
                    </a:p>
                    <a:p>
                      <a:pPr algn="just" rtl="1"/>
                      <a:r>
                        <a:rPr lang="ar-EG" sz="1800" b="0" baseline="0" dirty="0" smtClean="0"/>
                        <a:t>تصل حدود سرعتها من </a:t>
                      </a:r>
                      <a:r>
                        <a:rPr lang="en-US" sz="1800" b="0" baseline="0" dirty="0" smtClean="0"/>
                        <a:t>128 Kbps</a:t>
                      </a:r>
                      <a:r>
                        <a:rPr lang="ar-EG" sz="1800" b="0" baseline="0" dirty="0" smtClean="0"/>
                        <a:t> إلي </a:t>
                      </a:r>
                      <a:r>
                        <a:rPr lang="en-US" sz="1800" b="0" baseline="0" dirty="0" smtClean="0"/>
                        <a:t>2Mbps</a:t>
                      </a:r>
                      <a:r>
                        <a:rPr lang="ar-EG" sz="1800" b="0" baseline="0" dirty="0" smtClean="0"/>
                        <a:t> </a:t>
                      </a:r>
                    </a:p>
                    <a:p>
                      <a:pPr algn="just" rtl="1"/>
                      <a:r>
                        <a:rPr lang="ar-EG" sz="1800" b="0" baseline="0" dirty="0" smtClean="0"/>
                        <a:t>توجد عدة أنواع منها مثل (</a:t>
                      </a:r>
                      <a:r>
                        <a:rPr lang="en-US" sz="1800" b="0" baseline="0" dirty="0" smtClean="0"/>
                        <a:t>ADSL – ADSL Broadband – ADSL+2 – HADSL – SADSL - PDSL</a:t>
                      </a:r>
                      <a:r>
                        <a:rPr lang="ar-EG" sz="1800" b="0" baseline="0" dirty="0" smtClean="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95758">
                <a:tc>
                  <a:txBody>
                    <a:bodyPr/>
                    <a:lstStyle/>
                    <a:p>
                      <a:pPr algn="just" rtl="1"/>
                      <a:r>
                        <a:rPr lang="ar-EG" sz="2000" b="1" kern="1200" baseline="0" dirty="0" smtClean="0">
                          <a:solidFill>
                            <a:schemeClr val="tx1"/>
                          </a:solidFill>
                          <a:latin typeface="+mn-lt"/>
                          <a:ea typeface="+mn-ea"/>
                          <a:cs typeface="+mn-cs"/>
                        </a:rPr>
                        <a:t>مميزات</a:t>
                      </a:r>
                    </a:p>
                    <a:p>
                      <a:pPr algn="just" rtl="1"/>
                      <a:r>
                        <a:rPr lang="en-US" sz="2000" b="1" kern="1200" baseline="0" dirty="0" smtClean="0">
                          <a:solidFill>
                            <a:schemeClr val="tx1"/>
                          </a:solidFill>
                          <a:latin typeface="+mn-lt"/>
                          <a:ea typeface="+mn-ea"/>
                          <a:cs typeface="+mn-cs"/>
                        </a:rPr>
                        <a:t>ADSL</a:t>
                      </a:r>
                      <a:endParaRPr lang="ar-EG" sz="2000" b="1" kern="1200" baseline="0" dirty="0" smtClean="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سرعة نقل البيانات عالية.</a:t>
                      </a:r>
                    </a:p>
                    <a:p>
                      <a:pPr algn="just" rtl="1"/>
                      <a:r>
                        <a:rPr lang="ar-EG" sz="1800" b="0" baseline="0" dirty="0" smtClean="0"/>
                        <a:t>عدم انشغال خط الهاتف عند الاتصال بالإنترنت</a:t>
                      </a:r>
                    </a:p>
                    <a:p>
                      <a:pPr algn="just" rtl="1"/>
                      <a:r>
                        <a:rPr lang="ar-EG" sz="1800" b="0" baseline="0" dirty="0" smtClean="0"/>
                        <a:t>الاتصال بالإنترنت على مدار 24 ساعة في اليوم</a:t>
                      </a:r>
                    </a:p>
                    <a:p>
                      <a:pPr algn="just" rtl="1"/>
                      <a:r>
                        <a:rPr lang="ar-EG" sz="1800" b="0" baseline="0" dirty="0" smtClean="0"/>
                        <a:t>قلة التكلفة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4165">
                <a:tc>
                  <a:txBody>
                    <a:bodyPr/>
                    <a:lstStyle/>
                    <a:p>
                      <a:pPr algn="just" rtl="1"/>
                      <a:r>
                        <a:rPr lang="ar-EG" sz="2000" b="1" kern="1200" baseline="0" dirty="0" smtClean="0">
                          <a:solidFill>
                            <a:schemeClr val="tx1"/>
                          </a:solidFill>
                          <a:latin typeface="+mn-lt"/>
                          <a:ea typeface="+mn-ea"/>
                          <a:cs typeface="+mn-cs"/>
                        </a:rPr>
                        <a:t>عيوب </a:t>
                      </a:r>
                      <a:r>
                        <a:rPr lang="en-US" sz="2000" b="1" kern="1200" baseline="0" dirty="0" smtClean="0">
                          <a:solidFill>
                            <a:schemeClr val="tx1"/>
                          </a:solidFill>
                          <a:latin typeface="+mn-lt"/>
                          <a:ea typeface="+mn-ea"/>
                          <a:cs typeface="+mn-cs"/>
                        </a:rPr>
                        <a:t>ADSL</a:t>
                      </a:r>
                      <a:endParaRPr lang="ar-EG" sz="2000" b="1"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يجب أن تكون قريباً من المقسم الرئيسي (لا تتعدي المسافة 1 كم).</a:t>
                      </a:r>
                    </a:p>
                    <a:p>
                      <a:pPr algn="just" rtl="1"/>
                      <a:r>
                        <a:rPr lang="ar-EG" sz="1800" b="0" baseline="0" dirty="0" smtClean="0"/>
                        <a:t>استقبال البيانات اسرع من إرسالها (بنسبة </a:t>
                      </a:r>
                      <a:r>
                        <a:rPr lang="en-US" sz="1800" b="0" baseline="0" dirty="0" smtClean="0"/>
                        <a:t>1:2</a:t>
                      </a:r>
                      <a:r>
                        <a:rPr lang="ar-EG" sz="1800" b="0" baseline="0" dirty="0" smtClean="0"/>
                        <a:t> أو </a:t>
                      </a:r>
                      <a:r>
                        <a:rPr lang="en-US" sz="1800" b="0" baseline="0" dirty="0" smtClean="0"/>
                        <a:t>1:4</a:t>
                      </a:r>
                      <a:r>
                        <a:rPr lang="ar-EG" sz="1800" b="0" baseline="0" dirty="0" smtClean="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96737">
                <a:tc>
                  <a:txBody>
                    <a:bodyPr/>
                    <a:lstStyle/>
                    <a:p>
                      <a:pPr algn="just" rtl="1"/>
                      <a:r>
                        <a:rPr lang="ar-EG" sz="2000" b="1" kern="1200" baseline="0" dirty="0" smtClean="0">
                          <a:solidFill>
                            <a:schemeClr val="tx1"/>
                          </a:solidFill>
                          <a:latin typeface="+mn-lt"/>
                          <a:ea typeface="+mn-ea"/>
                          <a:cs typeface="+mn-cs"/>
                        </a:rPr>
                        <a:t>المعدات المطلوبة</a:t>
                      </a:r>
                      <a:endParaRPr lang="ar-EG" sz="2000" b="1"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الاشتراك شهرياً او سنوياً مع مزود خدمة الانترنت والحصول على اسم مستخدم وكلمة مرور</a:t>
                      </a:r>
                    </a:p>
                    <a:p>
                      <a:pPr algn="just" rtl="1"/>
                      <a:r>
                        <a:rPr lang="ar-EG" sz="1800" b="0" baseline="0" dirty="0" smtClean="0"/>
                        <a:t>جهاز المودم – ايثرنت </a:t>
                      </a:r>
                      <a:r>
                        <a:rPr lang="en-US" sz="1800" b="0" baseline="0" dirty="0" smtClean="0"/>
                        <a:t>Ethernet</a:t>
                      </a:r>
                      <a:r>
                        <a:rPr lang="ar-EG" sz="1800" b="0" baseline="0" dirty="0" smtClean="0"/>
                        <a:t> – جهاز مدعم بجهاز </a:t>
                      </a:r>
                      <a:r>
                        <a:rPr lang="en-US" sz="1800" b="0" baseline="0" dirty="0" smtClean="0"/>
                        <a:t>Wi-Fi</a:t>
                      </a:r>
                      <a:endParaRPr lang="ar-EG" sz="1800" b="0" baseline="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9" name="TextBox 8"/>
          <p:cNvSpPr txBox="1"/>
          <p:nvPr/>
        </p:nvSpPr>
        <p:spPr>
          <a:xfrm>
            <a:off x="4038600" y="1448518"/>
            <a:ext cx="4944134"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1">
            <a:spAutoFit/>
          </a:bodyPr>
          <a:lstStyle/>
          <a:p>
            <a:r>
              <a:rPr lang="ar-EG" b="1" dirty="0" smtClean="0"/>
              <a:t>4- خط المشترك الرقمي – </a:t>
            </a:r>
            <a:r>
              <a:rPr lang="en-US" b="1" dirty="0" smtClean="0"/>
              <a:t>DSL (Digital Subscriber Line)</a:t>
            </a:r>
            <a:endParaRPr lang="ar-EG" b="1" dirty="0"/>
          </a:p>
        </p:txBody>
      </p:sp>
      <p:pic>
        <p:nvPicPr>
          <p:cNvPr id="2" name="Picture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304800" y="4401411"/>
            <a:ext cx="3048000" cy="1954939"/>
          </a:xfrm>
          <a:prstGeom prst="rect">
            <a:avLst/>
          </a:prstGeom>
        </p:spPr>
      </p:pic>
      <p:sp>
        <p:nvSpPr>
          <p:cNvPr id="10" name="TextBox 9"/>
          <p:cNvSpPr txBox="1"/>
          <p:nvPr/>
        </p:nvSpPr>
        <p:spPr>
          <a:xfrm>
            <a:off x="76200" y="1377077"/>
            <a:ext cx="3429000" cy="2585323"/>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just"/>
            <a:r>
              <a:rPr lang="ar-EG" dirty="0" smtClean="0"/>
              <a:t>5- خط المشترك الرقمي الغير متماثل </a:t>
            </a:r>
            <a:r>
              <a:rPr lang="en-US" dirty="0" smtClean="0"/>
              <a:t>ADSL</a:t>
            </a:r>
            <a:r>
              <a:rPr lang="ar-EG" dirty="0" smtClean="0"/>
              <a:t> هو شكل من خطوط الاشتراك الرقمية </a:t>
            </a:r>
            <a:r>
              <a:rPr lang="en-US" dirty="0" smtClean="0"/>
              <a:t>DSL</a:t>
            </a:r>
            <a:r>
              <a:rPr lang="ar-EG" dirty="0" smtClean="0"/>
              <a:t> وهو ينقل البيانات من خلال خطوط الهاتف او الالياف البصرية اسرع من المودم ويستخدم جهاز </a:t>
            </a:r>
            <a:r>
              <a:rPr lang="en-US" dirty="0" smtClean="0"/>
              <a:t>Splitter</a:t>
            </a:r>
            <a:r>
              <a:rPr lang="ar-EG" dirty="0" smtClean="0"/>
              <a:t> للسماح بعمل مكالمات هاتفية مع تشغيل خدمة الانترنت في نفس الوقت وعامة سرعة التنزيل </a:t>
            </a:r>
            <a:r>
              <a:rPr lang="en-US" dirty="0" smtClean="0"/>
              <a:t>Download</a:t>
            </a:r>
            <a:r>
              <a:rPr lang="ar-EG" dirty="0" smtClean="0"/>
              <a:t> أكبر من سرعة الرفع </a:t>
            </a:r>
            <a:r>
              <a:rPr lang="en-US" dirty="0" smtClean="0"/>
              <a:t>Upload</a:t>
            </a:r>
            <a:r>
              <a:rPr lang="ar-EG" dirty="0" smtClean="0"/>
              <a:t> (وهذا سبب تسميته بغير المتماثل)</a:t>
            </a:r>
            <a:endParaRPr lang="ar-EG" dirty="0"/>
          </a:p>
        </p:txBody>
      </p:sp>
    </p:spTree>
    <p:extLst>
      <p:ext uri="{BB962C8B-B14F-4D97-AF65-F5344CB8AC3E}">
        <p14:creationId xmlns="" xmlns:p14="http://schemas.microsoft.com/office/powerpoint/2010/main" val="19467690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2800" dirty="0">
                <a:solidFill>
                  <a:srgbClr val="FF0000"/>
                </a:solidFill>
                <a:effectLst>
                  <a:outerShdw blurRad="38100" dist="38100" dir="2700000" algn="tl">
                    <a:srgbClr val="000000">
                      <a:alpha val="43137"/>
                    </a:srgbClr>
                  </a:outerShdw>
                </a:effectLst>
                <a:cs typeface="Times New Roman"/>
              </a:rPr>
              <a:t>طرق الاتصال بشبكة الانترنت، أنواعها، مميزاتها، وعيوبها</a:t>
            </a:r>
          </a:p>
        </p:txBody>
      </p:sp>
      <p:graphicFrame>
        <p:nvGraphicFramePr>
          <p:cNvPr id="8" name="Table 7"/>
          <p:cNvGraphicFramePr>
            <a:graphicFrameLocks noGrp="1"/>
          </p:cNvGraphicFramePr>
          <p:nvPr>
            <p:extLst>
              <p:ext uri="{D42A27DB-BD31-4B8C-83A1-F6EECF244321}">
                <p14:modId xmlns="" xmlns:p14="http://schemas.microsoft.com/office/powerpoint/2010/main" val="251910571"/>
              </p:ext>
            </p:extLst>
          </p:nvPr>
        </p:nvGraphicFramePr>
        <p:xfrm>
          <a:off x="3505200" y="2286000"/>
          <a:ext cx="6248400" cy="3566160"/>
        </p:xfrm>
        <a:graphic>
          <a:graphicData uri="http://schemas.openxmlformats.org/drawingml/2006/table">
            <a:tbl>
              <a:tblPr rtl="1" firstRow="1" bandRow="1">
                <a:tableStyleId>{3B4B98B0-60AC-42C2-AFA5-B58CD77FA1E5}</a:tableStyleId>
              </a:tblPr>
              <a:tblGrid>
                <a:gridCol w="1041415"/>
                <a:gridCol w="5206985"/>
              </a:tblGrid>
              <a:tr h="540000">
                <a:tc>
                  <a:txBody>
                    <a:bodyPr/>
                    <a:lstStyle/>
                    <a:p>
                      <a:pPr algn="just" rtl="1"/>
                      <a:r>
                        <a:rPr lang="ar-EG" sz="2000" b="1" dirty="0" smtClean="0"/>
                        <a:t>التعريف</a:t>
                      </a:r>
                      <a:r>
                        <a:rPr lang="ar-EG" sz="2000" b="1" baseline="0" dirty="0" smtClean="0"/>
                        <a:t> بالتقنية</a:t>
                      </a:r>
                      <a:endParaRPr lang="ar-EG"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هي اختصار لـ </a:t>
                      </a:r>
                      <a:r>
                        <a:rPr lang="en-US" sz="1800" b="0" baseline="0" dirty="0" smtClean="0"/>
                        <a:t>Wireless Fidelity</a:t>
                      </a:r>
                      <a:r>
                        <a:rPr lang="ar-EG" sz="1800" b="0" baseline="0" dirty="0" smtClean="0"/>
                        <a:t> (البث اللاسلكي فائق الدقة)</a:t>
                      </a:r>
                    </a:p>
                    <a:p>
                      <a:pPr algn="just" rtl="1"/>
                      <a:r>
                        <a:rPr lang="ar-EG" sz="1800" b="0" baseline="0" dirty="0" smtClean="0"/>
                        <a:t>تستخدم موجات الراديو لتبادل المعلومات بدلاً من الاسلاك</a:t>
                      </a:r>
                    </a:p>
                    <a:p>
                      <a:pPr algn="just" rtl="1"/>
                      <a:r>
                        <a:rPr lang="ar-SA" sz="1800" b="0" baseline="0" dirty="0" smtClean="0"/>
                        <a:t>و</a:t>
                      </a:r>
                      <a:r>
                        <a:rPr lang="ar-EG" sz="1800" b="0" baseline="0" dirty="0" smtClean="0"/>
                        <a:t>سرعتها </a:t>
                      </a:r>
                      <a:r>
                        <a:rPr lang="ar-SA" sz="1800" b="0" baseline="0" dirty="0" smtClean="0"/>
                        <a:t>تصل لـ </a:t>
                      </a:r>
                      <a:r>
                        <a:rPr lang="ar-EG" sz="1800" b="0" baseline="0" dirty="0" smtClean="0"/>
                        <a:t>(</a:t>
                      </a:r>
                      <a:r>
                        <a:rPr lang="en-US" sz="1800" b="0" baseline="0" dirty="0" smtClean="0"/>
                        <a:t>54 Mbps</a:t>
                      </a:r>
                      <a:r>
                        <a:rPr lang="ar-EG" sz="1800" b="0" baseline="0" dirty="0" smtClean="0"/>
                        <a:t>)  ونطاق التغطية (</a:t>
                      </a:r>
                      <a:r>
                        <a:rPr lang="en-US" sz="1800" b="0" baseline="0" dirty="0" smtClean="0"/>
                        <a:t>70</a:t>
                      </a:r>
                      <a:r>
                        <a:rPr lang="ar-EG" sz="1800" b="0" baseline="0" dirty="0" smtClean="0"/>
                        <a:t>متر) في داخل المباني و(</a:t>
                      </a:r>
                      <a:r>
                        <a:rPr lang="en-US" sz="1800" b="0" baseline="0" dirty="0" smtClean="0"/>
                        <a:t>250</a:t>
                      </a:r>
                      <a:r>
                        <a:rPr lang="ar-EG" sz="1800" b="0" baseline="0" dirty="0" smtClean="0"/>
                        <a:t>متر) في خارج المباني </a:t>
                      </a:r>
                    </a:p>
                    <a:p>
                      <a:pPr algn="just" rtl="1"/>
                      <a:r>
                        <a:rPr lang="ar-EG" sz="1800" b="0" baseline="0" dirty="0" smtClean="0"/>
                        <a:t>(عند استخدام مقويات فإن هذه الارقام تزيد)</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0000">
                <a:tc>
                  <a:txBody>
                    <a:bodyPr/>
                    <a:lstStyle/>
                    <a:p>
                      <a:pPr algn="just" rtl="1"/>
                      <a:r>
                        <a:rPr lang="ar-EG" sz="2000" b="1" kern="1200" baseline="0" dirty="0" smtClean="0">
                          <a:solidFill>
                            <a:schemeClr val="tx1"/>
                          </a:solidFill>
                          <a:latin typeface="+mn-lt"/>
                          <a:ea typeface="+mn-ea"/>
                          <a:cs typeface="+mn-cs"/>
                        </a:rPr>
                        <a:t>المميزات</a:t>
                      </a:r>
                      <a:endParaRPr lang="ar-EG" sz="2000" b="1"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سهولة وسرعة إعداد الشبكة ورخصها عن الشبكات السلكية وخاصة على مستوى الشركات.</a:t>
                      </a:r>
                    </a:p>
                    <a:p>
                      <a:pPr algn="just" rtl="1"/>
                      <a:r>
                        <a:rPr lang="ar-EG" sz="1800" b="0" baseline="0" dirty="0" smtClean="0"/>
                        <a:t>امكانية تحريك الاجهزة في جميع الاتجاهات وحملها والتجول بها مع الاتصال الدائم بالإنترنت.</a:t>
                      </a:r>
                    </a:p>
                    <a:p>
                      <a:pPr algn="just" rtl="1"/>
                      <a:r>
                        <a:rPr lang="ar-EG" sz="1800" b="0" baseline="0" dirty="0" smtClean="0"/>
                        <a:t>من الممكن تركيبها في أماكن من الصعب تمديد كابلات فيها.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0000">
                <a:tc>
                  <a:txBody>
                    <a:bodyPr/>
                    <a:lstStyle/>
                    <a:p>
                      <a:pPr algn="just" rtl="1"/>
                      <a:r>
                        <a:rPr lang="ar-EG" sz="2000" b="1" kern="1200" baseline="0" dirty="0" smtClean="0">
                          <a:solidFill>
                            <a:schemeClr val="tx1"/>
                          </a:solidFill>
                          <a:latin typeface="+mn-lt"/>
                          <a:ea typeface="+mn-ea"/>
                          <a:cs typeface="+mn-cs"/>
                        </a:rPr>
                        <a:t>العيوب</a:t>
                      </a:r>
                      <a:endParaRPr lang="ar-EG" sz="2000" b="1"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التداخل والتشويش – تدني الأداء في الطقس السيئ – مجال تغطيتها محدود – إمكانية اختراق البيانات الشخصية (مشكلة أمنية)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9" name="TextBox 8"/>
          <p:cNvSpPr txBox="1"/>
          <p:nvPr/>
        </p:nvSpPr>
        <p:spPr>
          <a:xfrm>
            <a:off x="990600" y="1586208"/>
            <a:ext cx="3530600" cy="369331"/>
          </a:xfrm>
          <a:prstGeom prst="rect">
            <a:avLst/>
          </a:prstGeom>
        </p:spPr>
        <p:style>
          <a:lnRef idx="0">
            <a:schemeClr val="accent1"/>
          </a:lnRef>
          <a:fillRef idx="3">
            <a:schemeClr val="accent1"/>
          </a:fillRef>
          <a:effectRef idx="3">
            <a:schemeClr val="accent1"/>
          </a:effectRef>
          <a:fontRef idx="minor">
            <a:schemeClr val="lt1"/>
          </a:fontRef>
        </p:style>
        <p:txBody>
          <a:bodyPr wrap="square" rtlCol="1">
            <a:spAutoFit/>
          </a:bodyPr>
          <a:lstStyle/>
          <a:p>
            <a:r>
              <a:rPr lang="ar-EG" b="1" dirty="0" smtClean="0"/>
              <a:t>1- تقنية </a:t>
            </a:r>
            <a:r>
              <a:rPr lang="en-US" b="1" dirty="0" smtClean="0"/>
              <a:t>Wi-Fi</a:t>
            </a:r>
            <a:endParaRPr lang="ar-EG" b="1" dirty="0"/>
          </a:p>
        </p:txBody>
      </p:sp>
      <p:sp>
        <p:nvSpPr>
          <p:cNvPr id="10" name="TextBox 9"/>
          <p:cNvSpPr txBox="1"/>
          <p:nvPr/>
        </p:nvSpPr>
        <p:spPr>
          <a:xfrm>
            <a:off x="5326332" y="1447799"/>
            <a:ext cx="4351068"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1">
            <a:spAutoFit/>
          </a:bodyPr>
          <a:lstStyle/>
          <a:p>
            <a:r>
              <a:rPr lang="ar-EG" b="1" dirty="0" smtClean="0"/>
              <a:t>ب- طرق الاتصال اللاسلكية </a:t>
            </a:r>
            <a:r>
              <a:rPr lang="en-US" b="1" dirty="0" smtClean="0"/>
              <a:t>Wireless Connection</a:t>
            </a:r>
            <a:endParaRPr lang="ar-EG" b="1" dirty="0"/>
          </a:p>
        </p:txBody>
      </p:sp>
      <p:pic>
        <p:nvPicPr>
          <p:cNvPr id="3" name="Picture 2"/>
          <p:cNvPicPr>
            <a:picLocks noChangeAspect="1"/>
          </p:cNvPicPr>
          <p:nvPr/>
        </p:nvPicPr>
        <p:blipFill rotWithShape="1">
          <a:blip r:embed="rId2">
            <a:extLst>
              <a:ext uri="{28A0092B-C50C-407E-A947-70E740481C1C}">
                <a14:useLocalDpi xmlns="" xmlns:a14="http://schemas.microsoft.com/office/drawing/2010/main" val="0"/>
              </a:ext>
            </a:extLst>
          </a:blip>
          <a:srcRect t="7241"/>
          <a:stretch/>
        </p:blipFill>
        <p:spPr>
          <a:xfrm>
            <a:off x="54844" y="2214350"/>
            <a:ext cx="3221756" cy="2399782"/>
          </a:xfrm>
          <a:prstGeom prst="rect">
            <a:avLst/>
          </a:prstGeom>
        </p:spPr>
      </p:pic>
    </p:spTree>
    <p:extLst>
      <p:ext uri="{BB962C8B-B14F-4D97-AF65-F5344CB8AC3E}">
        <p14:creationId xmlns="" xmlns:p14="http://schemas.microsoft.com/office/powerpoint/2010/main" val="3093400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2800" dirty="0">
                <a:solidFill>
                  <a:srgbClr val="FF0000"/>
                </a:solidFill>
                <a:effectLst>
                  <a:outerShdw blurRad="38100" dist="38100" dir="2700000" algn="tl">
                    <a:srgbClr val="000000">
                      <a:alpha val="43137"/>
                    </a:srgbClr>
                  </a:outerShdw>
                </a:effectLst>
                <a:cs typeface="Times New Roman"/>
              </a:rPr>
              <a:t>طرق الاتصال بشبكة الانترنت، أنواعها، مميزاتها، وعيوبها</a:t>
            </a:r>
          </a:p>
        </p:txBody>
      </p:sp>
      <p:graphicFrame>
        <p:nvGraphicFramePr>
          <p:cNvPr id="8" name="Table 7"/>
          <p:cNvGraphicFramePr>
            <a:graphicFrameLocks noGrp="1"/>
          </p:cNvGraphicFramePr>
          <p:nvPr>
            <p:extLst>
              <p:ext uri="{D42A27DB-BD31-4B8C-83A1-F6EECF244321}">
                <p14:modId xmlns="" xmlns:p14="http://schemas.microsoft.com/office/powerpoint/2010/main" val="2149658972"/>
              </p:ext>
            </p:extLst>
          </p:nvPr>
        </p:nvGraphicFramePr>
        <p:xfrm>
          <a:off x="3505200" y="2286000"/>
          <a:ext cx="6248400" cy="2468880"/>
        </p:xfrm>
        <a:graphic>
          <a:graphicData uri="http://schemas.openxmlformats.org/drawingml/2006/table">
            <a:tbl>
              <a:tblPr rtl="1" firstRow="1" bandRow="1">
                <a:tableStyleId>{3B4B98B0-60AC-42C2-AFA5-B58CD77FA1E5}</a:tableStyleId>
              </a:tblPr>
              <a:tblGrid>
                <a:gridCol w="1041415"/>
                <a:gridCol w="5206985"/>
              </a:tblGrid>
              <a:tr h="540000">
                <a:tc>
                  <a:txBody>
                    <a:bodyPr/>
                    <a:lstStyle/>
                    <a:p>
                      <a:pPr algn="just" rtl="1"/>
                      <a:r>
                        <a:rPr lang="ar-EG" sz="2000" b="1" dirty="0" smtClean="0"/>
                        <a:t>التعريف</a:t>
                      </a:r>
                      <a:r>
                        <a:rPr lang="ar-EG" sz="2000" b="1" baseline="0" dirty="0" smtClean="0"/>
                        <a:t> بالتقنية</a:t>
                      </a:r>
                      <a:endParaRPr lang="ar-EG"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تعمل بنفس تقنية </a:t>
                      </a:r>
                      <a:r>
                        <a:rPr lang="en-US" sz="1800" b="0" baseline="0" dirty="0" smtClean="0"/>
                        <a:t>Wi-Fi</a:t>
                      </a:r>
                      <a:r>
                        <a:rPr lang="ar-EG" sz="1800" b="0" baseline="0" dirty="0" smtClean="0"/>
                        <a:t> ولكنها أكثر كفاءة</a:t>
                      </a:r>
                      <a:r>
                        <a:rPr lang="en-US" sz="1800" b="0" baseline="0" dirty="0" smtClean="0"/>
                        <a:t>.</a:t>
                      </a:r>
                      <a:endParaRPr lang="ar-EG" sz="1800" b="0" baseline="0" dirty="0" smtClean="0"/>
                    </a:p>
                    <a:p>
                      <a:pPr algn="just" rtl="1"/>
                      <a:r>
                        <a:rPr lang="ar-EG" sz="1800" b="0" baseline="0" dirty="0" smtClean="0"/>
                        <a:t>تعتبر من أحدث تقنيات الاتصال اللاسلكية بشبكة الانترنت.</a:t>
                      </a:r>
                    </a:p>
                    <a:p>
                      <a:pPr algn="just" rtl="1"/>
                      <a:r>
                        <a:rPr lang="ar-EG" sz="1800" b="0" baseline="0" dirty="0" smtClean="0"/>
                        <a:t>توفر سرعة عالية (</a:t>
                      </a:r>
                      <a:r>
                        <a:rPr lang="en-US" sz="1800" b="0" baseline="0" dirty="0" smtClean="0"/>
                        <a:t>37-83-141 Mbps</a:t>
                      </a:r>
                      <a:r>
                        <a:rPr lang="ar-EG" sz="1800" b="0" baseline="0" dirty="0" smtClean="0"/>
                        <a:t>) </a:t>
                      </a:r>
                    </a:p>
                    <a:p>
                      <a:pPr algn="just" rtl="1"/>
                      <a:r>
                        <a:rPr lang="ar-EG" sz="1800" b="0" baseline="0" dirty="0" smtClean="0"/>
                        <a:t>التغطية الجغرافية تصل إلي </a:t>
                      </a:r>
                      <a:r>
                        <a:rPr lang="en-US" sz="1800" b="0" baseline="0" dirty="0" smtClean="0"/>
                        <a:t>45</a:t>
                      </a:r>
                      <a:r>
                        <a:rPr lang="ar-EG" sz="1800" b="0" baseline="0" dirty="0" smtClean="0"/>
                        <a:t> كم.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0000">
                <a:tc>
                  <a:txBody>
                    <a:bodyPr/>
                    <a:lstStyle/>
                    <a:p>
                      <a:pPr algn="just" rtl="1"/>
                      <a:r>
                        <a:rPr lang="ar-EG" sz="2000" b="1" kern="1200" baseline="0" dirty="0" smtClean="0">
                          <a:solidFill>
                            <a:schemeClr val="tx1"/>
                          </a:solidFill>
                          <a:latin typeface="+mn-lt"/>
                          <a:ea typeface="+mn-ea"/>
                          <a:cs typeface="+mn-cs"/>
                        </a:rPr>
                        <a:t>المميزات</a:t>
                      </a:r>
                      <a:endParaRPr lang="ar-EG" sz="2000" b="1"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توفر تغطية واسعة.</a:t>
                      </a:r>
                    </a:p>
                    <a:p>
                      <a:pPr algn="just" rtl="1"/>
                      <a:r>
                        <a:rPr lang="ar-EG" sz="1800" b="0" baseline="0" dirty="0" smtClean="0"/>
                        <a:t>توفر سرعة عالية.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0000">
                <a:tc>
                  <a:txBody>
                    <a:bodyPr/>
                    <a:lstStyle/>
                    <a:p>
                      <a:pPr algn="just" rtl="1"/>
                      <a:r>
                        <a:rPr lang="ar-EG" sz="2000" b="1" kern="1200" baseline="0" dirty="0" smtClean="0">
                          <a:solidFill>
                            <a:schemeClr val="tx1"/>
                          </a:solidFill>
                          <a:latin typeface="+mn-lt"/>
                          <a:ea typeface="+mn-ea"/>
                          <a:cs typeface="+mn-cs"/>
                        </a:rPr>
                        <a:t>العيوب</a:t>
                      </a:r>
                      <a:endParaRPr lang="ar-EG" sz="2000" b="1"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عدم وجود الجودة في الاتصال وخاصة في الاحوال الجوية الصعبة.</a:t>
                      </a:r>
                    </a:p>
                    <a:p>
                      <a:pPr algn="just" rtl="1"/>
                      <a:r>
                        <a:rPr lang="ar-SA" sz="1800" b="0" baseline="0" dirty="0" smtClean="0"/>
                        <a:t>إضافة إلى أن هذه </a:t>
                      </a:r>
                      <a:r>
                        <a:rPr lang="ar-EG" sz="1800" b="0" baseline="0" dirty="0" smtClean="0"/>
                        <a:t>الشبكة تعتبر مكلفة.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9" name="TextBox 8"/>
          <p:cNvSpPr txBox="1"/>
          <p:nvPr/>
        </p:nvSpPr>
        <p:spPr>
          <a:xfrm>
            <a:off x="4490396" y="1586208"/>
            <a:ext cx="3530600" cy="369331"/>
          </a:xfrm>
          <a:prstGeom prst="rect">
            <a:avLst/>
          </a:prstGeom>
        </p:spPr>
        <p:style>
          <a:lnRef idx="0">
            <a:schemeClr val="accent1"/>
          </a:lnRef>
          <a:fillRef idx="3">
            <a:schemeClr val="accent1"/>
          </a:fillRef>
          <a:effectRef idx="3">
            <a:schemeClr val="accent1"/>
          </a:effectRef>
          <a:fontRef idx="minor">
            <a:schemeClr val="lt1"/>
          </a:fontRef>
        </p:style>
        <p:txBody>
          <a:bodyPr wrap="square" rtlCol="1">
            <a:spAutoFit/>
          </a:bodyPr>
          <a:lstStyle/>
          <a:p>
            <a:r>
              <a:rPr lang="ar-EG" b="1" dirty="0" smtClean="0"/>
              <a:t>2- تقنية </a:t>
            </a:r>
            <a:r>
              <a:rPr lang="en-US" b="1" dirty="0"/>
              <a:t>WiMAX</a:t>
            </a:r>
            <a:endParaRPr lang="ar-EG" b="1" dirty="0"/>
          </a:p>
        </p:txBody>
      </p:sp>
      <p:pic>
        <p:nvPicPr>
          <p:cNvPr id="1026" name="Picture 2" descr="C:\Users\Ahmed\Desktop\IC\pictures\2-7.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4853" y="2294309"/>
            <a:ext cx="3341838" cy="235389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1579226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2800" dirty="0">
                <a:solidFill>
                  <a:srgbClr val="FF0000"/>
                </a:solidFill>
                <a:effectLst>
                  <a:outerShdw blurRad="38100" dist="38100" dir="2700000" algn="tl">
                    <a:srgbClr val="000000">
                      <a:alpha val="43137"/>
                    </a:srgbClr>
                  </a:outerShdw>
                </a:effectLst>
                <a:cs typeface="Times New Roman"/>
              </a:rPr>
              <a:t>طرق الاتصال بشبكة الانترنت، أنواعها، مميزاتها، وعيوبها</a:t>
            </a:r>
          </a:p>
        </p:txBody>
      </p:sp>
      <p:graphicFrame>
        <p:nvGraphicFramePr>
          <p:cNvPr id="8" name="Table 7"/>
          <p:cNvGraphicFramePr>
            <a:graphicFrameLocks noGrp="1"/>
          </p:cNvGraphicFramePr>
          <p:nvPr>
            <p:extLst>
              <p:ext uri="{D42A27DB-BD31-4B8C-83A1-F6EECF244321}">
                <p14:modId xmlns="" xmlns:p14="http://schemas.microsoft.com/office/powerpoint/2010/main" val="1774523044"/>
              </p:ext>
            </p:extLst>
          </p:nvPr>
        </p:nvGraphicFramePr>
        <p:xfrm>
          <a:off x="3505200" y="2286000"/>
          <a:ext cx="6248400" cy="3017520"/>
        </p:xfrm>
        <a:graphic>
          <a:graphicData uri="http://schemas.openxmlformats.org/drawingml/2006/table">
            <a:tbl>
              <a:tblPr rtl="1" firstRow="1" bandRow="1">
                <a:tableStyleId>{3B4B98B0-60AC-42C2-AFA5-B58CD77FA1E5}</a:tableStyleId>
              </a:tblPr>
              <a:tblGrid>
                <a:gridCol w="1041415"/>
                <a:gridCol w="5206985"/>
              </a:tblGrid>
              <a:tr h="540000">
                <a:tc>
                  <a:txBody>
                    <a:bodyPr/>
                    <a:lstStyle/>
                    <a:p>
                      <a:pPr algn="just" rtl="1"/>
                      <a:r>
                        <a:rPr lang="ar-EG" sz="2000" b="1" dirty="0" smtClean="0"/>
                        <a:t>التعريف</a:t>
                      </a:r>
                      <a:r>
                        <a:rPr lang="ar-EG" sz="2000" b="1" baseline="0" dirty="0" smtClean="0"/>
                        <a:t> بالتقنية</a:t>
                      </a:r>
                      <a:endParaRPr lang="ar-EG"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تعتبر هذه الطريقة من احدث طرق الاتصال بشبكة الانترنت.</a:t>
                      </a:r>
                    </a:p>
                    <a:p>
                      <a:pPr algn="just" rtl="1"/>
                      <a:r>
                        <a:rPr lang="ar-EG" sz="1800" b="0" baseline="0" dirty="0" smtClean="0"/>
                        <a:t>تعتمد على توافر طبق لاستقبال الاشارات من القمر الصناعي، إضافة الى وجود بطاقة</a:t>
                      </a:r>
                      <a:r>
                        <a:rPr lang="en-US" sz="1800" b="0" baseline="0" dirty="0" smtClean="0"/>
                        <a:t>Satellite </a:t>
                      </a:r>
                      <a:r>
                        <a:rPr lang="ar-EG" sz="1800" b="0" baseline="0" dirty="0" smtClean="0"/>
                        <a:t> مثبتة بجهاز الكمبيوتر، وتستخدم هذه الطريقة بكثرة في المناطق التي يصعب توصيل خطوط</a:t>
                      </a:r>
                      <a:r>
                        <a:rPr lang="en-US" sz="1800" b="0" baseline="0" dirty="0" smtClean="0"/>
                        <a:t>ADSL  </a:t>
                      </a:r>
                      <a:r>
                        <a:rPr lang="ar-EG" sz="1800" b="0" baseline="0" dirty="0" smtClean="0"/>
                        <a:t> اليها، مثل مواقع العمل الخاصة بشركات البترول في الصحراء والمناطق الجبيلة البعيدة عن المدن.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0000">
                <a:tc>
                  <a:txBody>
                    <a:bodyPr/>
                    <a:lstStyle/>
                    <a:p>
                      <a:pPr algn="just" rtl="1"/>
                      <a:r>
                        <a:rPr lang="ar-EG" sz="2000" b="1" kern="1200" baseline="0" dirty="0" smtClean="0">
                          <a:solidFill>
                            <a:schemeClr val="tx1"/>
                          </a:solidFill>
                          <a:latin typeface="+mn-lt"/>
                          <a:ea typeface="+mn-ea"/>
                          <a:cs typeface="+mn-cs"/>
                        </a:rPr>
                        <a:t>المميزات</a:t>
                      </a:r>
                      <a:endParaRPr lang="ar-EG" sz="2000" b="1"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السرعة عالية جداً.</a:t>
                      </a:r>
                    </a:p>
                    <a:p>
                      <a:pPr algn="just" rtl="1"/>
                      <a:r>
                        <a:rPr lang="ar-EG" sz="1800" b="0" baseline="0" dirty="0" smtClean="0"/>
                        <a:t>تغطية مساحات جغرافية كبيرة.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0000">
                <a:tc>
                  <a:txBody>
                    <a:bodyPr/>
                    <a:lstStyle/>
                    <a:p>
                      <a:pPr algn="just" rtl="1"/>
                      <a:r>
                        <a:rPr lang="ar-EG" sz="2000" b="1" kern="1200" baseline="0" dirty="0" smtClean="0">
                          <a:solidFill>
                            <a:schemeClr val="tx1"/>
                          </a:solidFill>
                          <a:latin typeface="+mn-lt"/>
                          <a:ea typeface="+mn-ea"/>
                          <a:cs typeface="+mn-cs"/>
                        </a:rPr>
                        <a:t>العيوب</a:t>
                      </a:r>
                      <a:endParaRPr lang="ar-EG" sz="2000" b="1"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1"/>
                      <a:r>
                        <a:rPr lang="ar-EG" sz="1800" b="0" baseline="0" dirty="0" smtClean="0"/>
                        <a:t>اسعار الاشتراك بخدمة الانترنت وفق هذه الطريقة تكون مرتفعة بالمقارنة بأسعار </a:t>
                      </a:r>
                      <a:r>
                        <a:rPr lang="en-US" sz="1800" b="0" baseline="0" dirty="0" smtClean="0"/>
                        <a:t>ADSL</a:t>
                      </a:r>
                      <a:endParaRPr lang="ar-EG" sz="1800" b="0" baseline="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9" name="TextBox 8"/>
          <p:cNvSpPr txBox="1"/>
          <p:nvPr/>
        </p:nvSpPr>
        <p:spPr>
          <a:xfrm>
            <a:off x="3581400" y="1586208"/>
            <a:ext cx="5105400"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1">
            <a:spAutoFit/>
          </a:bodyPr>
          <a:lstStyle/>
          <a:p>
            <a:r>
              <a:rPr lang="ar-EG" b="1" dirty="0" smtClean="0"/>
              <a:t>3- الاتصال عبر الأقمار الصناعية </a:t>
            </a:r>
            <a:r>
              <a:rPr lang="en-US" b="1" dirty="0" smtClean="0"/>
              <a:t>Satellites Connection</a:t>
            </a:r>
            <a:endParaRPr lang="ar-EG" b="1" dirty="0"/>
          </a:p>
        </p:txBody>
      </p:sp>
      <p:pic>
        <p:nvPicPr>
          <p:cNvPr id="2050" name="Picture 2" descr="C:\Users\Ahmed\Desktop\IC\pictures\2-8.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955540"/>
            <a:ext cx="3429000" cy="284506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350894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2800" dirty="0">
                <a:solidFill>
                  <a:srgbClr val="FF0000"/>
                </a:solidFill>
                <a:effectLst>
                  <a:outerShdw blurRad="38100" dist="38100" dir="2700000" algn="tl">
                    <a:srgbClr val="000000">
                      <a:alpha val="43137"/>
                    </a:srgbClr>
                  </a:outerShdw>
                </a:effectLst>
                <a:cs typeface="Times New Roman"/>
              </a:rPr>
              <a:t>بروتوكولات شبكة الانترنت </a:t>
            </a:r>
            <a:r>
              <a:rPr lang="en-US" sz="2800" dirty="0">
                <a:solidFill>
                  <a:srgbClr val="FF0000"/>
                </a:solidFill>
                <a:effectLst>
                  <a:outerShdw blurRad="38100" dist="38100" dir="2700000" algn="tl">
                    <a:srgbClr val="000000">
                      <a:alpha val="43137"/>
                    </a:srgbClr>
                  </a:outerShdw>
                </a:effectLst>
                <a:cs typeface="Times New Roman"/>
              </a:rPr>
              <a:t>Internet Protocols</a:t>
            </a:r>
          </a:p>
        </p:txBody>
      </p:sp>
      <p:sp>
        <p:nvSpPr>
          <p:cNvPr id="2" name="Rectangle 1"/>
          <p:cNvSpPr/>
          <p:nvPr/>
        </p:nvSpPr>
        <p:spPr>
          <a:xfrm>
            <a:off x="473413" y="1752599"/>
            <a:ext cx="8915400" cy="4093428"/>
          </a:xfrm>
          <a:prstGeom prst="rect">
            <a:avLst/>
          </a:prstGeom>
        </p:spPr>
        <p:txBody>
          <a:bodyPr wrap="square">
            <a:spAutoFit/>
          </a:bodyPr>
          <a:lstStyle/>
          <a:p>
            <a:pPr marL="395287" lvl="0" indent="-285750" algn="just" eaLnBrk="0" hangingPunct="0">
              <a:lnSpc>
                <a:spcPct val="150000"/>
              </a:lnSpc>
              <a:spcBef>
                <a:spcPct val="20000"/>
              </a:spcBef>
              <a:buFont typeface="Arial" pitchFamily="34" charset="0"/>
              <a:buChar char="•"/>
              <a:defRPr/>
            </a:pPr>
            <a:r>
              <a:rPr lang="ar-SA" sz="2000" dirty="0" smtClean="0">
                <a:cs typeface="Arial" charset="0"/>
              </a:rPr>
              <a:t> </a:t>
            </a:r>
            <a:r>
              <a:rPr lang="ar-SA" sz="2000" b="1" dirty="0" smtClean="0">
                <a:cs typeface="Arial" charset="0"/>
              </a:rPr>
              <a:t>تعريف البرتوكول </a:t>
            </a:r>
            <a:r>
              <a:rPr lang="en-US" sz="2000" b="1" dirty="0" smtClean="0">
                <a:cs typeface="Arial" charset="0"/>
              </a:rPr>
              <a:t>Protocol </a:t>
            </a:r>
            <a:r>
              <a:rPr lang="ar-SA" sz="2000" b="1" dirty="0" smtClean="0">
                <a:cs typeface="Arial" charset="0"/>
              </a:rPr>
              <a:t>: </a:t>
            </a:r>
            <a:endParaRPr lang="en-US" sz="2000" b="1" dirty="0" smtClean="0">
              <a:cs typeface="Arial" charset="0"/>
            </a:endParaRPr>
          </a:p>
          <a:p>
            <a:pPr marL="109537" lvl="0" algn="just" eaLnBrk="0" hangingPunct="0">
              <a:lnSpc>
                <a:spcPct val="150000"/>
              </a:lnSpc>
              <a:spcBef>
                <a:spcPct val="20000"/>
              </a:spcBef>
              <a:defRPr/>
            </a:pPr>
            <a:r>
              <a:rPr lang="ar-SA" sz="2000" dirty="0" smtClean="0">
                <a:cs typeface="Arial" charset="0"/>
              </a:rPr>
              <a:t>هو عبارة عن مجموعة من القواعد والاجراءات والقوانين المستخدمة في</a:t>
            </a:r>
            <a:r>
              <a:rPr lang="ar-EG" sz="2000" dirty="0" smtClean="0">
                <a:cs typeface="Arial" charset="0"/>
              </a:rPr>
              <a:t>:</a:t>
            </a:r>
            <a:r>
              <a:rPr lang="ar-SA" sz="2000" dirty="0" smtClean="0">
                <a:cs typeface="Arial" charset="0"/>
              </a:rPr>
              <a:t> </a:t>
            </a:r>
          </a:p>
          <a:p>
            <a:pPr marL="342900" lvl="0" indent="-233363" algn="just" eaLnBrk="0" hangingPunct="0">
              <a:lnSpc>
                <a:spcPct val="150000"/>
              </a:lnSpc>
              <a:spcBef>
                <a:spcPct val="20000"/>
              </a:spcBef>
              <a:buFont typeface="Wingdings" pitchFamily="2" charset="2"/>
              <a:buChar char="ü"/>
              <a:defRPr/>
            </a:pPr>
            <a:r>
              <a:rPr lang="ar-SA" sz="2000" dirty="0" smtClean="0">
                <a:cs typeface="Arial" charset="0"/>
              </a:rPr>
              <a:t>تنظم عملية الاتصال ما بين الاجهزة المختلفة. </a:t>
            </a:r>
          </a:p>
          <a:p>
            <a:pPr marL="342900" lvl="0" indent="-233363" algn="just" eaLnBrk="0" hangingPunct="0">
              <a:lnSpc>
                <a:spcPct val="150000"/>
              </a:lnSpc>
              <a:spcBef>
                <a:spcPct val="20000"/>
              </a:spcBef>
              <a:buFont typeface="Wingdings" pitchFamily="2" charset="2"/>
              <a:buChar char="ü"/>
              <a:defRPr/>
            </a:pPr>
            <a:r>
              <a:rPr lang="ar-JO" sz="2000" dirty="0" smtClean="0">
                <a:cs typeface="Arial" charset="0"/>
              </a:rPr>
              <a:t>بناء وصيانة وتوجي</a:t>
            </a:r>
            <a:r>
              <a:rPr lang="ar-EG" sz="2000" dirty="0" smtClean="0">
                <a:cs typeface="Arial" charset="0"/>
              </a:rPr>
              <a:t>ه</a:t>
            </a:r>
            <a:r>
              <a:rPr lang="ar-JO" sz="2000" dirty="0" smtClean="0">
                <a:cs typeface="Arial" charset="0"/>
              </a:rPr>
              <a:t> نقل</a:t>
            </a:r>
            <a:r>
              <a:rPr lang="ar-SA" sz="2000" dirty="0" smtClean="0">
                <a:cs typeface="Arial" charset="0"/>
              </a:rPr>
              <a:t> البيانات</a:t>
            </a:r>
            <a:r>
              <a:rPr lang="ar-JO" sz="2000" dirty="0" smtClean="0">
                <a:cs typeface="Arial" charset="0"/>
              </a:rPr>
              <a:t> بين الاجهزة في الشبكات</a:t>
            </a:r>
            <a:r>
              <a:rPr lang="ar-SA" sz="2000" dirty="0" smtClean="0">
                <a:cs typeface="Arial" charset="0"/>
              </a:rPr>
              <a:t>.</a:t>
            </a:r>
          </a:p>
          <a:p>
            <a:pPr marL="342900" lvl="0" indent="-233363" algn="just" eaLnBrk="0" hangingPunct="0">
              <a:lnSpc>
                <a:spcPct val="150000"/>
              </a:lnSpc>
              <a:spcBef>
                <a:spcPct val="20000"/>
              </a:spcBef>
              <a:buFont typeface="Wingdings" pitchFamily="2" charset="2"/>
              <a:buChar char="ü"/>
              <a:defRPr/>
            </a:pPr>
            <a:r>
              <a:rPr lang="ar-SA" sz="2000" dirty="0" smtClean="0">
                <a:cs typeface="Arial" charset="0"/>
              </a:rPr>
              <a:t> </a:t>
            </a:r>
            <a:r>
              <a:rPr lang="ar-JO" sz="2000" dirty="0" smtClean="0">
                <a:cs typeface="Arial" charset="0"/>
              </a:rPr>
              <a:t>تحد</a:t>
            </a:r>
            <a:r>
              <a:rPr lang="ar-SA" sz="2000" dirty="0" smtClean="0">
                <a:cs typeface="Arial" charset="0"/>
              </a:rPr>
              <a:t>ي</a:t>
            </a:r>
            <a:r>
              <a:rPr lang="ar-JO" sz="2000" dirty="0" smtClean="0">
                <a:cs typeface="Arial" charset="0"/>
              </a:rPr>
              <a:t>د عدد الأجهزة المتصلة بالشبكة وكيفية تجميع البيانات للنقل واستقبال الاشارات وكيفية معالجة الاخطاء</a:t>
            </a:r>
            <a:r>
              <a:rPr lang="ar-SA" sz="2000" dirty="0" smtClean="0">
                <a:cs typeface="Arial" charset="0"/>
              </a:rPr>
              <a:t>.</a:t>
            </a:r>
          </a:p>
          <a:p>
            <a:pPr marL="1588" lvl="0" indent="-1588" algn="just" eaLnBrk="0" hangingPunct="0">
              <a:lnSpc>
                <a:spcPct val="150000"/>
              </a:lnSpc>
              <a:spcBef>
                <a:spcPct val="20000"/>
              </a:spcBef>
              <a:defRPr/>
            </a:pPr>
            <a:r>
              <a:rPr lang="ar-SA" sz="2000" dirty="0" smtClean="0">
                <a:cs typeface="Arial" charset="0"/>
              </a:rPr>
              <a:t>وهنالك العديد من البرتوكولات الموجودة في شبكة الانترنت والتي تعتمد في عملها عليها ولكل منها وظيفة محددة</a:t>
            </a:r>
            <a:r>
              <a:rPr lang="ar-EG" sz="2000" dirty="0" smtClean="0">
                <a:cs typeface="Arial" charset="0"/>
              </a:rPr>
              <a:t>.</a:t>
            </a:r>
            <a:r>
              <a:rPr lang="ar-SA" sz="2000" dirty="0" smtClean="0">
                <a:cs typeface="Arial" charset="0"/>
              </a:rPr>
              <a:t> </a:t>
            </a:r>
            <a:endParaRPr lang="ar-EG" sz="2000" dirty="0"/>
          </a:p>
        </p:txBody>
      </p:sp>
    </p:spTree>
    <p:extLst>
      <p:ext uri="{BB962C8B-B14F-4D97-AF65-F5344CB8AC3E}">
        <p14:creationId xmlns="" xmlns:p14="http://schemas.microsoft.com/office/powerpoint/2010/main" val="22689484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2800" dirty="0">
                <a:solidFill>
                  <a:srgbClr val="FF0000"/>
                </a:solidFill>
                <a:effectLst>
                  <a:outerShdw blurRad="38100" dist="38100" dir="2700000" algn="tl">
                    <a:srgbClr val="000000">
                      <a:alpha val="43137"/>
                    </a:srgbClr>
                  </a:outerShdw>
                </a:effectLst>
                <a:cs typeface="Times New Roman"/>
              </a:rPr>
              <a:t>بروتوكولات شبكة الانترنت </a:t>
            </a:r>
            <a:r>
              <a:rPr lang="en-US" sz="2800" dirty="0">
                <a:solidFill>
                  <a:srgbClr val="FF0000"/>
                </a:solidFill>
                <a:effectLst>
                  <a:outerShdw blurRad="38100" dist="38100" dir="2700000" algn="tl">
                    <a:srgbClr val="000000">
                      <a:alpha val="43137"/>
                    </a:srgbClr>
                  </a:outerShdw>
                </a:effectLst>
                <a:cs typeface="Times New Roman"/>
              </a:rPr>
              <a:t>Internet </a:t>
            </a:r>
            <a:r>
              <a:rPr lang="en-US" sz="2800" dirty="0" smtClean="0">
                <a:solidFill>
                  <a:srgbClr val="FF0000"/>
                </a:solidFill>
                <a:effectLst>
                  <a:outerShdw blurRad="38100" dist="38100" dir="2700000" algn="tl">
                    <a:srgbClr val="000000">
                      <a:alpha val="43137"/>
                    </a:srgbClr>
                  </a:outerShdw>
                </a:effectLst>
                <a:cs typeface="Times New Roman"/>
              </a:rPr>
              <a:t>Protocols</a:t>
            </a:r>
            <a:r>
              <a:rPr lang="ar-EG" sz="2800" dirty="0" smtClean="0">
                <a:solidFill>
                  <a:srgbClr val="FF0000"/>
                </a:solidFill>
                <a:effectLst>
                  <a:outerShdw blurRad="38100" dist="38100" dir="2700000" algn="tl">
                    <a:srgbClr val="000000">
                      <a:alpha val="43137"/>
                    </a:srgbClr>
                  </a:outerShdw>
                </a:effectLst>
                <a:cs typeface="Times New Roman"/>
              </a:rPr>
              <a:t>، .. تابع</a:t>
            </a:r>
            <a:endParaRPr lang="en-US" sz="2800" dirty="0">
              <a:solidFill>
                <a:srgbClr val="FF0000"/>
              </a:solidFill>
              <a:effectLst>
                <a:outerShdw blurRad="38100" dist="38100" dir="2700000" algn="tl">
                  <a:srgbClr val="000000">
                    <a:alpha val="43137"/>
                  </a:srgbClr>
                </a:outerShdw>
              </a:effectLst>
              <a:cs typeface="Times New Roman"/>
            </a:endParaRPr>
          </a:p>
        </p:txBody>
      </p:sp>
      <p:sp>
        <p:nvSpPr>
          <p:cNvPr id="4" name="Rectangle 3"/>
          <p:cNvSpPr/>
          <p:nvPr/>
        </p:nvSpPr>
        <p:spPr>
          <a:xfrm>
            <a:off x="492868" y="1600200"/>
            <a:ext cx="8915400" cy="4247317"/>
          </a:xfrm>
          <a:prstGeom prst="rect">
            <a:avLst/>
          </a:prstGeom>
        </p:spPr>
        <p:txBody>
          <a:bodyPr wrap="square">
            <a:spAutoFit/>
          </a:bodyPr>
          <a:lstStyle/>
          <a:p>
            <a:pPr algn="just">
              <a:lnSpc>
                <a:spcPct val="150000"/>
              </a:lnSpc>
            </a:pPr>
            <a:r>
              <a:rPr lang="ar-EG" sz="2000" dirty="0"/>
              <a:t>1-  </a:t>
            </a:r>
            <a:r>
              <a:rPr lang="ar-EG" sz="2000" b="1" dirty="0"/>
              <a:t>برتوكول </a:t>
            </a:r>
            <a:r>
              <a:rPr lang="en-US" sz="2000" b="1" dirty="0"/>
              <a:t>TCP/IP  [Transmission Control Protocol / Internet Protocol </a:t>
            </a:r>
            <a:r>
              <a:rPr lang="en-US" sz="2000" b="1" dirty="0" smtClean="0"/>
              <a:t>]</a:t>
            </a:r>
            <a:endParaRPr lang="en-US" sz="2000" b="1" dirty="0"/>
          </a:p>
          <a:p>
            <a:pPr algn="just">
              <a:lnSpc>
                <a:spcPct val="150000"/>
              </a:lnSpc>
            </a:pPr>
            <a:r>
              <a:rPr lang="ar-EG" sz="2000" dirty="0"/>
              <a:t>يعتبر هذا البرتوكول من اقدم البرتوكولات التي ارتبطت بشبكة الانترنت منذ نشأتها في </a:t>
            </a:r>
            <a:r>
              <a:rPr lang="ar-EG" sz="2000" dirty="0" smtClean="0"/>
              <a:t>الستينيات، ويُستخدم </a:t>
            </a:r>
            <a:r>
              <a:rPr lang="ar-EG" sz="2000" dirty="0"/>
              <a:t>في ما يلي :</a:t>
            </a:r>
          </a:p>
          <a:p>
            <a:pPr marL="342900" indent="-342900" algn="just">
              <a:lnSpc>
                <a:spcPct val="150000"/>
              </a:lnSpc>
              <a:buFont typeface="Wingdings" pitchFamily="2" charset="2"/>
              <a:buChar char="ü"/>
            </a:pPr>
            <a:r>
              <a:rPr lang="ar-EG" sz="2000" dirty="0" smtClean="0"/>
              <a:t>تحديد </a:t>
            </a:r>
            <a:r>
              <a:rPr lang="ar-EG" sz="2000" dirty="0"/>
              <a:t>عنوان الجهة المستقبلة للبيانات ومن ثم يقوم </a:t>
            </a:r>
            <a:r>
              <a:rPr lang="ar-EG" sz="2000" dirty="0" smtClean="0"/>
              <a:t>بنقلها. </a:t>
            </a:r>
            <a:endParaRPr lang="ar-EG" sz="2000" dirty="0"/>
          </a:p>
          <a:p>
            <a:pPr marL="342900" indent="-342900" algn="just">
              <a:lnSpc>
                <a:spcPct val="150000"/>
              </a:lnSpc>
              <a:buFont typeface="Wingdings" pitchFamily="2" charset="2"/>
              <a:buChar char="ü"/>
            </a:pPr>
            <a:r>
              <a:rPr lang="ar-EG" sz="2000" dirty="0" smtClean="0"/>
              <a:t>عمل </a:t>
            </a:r>
            <a:r>
              <a:rPr lang="ar-EG" sz="2000" dirty="0"/>
              <a:t>توافق بين أجهزة الكمبيوتر المرتبطة بالشبكة ويجعلها تتصل فيما بينها بصرف النظر عن انظمة التشغيل المثبتة على تلك الاجهزة . اي ان هذا البرتوكول يعمل على توحيد لغة التخاطب بين اجهزة </a:t>
            </a:r>
            <a:r>
              <a:rPr lang="ar-EG" sz="2000" dirty="0" smtClean="0"/>
              <a:t>الكمبيوتر. </a:t>
            </a:r>
            <a:r>
              <a:rPr lang="ar-EG" sz="2000" dirty="0"/>
              <a:t>المختلفة المتصلة بالشبكة بحيث يتم نقل البيانات بينها دون أي </a:t>
            </a:r>
            <a:r>
              <a:rPr lang="ar-EG" sz="2000" dirty="0" smtClean="0"/>
              <a:t>صعوبات.</a:t>
            </a:r>
            <a:endParaRPr lang="ar-EG" sz="2000" dirty="0"/>
          </a:p>
          <a:p>
            <a:pPr marL="342900" indent="-342900" algn="just">
              <a:lnSpc>
                <a:spcPct val="150000"/>
              </a:lnSpc>
              <a:buFont typeface="Wingdings" pitchFamily="2" charset="2"/>
              <a:buChar char="ü"/>
            </a:pPr>
            <a:r>
              <a:rPr lang="ar-EG" sz="2000" dirty="0" smtClean="0"/>
              <a:t>التأكد </a:t>
            </a:r>
            <a:r>
              <a:rPr lang="ar-EG" sz="2000" dirty="0"/>
              <a:t>من وصول البيانات المرسلة من الجهاز المرسل الى الجهاز المستقبل بشكل سليم </a:t>
            </a:r>
            <a:r>
              <a:rPr lang="ar-EG" sz="2000" dirty="0" smtClean="0"/>
              <a:t>وصحيح.</a:t>
            </a:r>
            <a:endParaRPr lang="ar-EG" sz="2000" dirty="0"/>
          </a:p>
          <a:p>
            <a:pPr marL="342900" indent="-342900" algn="just">
              <a:lnSpc>
                <a:spcPct val="150000"/>
              </a:lnSpc>
              <a:buFont typeface="Wingdings" pitchFamily="2" charset="2"/>
              <a:buChar char="ü"/>
            </a:pPr>
            <a:r>
              <a:rPr lang="ar-EG" sz="2000" dirty="0" smtClean="0"/>
              <a:t>يستخدم </a:t>
            </a:r>
            <a:r>
              <a:rPr lang="ar-EG" sz="2000" dirty="0"/>
              <a:t>هذا البرتوكول في نقل البيانات النصية في اغلب </a:t>
            </a:r>
            <a:r>
              <a:rPr lang="ar-EG" sz="2000" dirty="0" smtClean="0"/>
              <a:t>الاحيان. </a:t>
            </a:r>
            <a:endParaRPr lang="ar-EG" sz="2000" dirty="0"/>
          </a:p>
        </p:txBody>
      </p:sp>
    </p:spTree>
    <p:extLst>
      <p:ext uri="{BB962C8B-B14F-4D97-AF65-F5344CB8AC3E}">
        <p14:creationId xmlns="" xmlns:p14="http://schemas.microsoft.com/office/powerpoint/2010/main" val="23117484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2800" dirty="0">
                <a:solidFill>
                  <a:srgbClr val="FF0000"/>
                </a:solidFill>
                <a:effectLst>
                  <a:outerShdw blurRad="38100" dist="38100" dir="2700000" algn="tl">
                    <a:srgbClr val="000000">
                      <a:alpha val="43137"/>
                    </a:srgbClr>
                  </a:outerShdw>
                </a:effectLst>
                <a:cs typeface="Times New Roman"/>
              </a:rPr>
              <a:t>بروتوكولات شبكة الانترنت </a:t>
            </a:r>
            <a:r>
              <a:rPr lang="en-US" sz="2800" dirty="0">
                <a:solidFill>
                  <a:srgbClr val="FF0000"/>
                </a:solidFill>
                <a:effectLst>
                  <a:outerShdw blurRad="38100" dist="38100" dir="2700000" algn="tl">
                    <a:srgbClr val="000000">
                      <a:alpha val="43137"/>
                    </a:srgbClr>
                  </a:outerShdw>
                </a:effectLst>
                <a:cs typeface="Times New Roman"/>
              </a:rPr>
              <a:t>Internet </a:t>
            </a:r>
            <a:r>
              <a:rPr lang="en-US" sz="2800" dirty="0" smtClean="0">
                <a:solidFill>
                  <a:srgbClr val="FF0000"/>
                </a:solidFill>
                <a:effectLst>
                  <a:outerShdw blurRad="38100" dist="38100" dir="2700000" algn="tl">
                    <a:srgbClr val="000000">
                      <a:alpha val="43137"/>
                    </a:srgbClr>
                  </a:outerShdw>
                </a:effectLst>
                <a:cs typeface="Times New Roman"/>
              </a:rPr>
              <a:t>Protocols</a:t>
            </a:r>
            <a:r>
              <a:rPr lang="ar-EG" sz="2800" dirty="0" smtClean="0">
                <a:solidFill>
                  <a:srgbClr val="FF0000"/>
                </a:solidFill>
                <a:effectLst>
                  <a:outerShdw blurRad="38100" dist="38100" dir="2700000" algn="tl">
                    <a:srgbClr val="000000">
                      <a:alpha val="43137"/>
                    </a:srgbClr>
                  </a:outerShdw>
                </a:effectLst>
                <a:cs typeface="Times New Roman"/>
              </a:rPr>
              <a:t>، .. تابع</a:t>
            </a:r>
            <a:endParaRPr lang="en-US" sz="2800" dirty="0">
              <a:solidFill>
                <a:srgbClr val="FF0000"/>
              </a:solidFill>
              <a:effectLst>
                <a:outerShdw blurRad="38100" dist="38100" dir="2700000" algn="tl">
                  <a:srgbClr val="000000">
                    <a:alpha val="43137"/>
                  </a:srgbClr>
                </a:outerShdw>
              </a:effectLst>
              <a:cs typeface="Times New Roman"/>
            </a:endParaRPr>
          </a:p>
        </p:txBody>
      </p:sp>
      <p:sp>
        <p:nvSpPr>
          <p:cNvPr id="4" name="Rectangle 3"/>
          <p:cNvSpPr/>
          <p:nvPr/>
        </p:nvSpPr>
        <p:spPr>
          <a:xfrm>
            <a:off x="492868" y="1600200"/>
            <a:ext cx="8915400" cy="3785652"/>
          </a:xfrm>
          <a:prstGeom prst="rect">
            <a:avLst/>
          </a:prstGeom>
        </p:spPr>
        <p:txBody>
          <a:bodyPr wrap="square">
            <a:spAutoFit/>
          </a:bodyPr>
          <a:lstStyle/>
          <a:p>
            <a:pPr>
              <a:lnSpc>
                <a:spcPct val="150000"/>
              </a:lnSpc>
            </a:pPr>
            <a:r>
              <a:rPr lang="ar-EG" sz="2000" dirty="0" smtClean="0"/>
              <a:t>2-  </a:t>
            </a:r>
            <a:r>
              <a:rPr lang="ar-EG" sz="2000" b="1" dirty="0" smtClean="0"/>
              <a:t>برتوكول </a:t>
            </a:r>
            <a:r>
              <a:rPr lang="en-US" sz="2000" b="1" dirty="0"/>
              <a:t> UDP [User Datagram Protocol </a:t>
            </a:r>
            <a:r>
              <a:rPr lang="en-US" sz="2000" b="1" dirty="0" smtClean="0"/>
              <a:t>]</a:t>
            </a:r>
          </a:p>
          <a:p>
            <a:pPr algn="just">
              <a:lnSpc>
                <a:spcPct val="150000"/>
              </a:lnSpc>
            </a:pPr>
            <a:r>
              <a:rPr lang="ar-SA" sz="2000" dirty="0"/>
              <a:t>يقوم هذا البروتوكول بعمل ما </a:t>
            </a:r>
            <a:r>
              <a:rPr lang="ar-SA" sz="2000" dirty="0" smtClean="0"/>
              <a:t>يلي:</a:t>
            </a:r>
            <a:endParaRPr lang="ar-SA" sz="2000" dirty="0"/>
          </a:p>
          <a:p>
            <a:pPr marL="342900" indent="-342900" algn="just">
              <a:lnSpc>
                <a:spcPct val="150000"/>
              </a:lnSpc>
              <a:buFont typeface="Wingdings" pitchFamily="2" charset="2"/>
              <a:buChar char="ü"/>
            </a:pPr>
            <a:r>
              <a:rPr lang="ar-EG" sz="2000" dirty="0" smtClean="0"/>
              <a:t>نقل </a:t>
            </a:r>
            <a:r>
              <a:rPr lang="ar-EG" sz="2000" dirty="0"/>
              <a:t>البيانات بسرعة كبيرة بين أجهزة الكمبيوتر المتصلة بالشبكة ، ولكنه لا يضمن وصول البيانات المرسلة من جهاز المرسل الى جهاز المستقبل بشكل سليم وصحيح . على عكس برتوكول </a:t>
            </a:r>
            <a:r>
              <a:rPr lang="en-US" sz="2000" dirty="0"/>
              <a:t>TCP/IP.</a:t>
            </a:r>
          </a:p>
          <a:p>
            <a:pPr marL="342900" indent="-342900" algn="just">
              <a:lnSpc>
                <a:spcPct val="150000"/>
              </a:lnSpc>
              <a:buFont typeface="Wingdings" pitchFamily="2" charset="2"/>
              <a:buChar char="ü"/>
            </a:pPr>
            <a:r>
              <a:rPr lang="ar-EG" sz="2000" dirty="0" smtClean="0"/>
              <a:t>يستخدم </a:t>
            </a:r>
            <a:r>
              <a:rPr lang="ar-EG" sz="2000" dirty="0"/>
              <a:t>هذا البرتوكول في عمليات البث المباشر للبيانات الصوتية والمرئية عبر الشبكة حيث ان طبيعة هذه البيانات تحتمل أن يكون بها </a:t>
            </a:r>
            <a:r>
              <a:rPr lang="ar-EG" sz="2000" dirty="0" smtClean="0"/>
              <a:t>أخطاء.</a:t>
            </a:r>
            <a:endParaRPr lang="ar-EG" sz="2000" dirty="0"/>
          </a:p>
          <a:p>
            <a:pPr marL="342900" indent="-342900" algn="just">
              <a:lnSpc>
                <a:spcPct val="150000"/>
              </a:lnSpc>
              <a:buFont typeface="Wingdings" pitchFamily="2" charset="2"/>
              <a:buChar char="ü"/>
            </a:pPr>
            <a:r>
              <a:rPr lang="ar-EG" sz="2000" dirty="0" smtClean="0"/>
              <a:t>يستخدم </a:t>
            </a:r>
            <a:r>
              <a:rPr lang="ar-EG" sz="2000" dirty="0"/>
              <a:t>هذا البرتوكول بكثرة في المواقع التي تبث القنوات الفضائية عبر الانترنت ، كما ان برامج الدردشة الصوتية </a:t>
            </a:r>
            <a:r>
              <a:rPr lang="ar-EG" sz="2000" dirty="0" smtClean="0"/>
              <a:t>مثل</a:t>
            </a:r>
            <a:r>
              <a:rPr lang="en-US" sz="2000" dirty="0" smtClean="0"/>
              <a:t>Paltalk  </a:t>
            </a:r>
            <a:r>
              <a:rPr lang="ar-EG" sz="2000" dirty="0" smtClean="0"/>
              <a:t> برنامج الذي  يعتمد </a:t>
            </a:r>
            <a:r>
              <a:rPr lang="ar-EG" sz="2000" dirty="0"/>
              <a:t>في </a:t>
            </a:r>
            <a:r>
              <a:rPr lang="ar-EG" sz="2000" dirty="0" smtClean="0"/>
              <a:t>نقله </a:t>
            </a:r>
            <a:r>
              <a:rPr lang="ar-EG" sz="2000" dirty="0"/>
              <a:t>للصوت </a:t>
            </a:r>
            <a:r>
              <a:rPr lang="ar-EG" sz="2000" dirty="0" smtClean="0"/>
              <a:t>على </a:t>
            </a:r>
            <a:r>
              <a:rPr lang="ar-EG" sz="2000" dirty="0"/>
              <a:t>هذا </a:t>
            </a:r>
            <a:r>
              <a:rPr lang="ar-EG" sz="2000" dirty="0" smtClean="0"/>
              <a:t>البرتوكول. </a:t>
            </a:r>
            <a:endParaRPr lang="ar-EG" sz="2000" dirty="0"/>
          </a:p>
        </p:txBody>
      </p:sp>
    </p:spTree>
    <p:extLst>
      <p:ext uri="{BB962C8B-B14F-4D97-AF65-F5344CB8AC3E}">
        <p14:creationId xmlns="" xmlns:p14="http://schemas.microsoft.com/office/powerpoint/2010/main" val="5372829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2800" dirty="0">
                <a:solidFill>
                  <a:srgbClr val="FF0000"/>
                </a:solidFill>
                <a:effectLst>
                  <a:outerShdw blurRad="38100" dist="38100" dir="2700000" algn="tl">
                    <a:srgbClr val="000000">
                      <a:alpha val="43137"/>
                    </a:srgbClr>
                  </a:outerShdw>
                </a:effectLst>
                <a:cs typeface="Times New Roman"/>
              </a:rPr>
              <a:t>بروتوكولات شبكة الانترنت </a:t>
            </a:r>
            <a:r>
              <a:rPr lang="en-US" sz="2800" dirty="0">
                <a:solidFill>
                  <a:srgbClr val="FF0000"/>
                </a:solidFill>
                <a:effectLst>
                  <a:outerShdw blurRad="38100" dist="38100" dir="2700000" algn="tl">
                    <a:srgbClr val="000000">
                      <a:alpha val="43137"/>
                    </a:srgbClr>
                  </a:outerShdw>
                </a:effectLst>
                <a:cs typeface="Times New Roman"/>
              </a:rPr>
              <a:t>Internet </a:t>
            </a:r>
            <a:r>
              <a:rPr lang="en-US" sz="2800" dirty="0" smtClean="0">
                <a:solidFill>
                  <a:srgbClr val="FF0000"/>
                </a:solidFill>
                <a:effectLst>
                  <a:outerShdw blurRad="38100" dist="38100" dir="2700000" algn="tl">
                    <a:srgbClr val="000000">
                      <a:alpha val="43137"/>
                    </a:srgbClr>
                  </a:outerShdw>
                </a:effectLst>
                <a:cs typeface="Times New Roman"/>
              </a:rPr>
              <a:t>Protocols</a:t>
            </a:r>
            <a:r>
              <a:rPr lang="ar-EG" sz="2800" dirty="0" smtClean="0">
                <a:solidFill>
                  <a:srgbClr val="FF0000"/>
                </a:solidFill>
                <a:effectLst>
                  <a:outerShdw blurRad="38100" dist="38100" dir="2700000" algn="tl">
                    <a:srgbClr val="000000">
                      <a:alpha val="43137"/>
                    </a:srgbClr>
                  </a:outerShdw>
                </a:effectLst>
                <a:cs typeface="Times New Roman"/>
              </a:rPr>
              <a:t>، .. تابع</a:t>
            </a:r>
            <a:endParaRPr lang="en-US" sz="2800" dirty="0">
              <a:solidFill>
                <a:srgbClr val="FF0000"/>
              </a:solidFill>
              <a:effectLst>
                <a:outerShdw blurRad="38100" dist="38100" dir="2700000" algn="tl">
                  <a:srgbClr val="000000">
                    <a:alpha val="43137"/>
                  </a:srgbClr>
                </a:outerShdw>
              </a:effectLst>
              <a:cs typeface="Times New Roman"/>
            </a:endParaRPr>
          </a:p>
        </p:txBody>
      </p:sp>
      <p:sp>
        <p:nvSpPr>
          <p:cNvPr id="4" name="Rectangle 3"/>
          <p:cNvSpPr/>
          <p:nvPr/>
        </p:nvSpPr>
        <p:spPr>
          <a:xfrm>
            <a:off x="492868" y="1600200"/>
            <a:ext cx="8915400" cy="3785652"/>
          </a:xfrm>
          <a:prstGeom prst="rect">
            <a:avLst/>
          </a:prstGeom>
        </p:spPr>
        <p:txBody>
          <a:bodyPr wrap="square">
            <a:spAutoFit/>
          </a:bodyPr>
          <a:lstStyle/>
          <a:p>
            <a:pPr>
              <a:lnSpc>
                <a:spcPct val="150000"/>
              </a:lnSpc>
            </a:pPr>
            <a:r>
              <a:rPr lang="ar-EG" sz="2000" dirty="0" smtClean="0"/>
              <a:t>3-  </a:t>
            </a:r>
            <a:r>
              <a:rPr lang="ar-EG" sz="2000" b="1" dirty="0" smtClean="0"/>
              <a:t>برتوكول </a:t>
            </a:r>
            <a:r>
              <a:rPr lang="en-US" sz="2000" b="1" dirty="0"/>
              <a:t> VoIP  [ Voice over Internet Protocol ]</a:t>
            </a:r>
            <a:endParaRPr lang="en-US" sz="2000" b="1" dirty="0" smtClean="0"/>
          </a:p>
          <a:p>
            <a:pPr algn="just">
              <a:lnSpc>
                <a:spcPct val="150000"/>
              </a:lnSpc>
            </a:pPr>
            <a:r>
              <a:rPr lang="ar-SA" sz="2000" dirty="0"/>
              <a:t>يعتبر هذا البرتوكول من أحدث البرتوكولات المستخدمة في شبكة الانترنت حيث يستخدم هذا البرتوكول في </a:t>
            </a:r>
            <a:r>
              <a:rPr lang="ar-SA" sz="2000" dirty="0" smtClean="0"/>
              <a:t>ما</a:t>
            </a:r>
            <a:r>
              <a:rPr lang="ar-EG" sz="2000" dirty="0" smtClean="0"/>
              <a:t> </a:t>
            </a:r>
            <a:r>
              <a:rPr lang="ar-SA" sz="2000" dirty="0" smtClean="0"/>
              <a:t>يلي:</a:t>
            </a:r>
            <a:endParaRPr lang="ar-SA" sz="2000" dirty="0"/>
          </a:p>
          <a:p>
            <a:pPr marL="342900" indent="-342900" algn="just">
              <a:lnSpc>
                <a:spcPct val="150000"/>
              </a:lnSpc>
              <a:buFont typeface="Wingdings" pitchFamily="2" charset="2"/>
              <a:buChar char="ü"/>
            </a:pPr>
            <a:r>
              <a:rPr lang="ar-EG" sz="2000" dirty="0"/>
              <a:t>نقل الصوت بوضوح ونقاء شديد وإجراء المحادثات الهاتفية من خلال شبكة </a:t>
            </a:r>
            <a:r>
              <a:rPr lang="ar-EG" sz="2000" dirty="0" smtClean="0"/>
              <a:t>الانترنت. </a:t>
            </a:r>
            <a:r>
              <a:rPr lang="ar-EG" sz="2000" dirty="0"/>
              <a:t>مما جعل الكثير من مستخدمي شبكة الانترنت يقومون </a:t>
            </a:r>
            <a:r>
              <a:rPr lang="ar-EG" sz="2000" dirty="0" smtClean="0"/>
              <a:t>بالاتصال </a:t>
            </a:r>
            <a:r>
              <a:rPr lang="ar-EG" sz="2000" dirty="0"/>
              <a:t>بأقاربهم وأصدقاءهم حول العالم والتحدث معهم بصوت واضح </a:t>
            </a:r>
            <a:r>
              <a:rPr lang="ar-EG" sz="2000" dirty="0" smtClean="0"/>
              <a:t>ونقي.</a:t>
            </a:r>
            <a:endParaRPr lang="ar-EG" sz="2000" dirty="0"/>
          </a:p>
          <a:p>
            <a:pPr marL="342900" indent="-342900" algn="just">
              <a:lnSpc>
                <a:spcPct val="150000"/>
              </a:lnSpc>
              <a:buFont typeface="Wingdings" pitchFamily="2" charset="2"/>
              <a:buChar char="ü"/>
            </a:pPr>
            <a:r>
              <a:rPr lang="ar-EG" sz="2000" dirty="0" smtClean="0"/>
              <a:t>من </a:t>
            </a:r>
            <a:r>
              <a:rPr lang="ar-EG" sz="2000" dirty="0"/>
              <a:t>اشهر البرامج التي تعتمد في عملها على هذا البرتوكول برنامج المحادثة الصوتية والهاتفية الشهير </a:t>
            </a:r>
            <a:r>
              <a:rPr lang="en-US" sz="2000" dirty="0" smtClean="0"/>
              <a:t>Skype</a:t>
            </a:r>
            <a:r>
              <a:rPr lang="ar-EG" sz="2000" dirty="0" smtClean="0"/>
              <a:t>.</a:t>
            </a:r>
            <a:endParaRPr lang="en-US" sz="2000" dirty="0"/>
          </a:p>
        </p:txBody>
      </p:sp>
    </p:spTree>
    <p:extLst>
      <p:ext uri="{BB962C8B-B14F-4D97-AF65-F5344CB8AC3E}">
        <p14:creationId xmlns="" xmlns:p14="http://schemas.microsoft.com/office/powerpoint/2010/main" val="30282734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2800" dirty="0">
                <a:solidFill>
                  <a:srgbClr val="FF0000"/>
                </a:solidFill>
                <a:effectLst>
                  <a:outerShdw blurRad="38100" dist="38100" dir="2700000" algn="tl">
                    <a:srgbClr val="000000">
                      <a:alpha val="43137"/>
                    </a:srgbClr>
                  </a:outerShdw>
                </a:effectLst>
                <a:cs typeface="Times New Roman"/>
              </a:rPr>
              <a:t>بروتوكولات شبكة الانترنت </a:t>
            </a:r>
            <a:r>
              <a:rPr lang="en-US" sz="2800" dirty="0">
                <a:solidFill>
                  <a:srgbClr val="FF0000"/>
                </a:solidFill>
                <a:effectLst>
                  <a:outerShdw blurRad="38100" dist="38100" dir="2700000" algn="tl">
                    <a:srgbClr val="000000">
                      <a:alpha val="43137"/>
                    </a:srgbClr>
                  </a:outerShdw>
                </a:effectLst>
                <a:cs typeface="Times New Roman"/>
              </a:rPr>
              <a:t>Internet </a:t>
            </a:r>
            <a:r>
              <a:rPr lang="en-US" sz="2800" dirty="0" smtClean="0">
                <a:solidFill>
                  <a:srgbClr val="FF0000"/>
                </a:solidFill>
                <a:effectLst>
                  <a:outerShdw blurRad="38100" dist="38100" dir="2700000" algn="tl">
                    <a:srgbClr val="000000">
                      <a:alpha val="43137"/>
                    </a:srgbClr>
                  </a:outerShdw>
                </a:effectLst>
                <a:cs typeface="Times New Roman"/>
              </a:rPr>
              <a:t>Protocols</a:t>
            </a:r>
            <a:r>
              <a:rPr lang="ar-EG" sz="2800" dirty="0" smtClean="0">
                <a:solidFill>
                  <a:srgbClr val="FF0000"/>
                </a:solidFill>
                <a:effectLst>
                  <a:outerShdw blurRad="38100" dist="38100" dir="2700000" algn="tl">
                    <a:srgbClr val="000000">
                      <a:alpha val="43137"/>
                    </a:srgbClr>
                  </a:outerShdw>
                </a:effectLst>
                <a:cs typeface="Times New Roman"/>
              </a:rPr>
              <a:t>، .. تابع</a:t>
            </a:r>
            <a:endParaRPr lang="en-US" sz="2800" dirty="0">
              <a:solidFill>
                <a:srgbClr val="FF0000"/>
              </a:solidFill>
              <a:effectLst>
                <a:outerShdw blurRad="38100" dist="38100" dir="2700000" algn="tl">
                  <a:srgbClr val="000000">
                    <a:alpha val="43137"/>
                  </a:srgbClr>
                </a:outerShdw>
              </a:effectLst>
              <a:cs typeface="Times New Roman"/>
            </a:endParaRPr>
          </a:p>
        </p:txBody>
      </p:sp>
      <p:sp>
        <p:nvSpPr>
          <p:cNvPr id="4" name="Rectangle 3"/>
          <p:cNvSpPr/>
          <p:nvPr/>
        </p:nvSpPr>
        <p:spPr>
          <a:xfrm>
            <a:off x="492868" y="1600200"/>
            <a:ext cx="8915400" cy="3323987"/>
          </a:xfrm>
          <a:prstGeom prst="rect">
            <a:avLst/>
          </a:prstGeom>
        </p:spPr>
        <p:txBody>
          <a:bodyPr wrap="square">
            <a:spAutoFit/>
          </a:bodyPr>
          <a:lstStyle/>
          <a:p>
            <a:pPr>
              <a:lnSpc>
                <a:spcPct val="150000"/>
              </a:lnSpc>
            </a:pPr>
            <a:r>
              <a:rPr lang="ar-EG" sz="2000" dirty="0" smtClean="0"/>
              <a:t>4-  </a:t>
            </a:r>
            <a:r>
              <a:rPr lang="ar-EG" sz="2000" b="1" dirty="0" smtClean="0"/>
              <a:t>برتوكول </a:t>
            </a:r>
            <a:r>
              <a:rPr lang="en-US" sz="2000" b="1" dirty="0" smtClean="0"/>
              <a:t> </a:t>
            </a:r>
            <a:r>
              <a:rPr lang="en-US" sz="2000" b="1" dirty="0"/>
              <a:t>HTTP  [Hyper Text Transfer Protocol  </a:t>
            </a:r>
            <a:r>
              <a:rPr lang="en-US" sz="2000" b="1" dirty="0" smtClean="0"/>
              <a:t>]</a:t>
            </a:r>
            <a:r>
              <a:rPr lang="ar-EG" sz="2000" b="1" dirty="0" smtClean="0"/>
              <a:t> </a:t>
            </a:r>
            <a:endParaRPr lang="en-US" sz="2000" b="1" dirty="0" smtClean="0"/>
          </a:p>
          <a:p>
            <a:pPr marL="342900" indent="-342900" algn="just">
              <a:lnSpc>
                <a:spcPct val="150000"/>
              </a:lnSpc>
              <a:buFont typeface="Wingdings" pitchFamily="2" charset="2"/>
              <a:buChar char="ü"/>
            </a:pPr>
            <a:r>
              <a:rPr lang="ar-EG" sz="2000" dirty="0" smtClean="0"/>
              <a:t>يعتبر </a:t>
            </a:r>
            <a:r>
              <a:rPr lang="ar-EG" sz="2000" dirty="0"/>
              <a:t>هذا البرتوكول همزة الوصل بين أجهزة </a:t>
            </a:r>
            <a:r>
              <a:rPr lang="ar-EG" sz="2000" dirty="0" smtClean="0"/>
              <a:t>الخوادم</a:t>
            </a:r>
            <a:r>
              <a:rPr lang="en-US" sz="2000" dirty="0" smtClean="0"/>
              <a:t>Servers  </a:t>
            </a:r>
            <a:r>
              <a:rPr lang="ar-SA" sz="2000" dirty="0" smtClean="0"/>
              <a:t> </a:t>
            </a:r>
            <a:r>
              <a:rPr lang="ar-EG" sz="2000" dirty="0" smtClean="0"/>
              <a:t>المخزنة </a:t>
            </a:r>
            <a:r>
              <a:rPr lang="ar-EG" sz="2000" dirty="0"/>
              <a:t>عليها المعلومات التي تحتويها مواقع الانترنت وبين برنامج متصفح الويب </a:t>
            </a:r>
            <a:r>
              <a:rPr lang="en-US" sz="2000" dirty="0"/>
              <a:t>Web </a:t>
            </a:r>
            <a:r>
              <a:rPr lang="en-US" sz="2000" dirty="0" smtClean="0"/>
              <a:t>Browser </a:t>
            </a:r>
            <a:r>
              <a:rPr lang="ar-SA" sz="2000" dirty="0" smtClean="0"/>
              <a:t> </a:t>
            </a:r>
            <a:r>
              <a:rPr lang="ar-EG" sz="2000" dirty="0" smtClean="0"/>
              <a:t>لدى </a:t>
            </a:r>
            <a:r>
              <a:rPr lang="ar-EG" sz="2000" dirty="0"/>
              <a:t>جهاز </a:t>
            </a:r>
            <a:r>
              <a:rPr lang="ar-EG" sz="2000" dirty="0" smtClean="0"/>
              <a:t>المستخدم.</a:t>
            </a:r>
            <a:endParaRPr lang="ar-EG" sz="2000" dirty="0"/>
          </a:p>
          <a:p>
            <a:pPr marL="342900" indent="-342900" algn="just">
              <a:lnSpc>
                <a:spcPct val="150000"/>
              </a:lnSpc>
              <a:buFont typeface="Wingdings" pitchFamily="2" charset="2"/>
              <a:buChar char="ü"/>
            </a:pPr>
            <a:r>
              <a:rPr lang="ar-SA" sz="2000" dirty="0" smtClean="0"/>
              <a:t>يعمل </a:t>
            </a:r>
            <a:r>
              <a:rPr lang="ar-SA" sz="2000" dirty="0"/>
              <a:t>هذا البرتوكول على عرض محتويات مواقع الانترنت داخل إطار برنامج متصفح الويب  لدى جهاز المستخدم.</a:t>
            </a:r>
            <a:endParaRPr lang="ar-EG" sz="2000" dirty="0"/>
          </a:p>
          <a:p>
            <a:pPr marL="342900" indent="-342900" algn="just">
              <a:lnSpc>
                <a:spcPct val="150000"/>
              </a:lnSpc>
              <a:buFont typeface="Wingdings" pitchFamily="2" charset="2"/>
              <a:buChar char="ü"/>
            </a:pPr>
            <a:r>
              <a:rPr lang="ar-SA" sz="2000" dirty="0"/>
              <a:t>يقوم هذا البرتوكول بنقل مختلف أنواع البيانات مثل النصوص والصور والاصوات والفيديو حيث بدأ استخدام هذا البرتوكول بعد ظهور الشبكة العنكبوتية العالمية </a:t>
            </a:r>
            <a:r>
              <a:rPr lang="en-US" sz="2000" dirty="0" smtClean="0"/>
              <a:t>WWW</a:t>
            </a:r>
            <a:r>
              <a:rPr lang="ar-EG" sz="2000" dirty="0" smtClean="0"/>
              <a:t>.</a:t>
            </a:r>
            <a:endParaRPr lang="ar-SA" sz="2000" dirty="0"/>
          </a:p>
        </p:txBody>
      </p:sp>
    </p:spTree>
    <p:extLst>
      <p:ext uri="{BB962C8B-B14F-4D97-AF65-F5344CB8AC3E}">
        <p14:creationId xmlns="" xmlns:p14="http://schemas.microsoft.com/office/powerpoint/2010/main" val="16140597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2800" dirty="0">
                <a:solidFill>
                  <a:srgbClr val="FF0000"/>
                </a:solidFill>
                <a:effectLst>
                  <a:outerShdw blurRad="38100" dist="38100" dir="2700000" algn="tl">
                    <a:srgbClr val="000000">
                      <a:alpha val="43137"/>
                    </a:srgbClr>
                  </a:outerShdw>
                </a:effectLst>
                <a:cs typeface="Times New Roman"/>
              </a:rPr>
              <a:t>بروتوكولات شبكة الانترنت </a:t>
            </a:r>
            <a:r>
              <a:rPr lang="en-US" sz="2800" dirty="0">
                <a:solidFill>
                  <a:srgbClr val="FF0000"/>
                </a:solidFill>
                <a:effectLst>
                  <a:outerShdw blurRad="38100" dist="38100" dir="2700000" algn="tl">
                    <a:srgbClr val="000000">
                      <a:alpha val="43137"/>
                    </a:srgbClr>
                  </a:outerShdw>
                </a:effectLst>
                <a:cs typeface="Times New Roman"/>
              </a:rPr>
              <a:t>Internet </a:t>
            </a:r>
            <a:r>
              <a:rPr lang="en-US" sz="2800" dirty="0" smtClean="0">
                <a:solidFill>
                  <a:srgbClr val="FF0000"/>
                </a:solidFill>
                <a:effectLst>
                  <a:outerShdw blurRad="38100" dist="38100" dir="2700000" algn="tl">
                    <a:srgbClr val="000000">
                      <a:alpha val="43137"/>
                    </a:srgbClr>
                  </a:outerShdw>
                </a:effectLst>
                <a:cs typeface="Times New Roman"/>
              </a:rPr>
              <a:t>Protocols</a:t>
            </a:r>
            <a:r>
              <a:rPr lang="ar-EG" sz="2800" dirty="0" smtClean="0">
                <a:solidFill>
                  <a:srgbClr val="FF0000"/>
                </a:solidFill>
                <a:effectLst>
                  <a:outerShdw blurRad="38100" dist="38100" dir="2700000" algn="tl">
                    <a:srgbClr val="000000">
                      <a:alpha val="43137"/>
                    </a:srgbClr>
                  </a:outerShdw>
                </a:effectLst>
                <a:cs typeface="Times New Roman"/>
              </a:rPr>
              <a:t>، .. تابع</a:t>
            </a:r>
            <a:endParaRPr lang="en-US" sz="2800" dirty="0">
              <a:solidFill>
                <a:srgbClr val="FF0000"/>
              </a:solidFill>
              <a:effectLst>
                <a:outerShdw blurRad="38100" dist="38100" dir="2700000" algn="tl">
                  <a:srgbClr val="000000">
                    <a:alpha val="43137"/>
                  </a:srgbClr>
                </a:outerShdw>
              </a:effectLst>
              <a:cs typeface="Times New Roman"/>
            </a:endParaRPr>
          </a:p>
        </p:txBody>
      </p:sp>
      <p:sp>
        <p:nvSpPr>
          <p:cNvPr id="4" name="Rectangle 3"/>
          <p:cNvSpPr/>
          <p:nvPr/>
        </p:nvSpPr>
        <p:spPr>
          <a:xfrm>
            <a:off x="492868" y="1600200"/>
            <a:ext cx="8915400" cy="3785652"/>
          </a:xfrm>
          <a:prstGeom prst="rect">
            <a:avLst/>
          </a:prstGeom>
        </p:spPr>
        <p:txBody>
          <a:bodyPr wrap="square">
            <a:spAutoFit/>
          </a:bodyPr>
          <a:lstStyle/>
          <a:p>
            <a:pPr>
              <a:lnSpc>
                <a:spcPct val="150000"/>
              </a:lnSpc>
            </a:pPr>
            <a:r>
              <a:rPr lang="ar-EG" sz="2000" dirty="0" smtClean="0"/>
              <a:t>5-  </a:t>
            </a:r>
            <a:r>
              <a:rPr lang="ar-EG" sz="2000" b="1" dirty="0" smtClean="0"/>
              <a:t>برتوكول </a:t>
            </a:r>
            <a:r>
              <a:rPr lang="en-US" sz="2000" b="1" dirty="0"/>
              <a:t>HTTPS  [Hyper Text Transfer Protocol Secure]</a:t>
            </a:r>
            <a:endParaRPr lang="en-US" sz="2000" b="1" dirty="0" smtClean="0"/>
          </a:p>
          <a:p>
            <a:pPr marL="342900" indent="-342900" algn="just">
              <a:lnSpc>
                <a:spcPct val="150000"/>
              </a:lnSpc>
              <a:buFont typeface="Wingdings" pitchFamily="2" charset="2"/>
              <a:buChar char="ü"/>
            </a:pPr>
            <a:r>
              <a:rPr lang="ar-EG" sz="2000" dirty="0" smtClean="0"/>
              <a:t>يعمل </a:t>
            </a:r>
            <a:r>
              <a:rPr lang="ar-EG" sz="2000" dirty="0"/>
              <a:t>هذا البرتوكول بنفس الطريقة التي يعمل بها برتوكول </a:t>
            </a:r>
            <a:r>
              <a:rPr lang="en-US" sz="2000" dirty="0" smtClean="0"/>
              <a:t>HTTP</a:t>
            </a:r>
            <a:r>
              <a:rPr lang="ar-EG" sz="2000" dirty="0" smtClean="0"/>
              <a:t> إلا </a:t>
            </a:r>
            <a:r>
              <a:rPr lang="ar-EG" sz="2000" dirty="0"/>
              <a:t>ان هذا البرتوكول يستخدم لنقل بيانات حساسة او معلومات سرية بين متصفح </a:t>
            </a:r>
            <a:r>
              <a:rPr lang="ar-EG" sz="2000" dirty="0" smtClean="0"/>
              <a:t>الويب</a:t>
            </a:r>
            <a:r>
              <a:rPr lang="en-US" sz="2000" dirty="0" smtClean="0"/>
              <a:t>Web Browser </a:t>
            </a:r>
            <a:r>
              <a:rPr lang="ar-EG" sz="2000" dirty="0" smtClean="0"/>
              <a:t> والخوادم </a:t>
            </a:r>
            <a:r>
              <a:rPr lang="en-US" sz="2000" dirty="0" smtClean="0"/>
              <a:t>Servers، </a:t>
            </a:r>
            <a:r>
              <a:rPr lang="ar-EG" sz="2000" dirty="0"/>
              <a:t>مثل معلومات بطاقة </a:t>
            </a:r>
            <a:r>
              <a:rPr lang="ar-EG" sz="2000" dirty="0" smtClean="0"/>
              <a:t>الدفع.</a:t>
            </a:r>
            <a:endParaRPr lang="ar-EG" sz="2000" dirty="0"/>
          </a:p>
          <a:p>
            <a:pPr marL="342900" indent="-342900" algn="just">
              <a:lnSpc>
                <a:spcPct val="150000"/>
              </a:lnSpc>
              <a:buFont typeface="Wingdings" pitchFamily="2" charset="2"/>
              <a:buChar char="ü"/>
            </a:pPr>
            <a:r>
              <a:rPr lang="ar-EG" sz="2000" dirty="0" smtClean="0"/>
              <a:t>يستخدم </a:t>
            </a:r>
            <a:r>
              <a:rPr lang="ar-EG" sz="2000" dirty="0"/>
              <a:t>هذا البرتوكول في عمليات البث المباشر للبيانات الصوتية والمرئية عبر الشبكة حيث ان طبيعة هذه البيانات تحتمل أن يكون بها </a:t>
            </a:r>
            <a:r>
              <a:rPr lang="ar-EG" sz="2000" dirty="0" smtClean="0"/>
              <a:t>أخطاء.</a:t>
            </a:r>
            <a:endParaRPr lang="ar-EG" sz="2000" dirty="0"/>
          </a:p>
          <a:p>
            <a:pPr marL="342900" indent="-342900" algn="just">
              <a:lnSpc>
                <a:spcPct val="150000"/>
              </a:lnSpc>
              <a:buFont typeface="Wingdings" pitchFamily="2" charset="2"/>
              <a:buChar char="ü"/>
            </a:pPr>
            <a:r>
              <a:rPr lang="ar-EG" sz="2000" dirty="0" smtClean="0"/>
              <a:t>يستخدم </a:t>
            </a:r>
            <a:r>
              <a:rPr lang="ar-EG" sz="2000" dirty="0"/>
              <a:t>هذا البرتوكول بكثرة في المواقع التي تبث القنوات الفضائية عبر </a:t>
            </a:r>
            <a:r>
              <a:rPr lang="ar-EG" sz="2000" dirty="0" smtClean="0"/>
              <a:t>الانترنت، </a:t>
            </a:r>
            <a:r>
              <a:rPr lang="ar-EG" sz="2000" dirty="0"/>
              <a:t>كما ان برامج الدردشة الصوتية </a:t>
            </a:r>
            <a:r>
              <a:rPr lang="ar-EG" sz="2000" dirty="0" smtClean="0"/>
              <a:t>مثل</a:t>
            </a:r>
            <a:r>
              <a:rPr lang="en-US" sz="2000" dirty="0" smtClean="0"/>
              <a:t>Paltalk  </a:t>
            </a:r>
            <a:r>
              <a:rPr lang="ar-EG" sz="2000" dirty="0" smtClean="0"/>
              <a:t> برنامج الذي  يعتمد </a:t>
            </a:r>
            <a:r>
              <a:rPr lang="ar-EG" sz="2000" dirty="0"/>
              <a:t>في </a:t>
            </a:r>
            <a:r>
              <a:rPr lang="ar-EG" sz="2000" dirty="0" smtClean="0"/>
              <a:t>نقله </a:t>
            </a:r>
            <a:r>
              <a:rPr lang="ar-EG" sz="2000" dirty="0"/>
              <a:t>للصوت </a:t>
            </a:r>
            <a:r>
              <a:rPr lang="ar-EG" sz="2000" dirty="0" smtClean="0"/>
              <a:t>على </a:t>
            </a:r>
            <a:r>
              <a:rPr lang="ar-EG" sz="2000" dirty="0"/>
              <a:t>هذا </a:t>
            </a:r>
            <a:r>
              <a:rPr lang="ar-EG" sz="2000" dirty="0" smtClean="0"/>
              <a:t>البرتوكول. </a:t>
            </a:r>
            <a:endParaRPr lang="ar-EG" sz="2000" dirty="0"/>
          </a:p>
        </p:txBody>
      </p:sp>
    </p:spTree>
    <p:extLst>
      <p:ext uri="{BB962C8B-B14F-4D97-AF65-F5344CB8AC3E}">
        <p14:creationId xmlns="" xmlns:p14="http://schemas.microsoft.com/office/powerpoint/2010/main" val="58844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2800" dirty="0">
                <a:solidFill>
                  <a:srgbClr val="FF0000"/>
                </a:solidFill>
                <a:effectLst>
                  <a:outerShdw blurRad="38100" dist="38100" dir="2700000" algn="tl">
                    <a:srgbClr val="000000">
                      <a:alpha val="43137"/>
                    </a:srgbClr>
                  </a:outerShdw>
                </a:effectLst>
                <a:cs typeface="Times New Roman"/>
              </a:rPr>
              <a:t>بروتوكولات شبكة الانترنت </a:t>
            </a:r>
            <a:r>
              <a:rPr lang="en-US" sz="2800" dirty="0">
                <a:solidFill>
                  <a:srgbClr val="FF0000"/>
                </a:solidFill>
                <a:effectLst>
                  <a:outerShdw blurRad="38100" dist="38100" dir="2700000" algn="tl">
                    <a:srgbClr val="000000">
                      <a:alpha val="43137"/>
                    </a:srgbClr>
                  </a:outerShdw>
                </a:effectLst>
                <a:cs typeface="Times New Roman"/>
              </a:rPr>
              <a:t>Internet </a:t>
            </a:r>
            <a:r>
              <a:rPr lang="en-US" sz="2800" dirty="0" smtClean="0">
                <a:solidFill>
                  <a:srgbClr val="FF0000"/>
                </a:solidFill>
                <a:effectLst>
                  <a:outerShdw blurRad="38100" dist="38100" dir="2700000" algn="tl">
                    <a:srgbClr val="000000">
                      <a:alpha val="43137"/>
                    </a:srgbClr>
                  </a:outerShdw>
                </a:effectLst>
                <a:cs typeface="Times New Roman"/>
              </a:rPr>
              <a:t>Protocols</a:t>
            </a:r>
            <a:r>
              <a:rPr lang="ar-EG" sz="2800" dirty="0" smtClean="0">
                <a:solidFill>
                  <a:srgbClr val="FF0000"/>
                </a:solidFill>
                <a:effectLst>
                  <a:outerShdw blurRad="38100" dist="38100" dir="2700000" algn="tl">
                    <a:srgbClr val="000000">
                      <a:alpha val="43137"/>
                    </a:srgbClr>
                  </a:outerShdw>
                </a:effectLst>
                <a:cs typeface="Times New Roman"/>
              </a:rPr>
              <a:t>، .. تابع</a:t>
            </a:r>
            <a:endParaRPr lang="en-US" sz="2800" dirty="0">
              <a:solidFill>
                <a:srgbClr val="FF0000"/>
              </a:solidFill>
              <a:effectLst>
                <a:outerShdw blurRad="38100" dist="38100" dir="2700000" algn="tl">
                  <a:srgbClr val="000000">
                    <a:alpha val="43137"/>
                  </a:srgbClr>
                </a:outerShdw>
              </a:effectLst>
              <a:cs typeface="Times New Roman"/>
            </a:endParaRPr>
          </a:p>
        </p:txBody>
      </p:sp>
      <p:sp>
        <p:nvSpPr>
          <p:cNvPr id="4" name="Rectangle 3"/>
          <p:cNvSpPr/>
          <p:nvPr/>
        </p:nvSpPr>
        <p:spPr>
          <a:xfrm>
            <a:off x="492868" y="1600200"/>
            <a:ext cx="8915400" cy="4247317"/>
          </a:xfrm>
          <a:prstGeom prst="rect">
            <a:avLst/>
          </a:prstGeom>
        </p:spPr>
        <p:txBody>
          <a:bodyPr wrap="square">
            <a:spAutoFit/>
          </a:bodyPr>
          <a:lstStyle/>
          <a:p>
            <a:pPr>
              <a:lnSpc>
                <a:spcPct val="150000"/>
              </a:lnSpc>
            </a:pPr>
            <a:r>
              <a:rPr lang="ar-EG" sz="2000" dirty="0" smtClean="0"/>
              <a:t>6-  </a:t>
            </a:r>
            <a:r>
              <a:rPr lang="ar-EG" sz="2000" b="1" dirty="0" smtClean="0"/>
              <a:t>برتوكول </a:t>
            </a:r>
            <a:r>
              <a:rPr lang="en-US" sz="2000" b="1" dirty="0"/>
              <a:t>FTP [File Transfer Protocol ]</a:t>
            </a:r>
            <a:endParaRPr lang="en-US" sz="2000" b="1" dirty="0" smtClean="0"/>
          </a:p>
          <a:p>
            <a:pPr marL="342900" indent="-342900" algn="just">
              <a:lnSpc>
                <a:spcPct val="150000"/>
              </a:lnSpc>
              <a:buFont typeface="Wingdings" pitchFamily="2" charset="2"/>
              <a:buChar char="ü"/>
            </a:pPr>
            <a:r>
              <a:rPr lang="ar-EG" sz="2000" dirty="0" smtClean="0"/>
              <a:t>يستخدم </a:t>
            </a:r>
            <a:r>
              <a:rPr lang="ar-EG" sz="2000" dirty="0"/>
              <a:t>هذا البرتوكول في نقل الملفات بين الخوادم وجهاز المستخدم بسرعة </a:t>
            </a:r>
            <a:r>
              <a:rPr lang="ar-EG" sz="2000" dirty="0" smtClean="0"/>
              <a:t>كبيرة.</a:t>
            </a:r>
            <a:endParaRPr lang="ar-EG" sz="2000" dirty="0"/>
          </a:p>
          <a:p>
            <a:pPr marL="342900" indent="-342900" algn="just">
              <a:lnSpc>
                <a:spcPct val="150000"/>
              </a:lnSpc>
              <a:buFont typeface="Wingdings" pitchFamily="2" charset="2"/>
              <a:buChar char="ü"/>
            </a:pPr>
            <a:r>
              <a:rPr lang="ar-EG" sz="2000" dirty="0" smtClean="0"/>
              <a:t>يتم </a:t>
            </a:r>
            <a:r>
              <a:rPr lang="ar-EG" sz="2000" dirty="0"/>
              <a:t>اطلاق مصطلح</a:t>
            </a:r>
            <a:r>
              <a:rPr lang="en-US" sz="2000" dirty="0"/>
              <a:t>Downloading  </a:t>
            </a:r>
            <a:r>
              <a:rPr lang="ar-EG" sz="2000" dirty="0" smtClean="0"/>
              <a:t> على </a:t>
            </a:r>
            <a:r>
              <a:rPr lang="ar-EG" sz="2000" dirty="0"/>
              <a:t>عملية نقل الملفات من خوادم الانترنت الى جهاز المستخدم وفقاً لهذا </a:t>
            </a:r>
            <a:r>
              <a:rPr lang="ar-EG" sz="2000" dirty="0" smtClean="0"/>
              <a:t>البروتوكول.</a:t>
            </a:r>
            <a:endParaRPr lang="ar-EG" sz="2000" dirty="0"/>
          </a:p>
          <a:p>
            <a:pPr marL="342900" indent="-342900" algn="just">
              <a:lnSpc>
                <a:spcPct val="150000"/>
              </a:lnSpc>
              <a:buFont typeface="Wingdings" pitchFamily="2" charset="2"/>
              <a:buChar char="ü"/>
            </a:pPr>
            <a:r>
              <a:rPr lang="ar-EG" sz="2000" dirty="0" smtClean="0"/>
              <a:t>يتم </a:t>
            </a:r>
            <a:r>
              <a:rPr lang="ar-EG" sz="2000" dirty="0"/>
              <a:t>اطلاق مصطلح </a:t>
            </a:r>
            <a:r>
              <a:rPr lang="en-US" sz="2000" dirty="0" smtClean="0"/>
              <a:t> Uploading</a:t>
            </a:r>
            <a:r>
              <a:rPr lang="ar-EG" sz="2000" dirty="0" smtClean="0"/>
              <a:t>ايضاً </a:t>
            </a:r>
            <a:r>
              <a:rPr lang="ar-EG" sz="2000" dirty="0"/>
              <a:t>على عملية نقل البيانات  من جهاز المستخدم الى خوادم الانترنت وفقا لهذا </a:t>
            </a:r>
            <a:r>
              <a:rPr lang="ar-EG" sz="2000" dirty="0" smtClean="0"/>
              <a:t>البرتوكول.</a:t>
            </a:r>
          </a:p>
          <a:p>
            <a:pPr algn="just">
              <a:lnSpc>
                <a:spcPct val="150000"/>
              </a:lnSpc>
            </a:pPr>
            <a:r>
              <a:rPr lang="ar-EG" sz="2000" dirty="0" smtClean="0"/>
              <a:t>7-  </a:t>
            </a:r>
            <a:r>
              <a:rPr lang="ar-EG" sz="2000" b="1" dirty="0" smtClean="0"/>
              <a:t>برتوكول </a:t>
            </a:r>
            <a:r>
              <a:rPr lang="en-US" sz="2000" b="1" dirty="0"/>
              <a:t> Telnet [Telecommunication Network ]</a:t>
            </a:r>
          </a:p>
          <a:p>
            <a:pPr marL="342900" indent="-342900" algn="just">
              <a:lnSpc>
                <a:spcPct val="150000"/>
              </a:lnSpc>
              <a:buFont typeface="Wingdings" pitchFamily="2" charset="2"/>
              <a:buChar char="ü"/>
            </a:pPr>
            <a:r>
              <a:rPr lang="ar-EG" sz="2000" dirty="0" smtClean="0"/>
              <a:t>يوفر </a:t>
            </a:r>
            <a:r>
              <a:rPr lang="ar-EG" sz="2000" dirty="0"/>
              <a:t>هذا البرتوكول إمكانيات للتحكم بأجهزة الكمبيوتر عن بعد من خلال شبكة </a:t>
            </a:r>
            <a:r>
              <a:rPr lang="ar-EG" sz="2000" dirty="0" smtClean="0"/>
              <a:t>الانترنت، </a:t>
            </a:r>
            <a:r>
              <a:rPr lang="ar-EG" sz="2000" dirty="0"/>
              <a:t>وهو من البرتوكولات القديمة التي تم استخدامها مع تلك الشبكة.</a:t>
            </a:r>
          </a:p>
        </p:txBody>
      </p:sp>
    </p:spTree>
    <p:extLst>
      <p:ext uri="{BB962C8B-B14F-4D97-AF65-F5344CB8AC3E}">
        <p14:creationId xmlns="" xmlns:p14="http://schemas.microsoft.com/office/powerpoint/2010/main" val="14994217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2800" dirty="0">
                <a:solidFill>
                  <a:srgbClr val="FF0000"/>
                </a:solidFill>
                <a:effectLst>
                  <a:outerShdw blurRad="38100" dist="38100" dir="2700000" algn="tl">
                    <a:srgbClr val="000000">
                      <a:alpha val="43137"/>
                    </a:srgbClr>
                  </a:outerShdw>
                </a:effectLst>
                <a:cs typeface="Times New Roman"/>
              </a:rPr>
              <a:t>بروتوكولات شبكة الانترنت </a:t>
            </a:r>
            <a:r>
              <a:rPr lang="en-US" sz="2800" dirty="0">
                <a:solidFill>
                  <a:srgbClr val="FF0000"/>
                </a:solidFill>
                <a:effectLst>
                  <a:outerShdw blurRad="38100" dist="38100" dir="2700000" algn="tl">
                    <a:srgbClr val="000000">
                      <a:alpha val="43137"/>
                    </a:srgbClr>
                  </a:outerShdw>
                </a:effectLst>
                <a:cs typeface="Times New Roman"/>
              </a:rPr>
              <a:t>Internet </a:t>
            </a:r>
            <a:r>
              <a:rPr lang="en-US" sz="2800" dirty="0" smtClean="0">
                <a:solidFill>
                  <a:srgbClr val="FF0000"/>
                </a:solidFill>
                <a:effectLst>
                  <a:outerShdw blurRad="38100" dist="38100" dir="2700000" algn="tl">
                    <a:srgbClr val="000000">
                      <a:alpha val="43137"/>
                    </a:srgbClr>
                  </a:outerShdw>
                </a:effectLst>
                <a:cs typeface="Times New Roman"/>
              </a:rPr>
              <a:t>Protocols</a:t>
            </a:r>
            <a:r>
              <a:rPr lang="ar-EG" sz="2800" dirty="0" smtClean="0">
                <a:solidFill>
                  <a:srgbClr val="FF0000"/>
                </a:solidFill>
                <a:effectLst>
                  <a:outerShdw blurRad="38100" dist="38100" dir="2700000" algn="tl">
                    <a:srgbClr val="000000">
                      <a:alpha val="43137"/>
                    </a:srgbClr>
                  </a:outerShdw>
                </a:effectLst>
                <a:cs typeface="Times New Roman"/>
              </a:rPr>
              <a:t>، .. تابع</a:t>
            </a:r>
            <a:endParaRPr lang="en-US" sz="2800" dirty="0">
              <a:solidFill>
                <a:srgbClr val="FF0000"/>
              </a:solidFill>
              <a:effectLst>
                <a:outerShdw blurRad="38100" dist="38100" dir="2700000" algn="tl">
                  <a:srgbClr val="000000">
                    <a:alpha val="43137"/>
                  </a:srgbClr>
                </a:outerShdw>
              </a:effectLst>
              <a:cs typeface="Times New Roman"/>
            </a:endParaRPr>
          </a:p>
        </p:txBody>
      </p:sp>
      <p:sp>
        <p:nvSpPr>
          <p:cNvPr id="4" name="Rectangle 3"/>
          <p:cNvSpPr/>
          <p:nvPr/>
        </p:nvSpPr>
        <p:spPr>
          <a:xfrm>
            <a:off x="492868" y="1600200"/>
            <a:ext cx="8915400" cy="2862322"/>
          </a:xfrm>
          <a:prstGeom prst="rect">
            <a:avLst/>
          </a:prstGeom>
        </p:spPr>
        <p:txBody>
          <a:bodyPr wrap="square">
            <a:spAutoFit/>
          </a:bodyPr>
          <a:lstStyle/>
          <a:p>
            <a:pPr>
              <a:lnSpc>
                <a:spcPct val="150000"/>
              </a:lnSpc>
            </a:pPr>
            <a:r>
              <a:rPr lang="ar-EG" sz="2000" dirty="0" smtClean="0"/>
              <a:t>8-  </a:t>
            </a:r>
            <a:r>
              <a:rPr lang="ar-EG" sz="2000" b="1" dirty="0" smtClean="0"/>
              <a:t>برتوكول </a:t>
            </a:r>
            <a:r>
              <a:rPr lang="en-US" sz="2000" b="1" dirty="0"/>
              <a:t>SMTP [Simple Mail Transfer Protocol ]</a:t>
            </a:r>
            <a:endParaRPr lang="en-US" sz="2000" b="1" dirty="0" smtClean="0"/>
          </a:p>
          <a:p>
            <a:pPr marL="342900" indent="-342900" algn="just">
              <a:lnSpc>
                <a:spcPct val="150000"/>
              </a:lnSpc>
              <a:buFont typeface="Wingdings" pitchFamily="2" charset="2"/>
              <a:buChar char="ü"/>
            </a:pPr>
            <a:r>
              <a:rPr lang="ar-EG" sz="2000" dirty="0" smtClean="0"/>
              <a:t>يختص </a:t>
            </a:r>
            <a:r>
              <a:rPr lang="ar-EG" sz="2000" dirty="0"/>
              <a:t>هذا البرتوكول بإرسال </a:t>
            </a:r>
            <a:r>
              <a:rPr lang="en-US" sz="2000" dirty="0" smtClean="0"/>
              <a:t> Send</a:t>
            </a:r>
            <a:r>
              <a:rPr lang="ar-EG" sz="2000" dirty="0" smtClean="0"/>
              <a:t>رسائل </a:t>
            </a:r>
            <a:r>
              <a:rPr lang="ar-EG" sz="2000" dirty="0"/>
              <a:t>البريد الإلكتروني والملفات المرفقة </a:t>
            </a:r>
            <a:r>
              <a:rPr lang="ar-EG" sz="2000" dirty="0" smtClean="0"/>
              <a:t>بها، </a:t>
            </a:r>
            <a:r>
              <a:rPr lang="ar-EG" sz="2000" dirty="0"/>
              <a:t>من المستخدم الى </a:t>
            </a:r>
            <a:r>
              <a:rPr lang="ar-EG" sz="2000" dirty="0" smtClean="0"/>
              <a:t>الاخرين.</a:t>
            </a:r>
            <a:endParaRPr lang="ar-EG" sz="2000" dirty="0"/>
          </a:p>
          <a:p>
            <a:pPr algn="just">
              <a:lnSpc>
                <a:spcPct val="150000"/>
              </a:lnSpc>
            </a:pPr>
            <a:r>
              <a:rPr lang="ar-EG" sz="2000" dirty="0" smtClean="0"/>
              <a:t>9-  </a:t>
            </a:r>
            <a:r>
              <a:rPr lang="ar-EG" sz="2000" b="1" dirty="0" smtClean="0"/>
              <a:t>برتوكول </a:t>
            </a:r>
            <a:r>
              <a:rPr lang="en-US" sz="2000" b="1" dirty="0"/>
              <a:t>POP3 [Post Office Protocol ]</a:t>
            </a:r>
          </a:p>
          <a:p>
            <a:pPr marL="342900" indent="-342900" algn="just">
              <a:lnSpc>
                <a:spcPct val="150000"/>
              </a:lnSpc>
              <a:buFont typeface="Wingdings" pitchFamily="2" charset="2"/>
              <a:buChar char="ü"/>
            </a:pPr>
            <a:r>
              <a:rPr lang="ar-EG" sz="2000" dirty="0" smtClean="0"/>
              <a:t>يختص </a:t>
            </a:r>
            <a:r>
              <a:rPr lang="ar-EG" sz="2000" dirty="0"/>
              <a:t>هذا البرتوكول باستقبال </a:t>
            </a:r>
            <a:r>
              <a:rPr lang="en-US" sz="2000" dirty="0" smtClean="0"/>
              <a:t> Receive </a:t>
            </a:r>
            <a:r>
              <a:rPr lang="ar-EG" sz="2000" dirty="0" smtClean="0"/>
              <a:t>رسائل </a:t>
            </a:r>
            <a:r>
              <a:rPr lang="ar-EG" sz="2000" dirty="0"/>
              <a:t>البريد الإلكتروني والملفات المرفقة </a:t>
            </a:r>
            <a:r>
              <a:rPr lang="ar-EG" sz="2000" dirty="0" smtClean="0"/>
              <a:t>بها من خادم </a:t>
            </a:r>
            <a:r>
              <a:rPr lang="en-US" sz="2000" dirty="0" smtClean="0"/>
              <a:t>pop3</a:t>
            </a:r>
            <a:r>
              <a:rPr lang="ar-EG" sz="2000" dirty="0" smtClean="0"/>
              <a:t> إلى المستخدم.</a:t>
            </a:r>
            <a:endParaRPr lang="ar-EG" sz="2000" dirty="0"/>
          </a:p>
        </p:txBody>
      </p:sp>
    </p:spTree>
    <p:extLst>
      <p:ext uri="{BB962C8B-B14F-4D97-AF65-F5344CB8AC3E}">
        <p14:creationId xmlns="" xmlns:p14="http://schemas.microsoft.com/office/powerpoint/2010/main" val="28795100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19</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2800" dirty="0">
                <a:solidFill>
                  <a:srgbClr val="FF0000"/>
                </a:solidFill>
                <a:effectLst>
                  <a:outerShdw blurRad="38100" dist="38100" dir="2700000" algn="tl">
                    <a:srgbClr val="000000">
                      <a:alpha val="43137"/>
                    </a:srgbClr>
                  </a:outerShdw>
                </a:effectLst>
                <a:cs typeface="Times New Roman"/>
              </a:rPr>
              <a:t>سرعة خط الانترنت </a:t>
            </a:r>
            <a:r>
              <a:rPr lang="en-US" sz="2800" dirty="0">
                <a:solidFill>
                  <a:srgbClr val="FF0000"/>
                </a:solidFill>
                <a:effectLst>
                  <a:outerShdw blurRad="38100" dist="38100" dir="2700000" algn="tl">
                    <a:srgbClr val="000000">
                      <a:alpha val="43137"/>
                    </a:srgbClr>
                  </a:outerShdw>
                </a:effectLst>
                <a:cs typeface="Times New Roman"/>
              </a:rPr>
              <a:t>Internet Speed </a:t>
            </a:r>
            <a:r>
              <a:rPr lang="en-US" sz="2800" dirty="0" smtClean="0">
                <a:solidFill>
                  <a:srgbClr val="FF0000"/>
                </a:solidFill>
                <a:effectLst>
                  <a:outerShdw blurRad="38100" dist="38100" dir="2700000" algn="tl">
                    <a:srgbClr val="000000">
                      <a:alpha val="43137"/>
                    </a:srgbClr>
                  </a:outerShdw>
                </a:effectLst>
                <a:cs typeface="Times New Roman"/>
              </a:rPr>
              <a:t>Line</a:t>
            </a:r>
            <a:r>
              <a:rPr lang="ar-EG" sz="2800" dirty="0" smtClean="0">
                <a:solidFill>
                  <a:srgbClr val="FF0000"/>
                </a:solidFill>
                <a:effectLst>
                  <a:outerShdw blurRad="38100" dist="38100" dir="2700000" algn="tl">
                    <a:srgbClr val="000000">
                      <a:alpha val="43137"/>
                    </a:srgbClr>
                  </a:outerShdw>
                </a:effectLst>
                <a:cs typeface="Times New Roman"/>
              </a:rPr>
              <a:t>، ... تابع</a:t>
            </a:r>
            <a:endParaRPr lang="en-US" sz="2800" dirty="0">
              <a:solidFill>
                <a:srgbClr val="FF0000"/>
              </a:solidFill>
              <a:effectLst>
                <a:outerShdw blurRad="38100" dist="38100" dir="2700000" algn="tl">
                  <a:srgbClr val="000000">
                    <a:alpha val="43137"/>
                  </a:srgbClr>
                </a:outerShdw>
              </a:effectLst>
              <a:cs typeface="Times New Roman"/>
            </a:endParaRPr>
          </a:p>
        </p:txBody>
      </p:sp>
      <p:sp>
        <p:nvSpPr>
          <p:cNvPr id="4" name="Content Placeholder 2"/>
          <p:cNvSpPr>
            <a:spLocks noGrp="1"/>
          </p:cNvSpPr>
          <p:nvPr>
            <p:ph idx="1"/>
          </p:nvPr>
        </p:nvSpPr>
        <p:spPr>
          <a:xfrm>
            <a:off x="495300" y="1447800"/>
            <a:ext cx="9105900" cy="4724400"/>
          </a:xfrm>
        </p:spPr>
        <p:txBody>
          <a:bodyPr/>
          <a:lstStyle/>
          <a:p>
            <a:pPr marL="55563" indent="231775" algn="just" rtl="1">
              <a:lnSpc>
                <a:spcPct val="150000"/>
              </a:lnSpc>
            </a:pPr>
            <a:r>
              <a:rPr lang="ar-SA" sz="1800" dirty="0" smtClean="0"/>
              <a:t>تقاس سرعة خط الانترنت بكمية البيانات (</a:t>
            </a:r>
            <a:r>
              <a:rPr lang="en-US" sz="1800" dirty="0" smtClean="0"/>
              <a:t>Bandwidth</a:t>
            </a:r>
            <a:r>
              <a:rPr lang="ar-SA" sz="1800" dirty="0" smtClean="0"/>
              <a:t>) التي تصل للمستخدم (العميل) من الشركة المزودة لخدمة الانترنت </a:t>
            </a:r>
            <a:r>
              <a:rPr lang="en-US" sz="1800" dirty="0" smtClean="0"/>
              <a:t> ISP </a:t>
            </a:r>
            <a:r>
              <a:rPr lang="ar-SA" sz="1800" dirty="0" smtClean="0"/>
              <a:t>بالثانية الواحدة. حيث يزداد الاشتراك الشهري او السنوي بخدمة الانترنت بزيادة سرعة خط الانترنت. وهناك العديد من السرعات التي يمكن للمستخدم ان يحصل عليها من خلال الشركة المزودة. وفيما يلي جدول يوضح السرعات المختلفة لخط الانترنت </a:t>
            </a:r>
            <a:r>
              <a:rPr lang="en-US" sz="1800" dirty="0" smtClean="0"/>
              <a:t>ADSL</a:t>
            </a:r>
            <a:r>
              <a:rPr lang="ar-SA" sz="1800" dirty="0" smtClean="0"/>
              <a:t>. </a:t>
            </a:r>
          </a:p>
        </p:txBody>
      </p:sp>
      <p:pic>
        <p:nvPicPr>
          <p:cNvPr id="6" name="Picture 2"/>
          <p:cNvPicPr>
            <a:picLocks noChangeAspect="1" noChangeArrowheads="1"/>
          </p:cNvPicPr>
          <p:nvPr/>
        </p:nvPicPr>
        <p:blipFill>
          <a:blip r:embed="rId2" cstate="print"/>
          <a:srcRect/>
          <a:stretch>
            <a:fillRect/>
          </a:stretch>
        </p:blipFill>
        <p:spPr bwMode="auto">
          <a:xfrm>
            <a:off x="609600" y="3200400"/>
            <a:ext cx="8682038" cy="2944813"/>
          </a:xfrm>
          <a:prstGeom prst="rect">
            <a:avLst/>
          </a:prstGeom>
          <a:noFill/>
          <a:ln w="9525">
            <a:noFill/>
            <a:miter lim="800000"/>
            <a:headEnd/>
            <a:tailEnd/>
          </a:ln>
          <a:effectLst/>
        </p:spPr>
      </p:pic>
    </p:spTree>
    <p:extLst>
      <p:ext uri="{BB962C8B-B14F-4D97-AF65-F5344CB8AC3E}">
        <p14:creationId xmlns="" xmlns:p14="http://schemas.microsoft.com/office/powerpoint/2010/main" val="23691760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20</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2800" dirty="0">
                <a:solidFill>
                  <a:srgbClr val="FF0000"/>
                </a:solidFill>
                <a:effectLst>
                  <a:outerShdw blurRad="38100" dist="38100" dir="2700000" algn="tl">
                    <a:srgbClr val="000000">
                      <a:alpha val="43137"/>
                    </a:srgbClr>
                  </a:outerShdw>
                </a:effectLst>
                <a:cs typeface="Times New Roman"/>
              </a:rPr>
              <a:t>سرعة خط الانترنت </a:t>
            </a:r>
            <a:r>
              <a:rPr lang="en-US" sz="2800" dirty="0">
                <a:solidFill>
                  <a:srgbClr val="FF0000"/>
                </a:solidFill>
                <a:effectLst>
                  <a:outerShdw blurRad="38100" dist="38100" dir="2700000" algn="tl">
                    <a:srgbClr val="000000">
                      <a:alpha val="43137"/>
                    </a:srgbClr>
                  </a:outerShdw>
                </a:effectLst>
                <a:cs typeface="Times New Roman"/>
              </a:rPr>
              <a:t>Internet Speed Line</a:t>
            </a:r>
          </a:p>
        </p:txBody>
      </p:sp>
      <p:sp>
        <p:nvSpPr>
          <p:cNvPr id="7" name="Content Placeholder 2"/>
          <p:cNvSpPr txBox="1">
            <a:spLocks/>
          </p:cNvSpPr>
          <p:nvPr/>
        </p:nvSpPr>
        <p:spPr bwMode="auto">
          <a:xfrm>
            <a:off x="381000" y="1371600"/>
            <a:ext cx="9296400" cy="3962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Char char="•"/>
              <a:tabLst/>
              <a:defRPr/>
            </a:pPr>
            <a:r>
              <a:rPr kumimoji="0" lang="ar-SA" sz="1800" b="1" i="0" u="none" strike="noStrike" kern="1200" cap="none" spc="0" normalizeH="0" baseline="0" noProof="0" dirty="0" smtClean="0">
                <a:ln>
                  <a:noFill/>
                </a:ln>
                <a:solidFill>
                  <a:schemeClr val="tx1"/>
                </a:solidFill>
                <a:effectLst/>
                <a:uLnTx/>
                <a:uFillTx/>
                <a:latin typeface="+mn-lt"/>
                <a:ea typeface="+mn-ea"/>
                <a:cs typeface="Arial" charset="0"/>
              </a:rPr>
              <a:t>كيف يمكن قياس سرعة خط الانترنت ؟</a:t>
            </a:r>
          </a:p>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r>
              <a:rPr kumimoji="0" lang="ar-SA" sz="1800" b="0" i="0" u="none" strike="noStrike" kern="1200" cap="none" spc="0" normalizeH="0" baseline="0" noProof="0" dirty="0" smtClean="0">
                <a:ln>
                  <a:noFill/>
                </a:ln>
                <a:solidFill>
                  <a:schemeClr val="tx1"/>
                </a:solidFill>
                <a:effectLst/>
                <a:uLnTx/>
                <a:uFillTx/>
                <a:latin typeface="+mn-lt"/>
                <a:ea typeface="+mn-ea"/>
                <a:cs typeface="Arial" charset="0"/>
              </a:rPr>
              <a:t>هناك عدة طرق يمكن من خلالها قياس سرعة الانترنت ومنها</a:t>
            </a:r>
            <a:r>
              <a:rPr kumimoji="0" lang="en-US" sz="1800" b="0" i="0" u="none" strike="noStrike" kern="1200" cap="none" spc="0" normalizeH="0" baseline="0" noProof="0" dirty="0" smtClean="0">
                <a:ln>
                  <a:noFill/>
                </a:ln>
                <a:solidFill>
                  <a:schemeClr val="tx1"/>
                </a:solidFill>
                <a:effectLst/>
                <a:uLnTx/>
                <a:uFillTx/>
                <a:latin typeface="+mn-lt"/>
                <a:ea typeface="+mn-ea"/>
                <a:cs typeface="Arial" charset="0"/>
              </a:rPr>
              <a:t>:</a:t>
            </a:r>
            <a:endParaRPr kumimoji="0" lang="ar-SA" sz="18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r>
              <a:rPr kumimoji="0" lang="ar-SA" sz="1800" b="0" i="0" u="none" strike="noStrike" kern="1200" cap="none" spc="0" normalizeH="0" baseline="0" noProof="0" dirty="0" smtClean="0">
                <a:ln>
                  <a:noFill/>
                </a:ln>
                <a:solidFill>
                  <a:schemeClr val="tx1"/>
                </a:solidFill>
                <a:effectLst/>
                <a:uLnTx/>
                <a:uFillTx/>
                <a:latin typeface="+mn-lt"/>
                <a:ea typeface="+mn-ea"/>
                <a:cs typeface="Arial" charset="0"/>
              </a:rPr>
              <a:t>1- اذا كان سرعة التحميل </a:t>
            </a:r>
            <a:r>
              <a:rPr kumimoji="0" lang="en-US" sz="1800" b="1" i="0" u="none" strike="noStrike" kern="1200" cap="none" spc="0" normalizeH="0" baseline="0" noProof="0" dirty="0" smtClean="0">
                <a:ln>
                  <a:noFill/>
                </a:ln>
                <a:solidFill>
                  <a:schemeClr val="tx1"/>
                </a:solidFill>
                <a:effectLst/>
                <a:uLnTx/>
                <a:uFillTx/>
                <a:latin typeface="+mn-lt"/>
                <a:ea typeface="+mn-ea"/>
                <a:cs typeface="Arial" charset="0"/>
              </a:rPr>
              <a:t>Downloading</a:t>
            </a:r>
            <a:r>
              <a:rPr kumimoji="0" lang="en-US" sz="1800" b="0" i="0" u="none" strike="noStrike" kern="1200" cap="none" spc="0" normalizeH="0" baseline="0" noProof="0" dirty="0" smtClean="0">
                <a:ln>
                  <a:noFill/>
                </a:ln>
                <a:solidFill>
                  <a:schemeClr val="tx1"/>
                </a:solidFill>
                <a:effectLst/>
                <a:uLnTx/>
                <a:uFillTx/>
                <a:latin typeface="+mn-lt"/>
                <a:ea typeface="+mn-ea"/>
                <a:cs typeface="Arial" charset="0"/>
              </a:rPr>
              <a:t> </a:t>
            </a:r>
            <a:r>
              <a:rPr kumimoji="0" lang="ar-SA" sz="1800" b="0" i="0" u="none" strike="noStrike" kern="1200" cap="none" spc="0" normalizeH="0" baseline="0" noProof="0" dirty="0" smtClean="0">
                <a:ln>
                  <a:noFill/>
                </a:ln>
                <a:solidFill>
                  <a:schemeClr val="tx1"/>
                </a:solidFill>
                <a:effectLst/>
                <a:uLnTx/>
                <a:uFillTx/>
                <a:latin typeface="+mn-lt"/>
                <a:ea typeface="+mn-ea"/>
                <a:cs typeface="Arial" charset="0"/>
              </a:rPr>
              <a:t> هي </a:t>
            </a:r>
            <a:r>
              <a:rPr kumimoji="0" lang="en-US" sz="1800" b="1" i="0" u="none" strike="noStrike" kern="1200" cap="none" spc="0" normalizeH="0" baseline="0" noProof="0" dirty="0" smtClean="0">
                <a:ln>
                  <a:noFill/>
                </a:ln>
                <a:solidFill>
                  <a:schemeClr val="tx1"/>
                </a:solidFill>
                <a:effectLst/>
                <a:uLnTx/>
                <a:uFillTx/>
                <a:latin typeface="+mn-lt"/>
                <a:ea typeface="+mn-ea"/>
                <a:cs typeface="Arial" charset="0"/>
              </a:rPr>
              <a:t>512 Kbps</a:t>
            </a:r>
            <a:r>
              <a:rPr kumimoji="0" lang="ar-SA" sz="1800" b="0" i="0" u="none" strike="noStrike" kern="1200" cap="none" spc="0" normalizeH="0" baseline="0" noProof="0" dirty="0" smtClean="0">
                <a:ln>
                  <a:noFill/>
                </a:ln>
                <a:solidFill>
                  <a:schemeClr val="tx1"/>
                </a:solidFill>
                <a:effectLst/>
                <a:uLnTx/>
                <a:uFillTx/>
                <a:latin typeface="+mn-lt"/>
                <a:ea typeface="+mn-ea"/>
                <a:cs typeface="Arial" charset="0"/>
              </a:rPr>
              <a:t> فإن سرعة خط الانترنت تقدر بـ</a:t>
            </a:r>
            <a:r>
              <a:rPr kumimoji="0" lang="en-US" sz="1800" b="1" i="0" u="none" strike="noStrike" kern="1200" cap="none" spc="0" normalizeH="0" baseline="0" noProof="0" dirty="0" smtClean="0">
                <a:ln>
                  <a:noFill/>
                </a:ln>
                <a:solidFill>
                  <a:schemeClr val="tx1"/>
                </a:solidFill>
                <a:effectLst/>
                <a:uLnTx/>
                <a:uFillTx/>
                <a:latin typeface="+mn-lt"/>
                <a:ea typeface="+mn-ea"/>
                <a:cs typeface="Arial" charset="0"/>
              </a:rPr>
              <a:t>4Mbps</a:t>
            </a:r>
            <a:r>
              <a:rPr kumimoji="0" lang="en-US" sz="1800" b="0" i="0" u="none" strike="noStrike" kern="1200" cap="none" spc="0" normalizeH="0" baseline="0" noProof="0" dirty="0" smtClean="0">
                <a:ln>
                  <a:noFill/>
                </a:ln>
                <a:solidFill>
                  <a:schemeClr val="tx1"/>
                </a:solidFill>
                <a:effectLst/>
                <a:uLnTx/>
                <a:uFillTx/>
                <a:latin typeface="+mn-lt"/>
                <a:ea typeface="+mn-ea"/>
                <a:cs typeface="Arial" charset="0"/>
              </a:rPr>
              <a:t> </a:t>
            </a:r>
            <a:r>
              <a:rPr kumimoji="0" lang="ar-SA" sz="1800" b="0" i="0" u="none" strike="noStrike" kern="1200" cap="none" spc="0" normalizeH="0" baseline="0" noProof="0" dirty="0" smtClean="0">
                <a:ln>
                  <a:noFill/>
                </a:ln>
                <a:solidFill>
                  <a:schemeClr val="tx1"/>
                </a:solidFill>
                <a:effectLst/>
                <a:uLnTx/>
                <a:uFillTx/>
                <a:latin typeface="+mn-lt"/>
                <a:ea typeface="+mn-ea"/>
                <a:cs typeface="Arial" charset="0"/>
              </a:rPr>
              <a:t> .</a:t>
            </a: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r>
              <a:rPr kumimoji="0" lang="ar-SA" sz="1800" b="1" i="0" u="none" strike="noStrike" kern="1200" cap="none" spc="0" normalizeH="0" baseline="0" noProof="0" dirty="0" smtClean="0">
                <a:ln>
                  <a:noFill/>
                </a:ln>
                <a:solidFill>
                  <a:schemeClr val="tx1"/>
                </a:solidFill>
                <a:effectLst/>
                <a:uLnTx/>
                <a:uFillTx/>
                <a:latin typeface="+mn-lt"/>
                <a:ea typeface="+mn-ea"/>
                <a:cs typeface="Arial" charset="0"/>
              </a:rPr>
              <a:t>وذلك حسب المعادلة التالية :</a:t>
            </a: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1800" b="1"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1800" b="1"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1800" b="1"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1800" b="1"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1800" b="1"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1800" b="1"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1800" b="1"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r>
              <a:rPr kumimoji="0" lang="ar-SA" sz="1800" b="0" i="0" u="none" strike="noStrike" kern="1200" cap="none" spc="0" normalizeH="0" baseline="0" noProof="0" dirty="0" smtClean="0">
                <a:ln>
                  <a:noFill/>
                </a:ln>
                <a:solidFill>
                  <a:schemeClr val="tx1"/>
                </a:solidFill>
                <a:effectLst/>
                <a:uLnTx/>
                <a:uFillTx/>
                <a:latin typeface="+mn-lt"/>
                <a:ea typeface="+mn-ea"/>
                <a:cs typeface="Arial" charset="0"/>
              </a:rPr>
              <a:t>2- يمكن قياس سرعة خط الانترنت من خلال بعض المواقع التي تقدم خدمة قياس سرعة الانترنت ومنها : </a:t>
            </a: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1800" b="0" i="0" u="none" strike="noStrike" kern="1200" cap="none" spc="0" normalizeH="0" baseline="0" noProof="0" dirty="0" smtClean="0">
              <a:ln>
                <a:noFill/>
              </a:ln>
              <a:solidFill>
                <a:schemeClr val="tx1"/>
              </a:solidFill>
              <a:effectLst/>
              <a:uLnTx/>
              <a:uFillTx/>
              <a:latin typeface="+mn-lt"/>
              <a:ea typeface="+mn-ea"/>
              <a:cs typeface="Arial" charset="0"/>
            </a:endParaRPr>
          </a:p>
        </p:txBody>
      </p:sp>
      <p:pic>
        <p:nvPicPr>
          <p:cNvPr id="8" name="Picture 2"/>
          <p:cNvPicPr>
            <a:picLocks noGrp="1" noChangeAspect="1" noChangeArrowheads="1"/>
          </p:cNvPicPr>
          <p:nvPr>
            <p:ph idx="1"/>
          </p:nvPr>
        </p:nvPicPr>
        <p:blipFill>
          <a:blip r:embed="rId2" cstate="print"/>
          <a:srcRect/>
          <a:stretch>
            <a:fillRect/>
          </a:stretch>
        </p:blipFill>
        <p:spPr bwMode="auto">
          <a:xfrm>
            <a:off x="3044780" y="2663859"/>
            <a:ext cx="3968840" cy="2139881"/>
          </a:xfrm>
          <a:prstGeom prst="rect">
            <a:avLst/>
          </a:prstGeom>
          <a:noFill/>
          <a:ln>
            <a:noFill/>
          </a:ln>
        </p:spPr>
      </p:pic>
      <p:sp>
        <p:nvSpPr>
          <p:cNvPr id="9" name="Rectangle 8"/>
          <p:cNvSpPr/>
          <p:nvPr/>
        </p:nvSpPr>
        <p:spPr>
          <a:xfrm>
            <a:off x="2837904" y="5257800"/>
            <a:ext cx="3766800" cy="369332"/>
          </a:xfrm>
          <a:prstGeom prst="rect">
            <a:avLst/>
          </a:prstGeom>
        </p:spPr>
        <p:txBody>
          <a:bodyPr wrap="none">
            <a:spAutoFit/>
          </a:bodyPr>
          <a:lstStyle/>
          <a:p>
            <a:pPr algn="l" rtl="0"/>
            <a:r>
              <a:rPr lang="en-US" b="1" dirty="0" smtClean="0"/>
              <a:t>http://www.bandwidthplace.com</a:t>
            </a:r>
            <a:endParaRPr lang="ar-SA" b="1" dirty="0"/>
          </a:p>
        </p:txBody>
      </p:sp>
      <p:sp>
        <p:nvSpPr>
          <p:cNvPr id="10" name="Rectangle 9"/>
          <p:cNvSpPr/>
          <p:nvPr/>
        </p:nvSpPr>
        <p:spPr>
          <a:xfrm>
            <a:off x="2837904" y="5638800"/>
            <a:ext cx="3809911" cy="369332"/>
          </a:xfrm>
          <a:prstGeom prst="rect">
            <a:avLst/>
          </a:prstGeom>
        </p:spPr>
        <p:txBody>
          <a:bodyPr wrap="square">
            <a:spAutoFit/>
          </a:bodyPr>
          <a:lstStyle/>
          <a:p>
            <a:pPr algn="l"/>
            <a:r>
              <a:rPr lang="en-US" b="1" dirty="0" smtClean="0"/>
              <a:t>http://www.speedtest.net</a:t>
            </a:r>
            <a:endParaRPr lang="ar-SA" b="1" dirty="0"/>
          </a:p>
        </p:txBody>
      </p:sp>
      <p:sp>
        <p:nvSpPr>
          <p:cNvPr id="11" name="Rectangle 10"/>
          <p:cNvSpPr/>
          <p:nvPr/>
        </p:nvSpPr>
        <p:spPr>
          <a:xfrm>
            <a:off x="2837904" y="6019800"/>
            <a:ext cx="5943600" cy="369332"/>
          </a:xfrm>
          <a:prstGeom prst="rect">
            <a:avLst/>
          </a:prstGeom>
        </p:spPr>
        <p:txBody>
          <a:bodyPr wrap="square">
            <a:spAutoFit/>
          </a:bodyPr>
          <a:lstStyle/>
          <a:p>
            <a:pPr algn="l" rtl="0"/>
            <a:r>
              <a:rPr lang="en-US" b="1" dirty="0" smtClean="0"/>
              <a:t>http://us.mcafee.com/root/speedometer</a:t>
            </a:r>
            <a:endParaRPr lang="ar-SA" b="1" dirty="0"/>
          </a:p>
        </p:txBody>
      </p:sp>
    </p:spTree>
    <p:extLst>
      <p:ext uri="{BB962C8B-B14F-4D97-AF65-F5344CB8AC3E}">
        <p14:creationId xmlns="" xmlns:p14="http://schemas.microsoft.com/office/powerpoint/2010/main" val="6486921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3954</TotalTime>
  <Words>1954</Words>
  <Application>Microsoft Office PowerPoint</Application>
  <PresentationFormat>A4 Paper (210x297 mm)‎</PresentationFormat>
  <Paragraphs>203</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المحاضرة الثانية</vt:lpstr>
      <vt:lpstr>عناصر المحاضرة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abo-ajab</cp:lastModifiedBy>
  <cp:revision>1459</cp:revision>
  <dcterms:created xsi:type="dcterms:W3CDTF">2009-10-14T19:14:34Z</dcterms:created>
  <dcterms:modified xsi:type="dcterms:W3CDTF">2016-10-05T23:24:38Z</dcterms:modified>
</cp:coreProperties>
</file>