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2" r:id="rId2"/>
    <p:sldId id="293" r:id="rId3"/>
    <p:sldId id="297" r:id="rId4"/>
    <p:sldId id="294" r:id="rId5"/>
    <p:sldId id="298" r:id="rId6"/>
    <p:sldId id="299" r:id="rId7"/>
    <p:sldId id="300" r:id="rId8"/>
    <p:sldId id="311" r:id="rId9"/>
    <p:sldId id="302" r:id="rId10"/>
    <p:sldId id="304" r:id="rId11"/>
    <p:sldId id="305" r:id="rId12"/>
    <p:sldId id="312" r:id="rId13"/>
    <p:sldId id="313" r:id="rId14"/>
    <p:sldId id="315" r:id="rId15"/>
    <p:sldId id="317" r:id="rId16"/>
    <p:sldId id="318"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157" autoAdjust="0"/>
    <p:restoredTop sz="94713" autoAdjust="0"/>
  </p:normalViewPr>
  <p:slideViewPr>
    <p:cSldViewPr>
      <p:cViewPr>
        <p:scale>
          <a:sx n="58" d="100"/>
          <a:sy n="58" d="100"/>
        </p:scale>
        <p:origin x="-1704" y="-23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3600" dirty="0" smtClean="0">
                <a:solidFill>
                  <a:srgbClr val="FF0000"/>
                </a:solidFill>
                <a:effectLst>
                  <a:outerShdw blurRad="38100" dist="38100" dir="2700000" algn="tl">
                    <a:srgbClr val="000000">
                      <a:alpha val="43137"/>
                    </a:srgbClr>
                  </a:outerShdw>
                </a:effectLst>
                <a:cs typeface="Arial" pitchFamily="34" charset="0"/>
              </a:rPr>
              <a:t>المحاضرة</a:t>
            </a:r>
            <a:r>
              <a:rPr lang="ar-SA" sz="3600" dirty="0" smtClean="0">
                <a:solidFill>
                  <a:srgbClr val="FF0000"/>
                </a:solidFill>
                <a:effectLst>
                  <a:outerShdw blurRad="38100" dist="38100" dir="2700000" algn="tl">
                    <a:srgbClr val="000000">
                      <a:alpha val="43137"/>
                    </a:srgbClr>
                  </a:outerShdw>
                </a:effectLst>
                <a:cs typeface="Arial" pitchFamily="34" charset="0"/>
              </a:rPr>
              <a:t> </a:t>
            </a:r>
            <a:r>
              <a:rPr lang="ar-EG" sz="3600" dirty="0" smtClean="0">
                <a:solidFill>
                  <a:srgbClr val="FF0000"/>
                </a:solidFill>
                <a:effectLst>
                  <a:outerShdw blurRad="38100" dist="38100" dir="2700000" algn="tl">
                    <a:srgbClr val="000000">
                      <a:alpha val="43137"/>
                    </a:srgbClr>
                  </a:outerShdw>
                </a:effectLst>
                <a:cs typeface="Arial" pitchFamily="34" charset="0"/>
              </a:rPr>
              <a:t>الثالثة</a:t>
            </a:r>
            <a:endParaRPr lang="en-US" sz="36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011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الثاني</a:t>
            </a:r>
            <a:endPar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منافع </a:t>
            </a:r>
            <a:r>
              <a:rPr lang="ar-SA" sz="2800"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واستخدامات شبكة </a:t>
            </a: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الانترنت</a:t>
            </a:r>
          </a:p>
          <a:p>
            <a:pPr rtl="1" eaLnBrk="1" fontAlgn="auto" hangingPunct="1">
              <a:spcBef>
                <a:spcPct val="0"/>
              </a:spcBef>
              <a:spcAft>
                <a:spcPts val="0"/>
              </a:spcAft>
              <a:defRPr/>
            </a:pPr>
            <a:endPar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800"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800"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Benefits and use of </a:t>
            </a:r>
            <a:r>
              <a:rPr lang="en-US"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Internet</a:t>
            </a:r>
            <a:r>
              <a:rPr lang="ar-EG"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800"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p14="http://schemas.microsoft.com/office/powerpoint/2010/main" xmlns="" val="389982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1138773"/>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2" action="ppaction://hlinksldjump"/>
              </a:rPr>
              <a:t>منافع وفوائد شبكة </a:t>
            </a:r>
            <a:r>
              <a:rPr lang="ar-EG" sz="2400" b="1" dirty="0" smtClean="0">
                <a:solidFill>
                  <a:srgbClr val="FF0000"/>
                </a:solidFill>
                <a:cs typeface="Times New Roman"/>
                <a:hlinkClick r:id="rId2" action="ppaction://hlinksldjump"/>
              </a:rPr>
              <a:t>الانترنت</a:t>
            </a:r>
            <a:endParaRPr lang="ar-EG" sz="2400" b="1" dirty="0" smtClean="0">
              <a:solidFill>
                <a:srgbClr val="FF0000"/>
              </a:solidFill>
              <a:cs typeface="Times New Roman"/>
            </a:endParaRPr>
          </a:p>
          <a:p>
            <a:pPr marL="34290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3" action="ppaction://hlinksldjump"/>
              </a:rPr>
              <a:t>الخدمات الأساسية لشبكة </a:t>
            </a:r>
            <a:r>
              <a:rPr lang="ar-EG" sz="2400" b="1" dirty="0" smtClean="0">
                <a:solidFill>
                  <a:srgbClr val="FF0000"/>
                </a:solidFill>
                <a:cs typeface="Times New Roman"/>
                <a:hlinkClick r:id="rId3" action="ppaction://hlinksldjump"/>
              </a:rPr>
              <a:t>الانترنت</a:t>
            </a:r>
            <a:endParaRPr lang="ar-EG" sz="2400" b="1" dirty="0">
              <a:solidFill>
                <a:srgbClr val="FF0000"/>
              </a:solidFill>
              <a:cs typeface="Times New Roman"/>
              <a:hlinkClick r:id=""/>
            </a:endParaRPr>
          </a:p>
        </p:txBody>
      </p:sp>
    </p:spTree>
    <p:extLst>
      <p:ext uri="{BB962C8B-B14F-4D97-AF65-F5344CB8AC3E}">
        <p14:creationId xmlns:p14="http://schemas.microsoft.com/office/powerpoint/2010/main" xmlns="" val="2584977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منافع وفوائد شبكة </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الانترنت</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xmlns="" val="3199939736"/>
              </p:ext>
            </p:extLst>
          </p:nvPr>
        </p:nvGraphicFramePr>
        <p:xfrm>
          <a:off x="228600" y="1600200"/>
          <a:ext cx="9448800" cy="4068540"/>
        </p:xfrm>
        <a:graphic>
          <a:graphicData uri="http://schemas.openxmlformats.org/drawingml/2006/table">
            <a:tbl>
              <a:tblPr rtl="1" firstRow="1" bandRow="1">
                <a:tableStyleId>{BC89EF96-8CEA-46FF-86C4-4CE0E7609802}</a:tableStyleId>
              </a:tblPr>
              <a:tblGrid>
                <a:gridCol w="1741714"/>
                <a:gridCol w="7707086"/>
              </a:tblGrid>
              <a:tr h="523875">
                <a:tc rowSpan="4">
                  <a:txBody>
                    <a:bodyPr/>
                    <a:lstStyle/>
                    <a:p>
                      <a:pPr algn="r" rtl="1"/>
                      <a:r>
                        <a:rPr lang="ar-EG" sz="2000" b="1" kern="1200" baseline="0" dirty="0" smtClean="0"/>
                        <a:t>1- تقليل التكاليف</a:t>
                      </a:r>
                    </a:p>
                    <a:p>
                      <a:pPr algn="r" rtl="1"/>
                      <a:r>
                        <a:rPr lang="ar-EG" sz="2000" b="1" kern="1200" baseline="0" dirty="0" smtClean="0"/>
                        <a:t>من خلال:</a:t>
                      </a:r>
                      <a:endParaRPr lang="ar-EG" sz="2000" b="1" kern="1200" baseline="0" dirty="0">
                        <a:solidFill>
                          <a:schemeClr val="tx1"/>
                        </a:solidFill>
                        <a:latin typeface="+mn-lt"/>
                        <a:ea typeface="+mn-ea"/>
                        <a:cs typeface="+mn-cs"/>
                      </a:endParaRPr>
                    </a:p>
                  </a:txBody>
                  <a:tcPr anchor="ctr"/>
                </a:tc>
                <a:tc>
                  <a:txBody>
                    <a:bodyPr/>
                    <a:lstStyle/>
                    <a:p>
                      <a:pPr algn="r" rtl="1"/>
                      <a:r>
                        <a:rPr lang="ar-EG" sz="2000" b="1" dirty="0" smtClean="0"/>
                        <a:t>أ-</a:t>
                      </a:r>
                      <a:r>
                        <a:rPr lang="ar-EG" sz="2000" b="1" baseline="0" dirty="0" smtClean="0"/>
                        <a:t> الاتصالات – المراسلات (وخاصة عند استخدام البريد الالكتروني والمحادثة الفورية)</a:t>
                      </a:r>
                      <a:endParaRPr lang="ar-EG" sz="2000" b="1" dirty="0">
                        <a:solidFill>
                          <a:schemeClr val="tx1"/>
                        </a:solidFill>
                      </a:endParaRPr>
                    </a:p>
                  </a:txBody>
                  <a:tcPr/>
                </a:tc>
              </a:tr>
              <a:tr h="523875">
                <a:tc vMerge="1">
                  <a:txBody>
                    <a:bodyPr/>
                    <a:lstStyle/>
                    <a:p>
                      <a:pPr algn="r" rtl="1"/>
                      <a:endParaRPr lang="ar-EG" sz="2000" dirty="0">
                        <a:solidFill>
                          <a:schemeClr val="tx1"/>
                        </a:solidFill>
                      </a:endParaRPr>
                    </a:p>
                  </a:txBody>
                  <a:tcPr/>
                </a:tc>
                <a:tc>
                  <a:txBody>
                    <a:bodyPr/>
                    <a:lstStyle/>
                    <a:p>
                      <a:pPr algn="r" rtl="1"/>
                      <a:r>
                        <a:rPr lang="ar-EG" sz="2000" b="1" kern="1200" baseline="0" dirty="0" smtClean="0"/>
                        <a:t>ب- التنقل بين المدن والدول (التعارف ومقابلة الأشخاص)</a:t>
                      </a:r>
                      <a:endParaRPr lang="ar-EG" sz="2000" b="1" kern="1200" baseline="0" dirty="0">
                        <a:solidFill>
                          <a:schemeClr val="tx1"/>
                        </a:solidFill>
                        <a:latin typeface="+mn-lt"/>
                        <a:ea typeface="+mn-ea"/>
                        <a:cs typeface="+mn-cs"/>
                      </a:endParaRPr>
                    </a:p>
                  </a:txBody>
                  <a:tcPr/>
                </a:tc>
              </a:tr>
              <a:tr h="523875">
                <a:tc vMerge="1">
                  <a:txBody>
                    <a:bodyPr/>
                    <a:lstStyle/>
                    <a:p>
                      <a:pPr algn="r" rtl="1"/>
                      <a:endParaRPr lang="ar-EG" sz="2000" dirty="0">
                        <a:solidFill>
                          <a:schemeClr val="tx1"/>
                        </a:solidFill>
                      </a:endParaRPr>
                    </a:p>
                  </a:txBody>
                  <a:tcPr/>
                </a:tc>
                <a:tc>
                  <a:txBody>
                    <a:bodyPr/>
                    <a:lstStyle/>
                    <a:p>
                      <a:pPr algn="r" rtl="1"/>
                      <a:r>
                        <a:rPr lang="ar-EG" sz="2000" b="1" kern="1200" baseline="0" dirty="0" smtClean="0"/>
                        <a:t>ت- توفير الوقت الذى من الممكن استغلاله في عمليات اخري</a:t>
                      </a:r>
                      <a:endParaRPr lang="ar-EG" sz="2000" b="1" kern="1200" baseline="0" dirty="0">
                        <a:solidFill>
                          <a:schemeClr val="tx1"/>
                        </a:solidFill>
                        <a:latin typeface="+mn-lt"/>
                        <a:ea typeface="+mn-ea"/>
                        <a:cs typeface="+mn-cs"/>
                      </a:endParaRPr>
                    </a:p>
                  </a:txBody>
                  <a:tcPr/>
                </a:tc>
              </a:tr>
              <a:tr h="523875">
                <a:tc vMerge="1">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r>
                        <a:rPr lang="ar-EG" sz="2000" b="1" kern="1200" baseline="0" dirty="0" smtClean="0"/>
                        <a:t>ث- يمكن انشاء شركة خاصة بك على شبكة الانترنت مما يقلل تكاليف انشاء المباني</a:t>
                      </a:r>
                      <a:endParaRPr lang="ar-EG" sz="2000" b="1" kern="1200" baseline="0" dirty="0">
                        <a:solidFill>
                          <a:schemeClr val="tx1"/>
                        </a:solidFill>
                        <a:latin typeface="+mn-lt"/>
                        <a:ea typeface="+mn-ea"/>
                        <a:cs typeface="+mn-cs"/>
                      </a:endParaRPr>
                    </a:p>
                  </a:txBody>
                  <a:tcPr/>
                </a:tc>
              </a:tr>
              <a:tr h="190500">
                <a:tc>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endParaRPr lang="ar-EG" sz="2000" b="1" kern="1200" baseline="0" dirty="0">
                        <a:solidFill>
                          <a:schemeClr val="tx1"/>
                        </a:solidFill>
                        <a:latin typeface="+mn-lt"/>
                        <a:ea typeface="+mn-ea"/>
                        <a:cs typeface="+mn-cs"/>
                      </a:endParaRPr>
                    </a:p>
                  </a:txBody>
                  <a:tcPr/>
                </a:tc>
              </a:tr>
              <a:tr h="525600">
                <a:tc rowSpan="3">
                  <a:txBody>
                    <a:bodyPr/>
                    <a:lstStyle/>
                    <a:p>
                      <a:pPr algn="r" rtl="1"/>
                      <a:r>
                        <a:rPr lang="ar-EG" sz="2000" b="1" kern="1200" baseline="0" dirty="0" smtClean="0"/>
                        <a:t>2- تقليل الجهد المبذول:</a:t>
                      </a:r>
                      <a:endParaRPr lang="ar-EG" sz="2000" b="1" kern="1200" baseline="0" dirty="0">
                        <a:solidFill>
                          <a:schemeClr val="tx1"/>
                        </a:solidFill>
                        <a:latin typeface="+mn-lt"/>
                        <a:ea typeface="+mn-ea"/>
                        <a:cs typeface="+mn-cs"/>
                      </a:endParaRPr>
                    </a:p>
                  </a:txBody>
                  <a:tcPr anchor="ctr"/>
                </a:tc>
                <a:tc>
                  <a:txBody>
                    <a:bodyPr/>
                    <a:lstStyle/>
                    <a:p>
                      <a:pPr algn="r" rtl="1"/>
                      <a:r>
                        <a:rPr lang="ar-EG" sz="2000" b="1" kern="1200" baseline="0" dirty="0" smtClean="0"/>
                        <a:t>أ- في البحث عن المعلومات</a:t>
                      </a:r>
                      <a:endParaRPr lang="ar-EG" sz="2000" b="1" kern="1200" baseline="0" dirty="0">
                        <a:solidFill>
                          <a:schemeClr val="tx1"/>
                        </a:solidFill>
                        <a:latin typeface="+mn-lt"/>
                        <a:ea typeface="+mn-ea"/>
                        <a:cs typeface="+mn-cs"/>
                      </a:endParaRPr>
                    </a:p>
                  </a:txBody>
                  <a:tcPr/>
                </a:tc>
              </a:tr>
              <a:tr h="525600">
                <a:tc vMerge="1">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r>
                        <a:rPr lang="ar-EG" sz="2000" b="1" kern="1200" baseline="0" dirty="0" smtClean="0"/>
                        <a:t>ب- في الاتصال والتواصل مع الاخرين</a:t>
                      </a:r>
                      <a:endParaRPr lang="ar-EG" sz="2000" b="1" kern="1200" baseline="0" dirty="0">
                        <a:solidFill>
                          <a:schemeClr val="tx1"/>
                        </a:solidFill>
                        <a:latin typeface="+mn-lt"/>
                        <a:ea typeface="+mn-ea"/>
                        <a:cs typeface="+mn-cs"/>
                      </a:endParaRPr>
                    </a:p>
                  </a:txBody>
                  <a:tcPr/>
                </a:tc>
              </a:tr>
              <a:tr h="525600">
                <a:tc vMerge="1">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r>
                        <a:rPr lang="ar-EG" sz="2000" b="1" kern="1200" baseline="0" dirty="0" smtClean="0"/>
                        <a:t>ت- في انجاز بعض العمليات الإدارية (خدمة العمل عن بعد)ٍ</a:t>
                      </a:r>
                      <a:endParaRPr lang="ar-EG" sz="2000" b="1" kern="1200" baseline="0" dirty="0">
                        <a:solidFill>
                          <a:schemeClr val="tx1"/>
                        </a:solidFill>
                        <a:latin typeface="+mn-lt"/>
                        <a:ea typeface="+mn-ea"/>
                        <a:cs typeface="+mn-cs"/>
                      </a:endParaRPr>
                    </a:p>
                  </a:txBody>
                  <a:tcPr/>
                </a:tc>
              </a:tr>
            </a:tbl>
          </a:graphicData>
        </a:graphic>
      </p:graphicFrame>
    </p:spTree>
    <p:extLst>
      <p:ext uri="{BB962C8B-B14F-4D97-AF65-F5344CB8AC3E}">
        <p14:creationId xmlns:p14="http://schemas.microsoft.com/office/powerpoint/2010/main" xmlns="" val="23276759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منافع وفوائد شبكة الانترنت، ... تابع</a:t>
            </a:r>
          </a:p>
        </p:txBody>
      </p:sp>
      <p:graphicFrame>
        <p:nvGraphicFramePr>
          <p:cNvPr id="3" name="Table 2"/>
          <p:cNvGraphicFramePr>
            <a:graphicFrameLocks noGrp="1"/>
          </p:cNvGraphicFramePr>
          <p:nvPr>
            <p:extLst>
              <p:ext uri="{D42A27DB-BD31-4B8C-83A1-F6EECF244321}">
                <p14:modId xmlns:p14="http://schemas.microsoft.com/office/powerpoint/2010/main" xmlns="" val="2514830734"/>
              </p:ext>
            </p:extLst>
          </p:nvPr>
        </p:nvGraphicFramePr>
        <p:xfrm>
          <a:off x="228600" y="1600200"/>
          <a:ext cx="9448800" cy="3897270"/>
        </p:xfrm>
        <a:graphic>
          <a:graphicData uri="http://schemas.openxmlformats.org/drawingml/2006/table">
            <a:tbl>
              <a:tblPr rtl="1" firstRow="1" bandRow="1">
                <a:tableStyleId>{BC89EF96-8CEA-46FF-86C4-4CE0E7609802}</a:tableStyleId>
              </a:tblPr>
              <a:tblGrid>
                <a:gridCol w="1741714"/>
                <a:gridCol w="7707086"/>
              </a:tblGrid>
              <a:tr h="523875">
                <a:tc rowSpan="3">
                  <a:txBody>
                    <a:bodyPr/>
                    <a:lstStyle/>
                    <a:p>
                      <a:pPr algn="r" rtl="1"/>
                      <a:r>
                        <a:rPr lang="ar-EG" sz="2000" b="1" kern="1200" baseline="0" dirty="0" smtClean="0"/>
                        <a:t>3- توفير الوقت:</a:t>
                      </a:r>
                      <a:endParaRPr lang="ar-EG" sz="2000" b="1" kern="1200" baseline="0" dirty="0">
                        <a:solidFill>
                          <a:schemeClr val="tx1"/>
                        </a:solidFill>
                        <a:latin typeface="+mn-lt"/>
                        <a:ea typeface="+mn-ea"/>
                        <a:cs typeface="+mn-cs"/>
                      </a:endParaRPr>
                    </a:p>
                  </a:txBody>
                  <a:tcPr anchor="ctr"/>
                </a:tc>
                <a:tc>
                  <a:txBody>
                    <a:bodyPr/>
                    <a:lstStyle/>
                    <a:p>
                      <a:pPr algn="r" rtl="1"/>
                      <a:r>
                        <a:rPr lang="ar-EG" sz="2000" b="1" dirty="0" smtClean="0"/>
                        <a:t>أ-</a:t>
                      </a:r>
                      <a:r>
                        <a:rPr lang="ar-EG" sz="2000" b="1" baseline="0" dirty="0" smtClean="0"/>
                        <a:t> </a:t>
                      </a:r>
                      <a:r>
                        <a:rPr lang="ar-EG" sz="2000" b="1" kern="1200" baseline="0" dirty="0" smtClean="0"/>
                        <a:t>في البحث عن المعلومات وإعداد البحوث والدراسات (لأنها تعتبر المصدر الأول للبحث عن المعلومة)</a:t>
                      </a:r>
                      <a:endParaRPr lang="ar-EG" sz="2000" b="1" dirty="0">
                        <a:solidFill>
                          <a:schemeClr val="tx1"/>
                        </a:solidFill>
                      </a:endParaRPr>
                    </a:p>
                  </a:txBody>
                  <a:tcPr/>
                </a:tc>
              </a:tr>
              <a:tr h="523875">
                <a:tc vMerge="1">
                  <a:txBody>
                    <a:bodyPr/>
                    <a:lstStyle/>
                    <a:p>
                      <a:pPr algn="r" rtl="1"/>
                      <a:endParaRPr lang="ar-EG" sz="2000" b="1" kern="1200" baseline="0" dirty="0">
                        <a:solidFill>
                          <a:schemeClr val="tx1"/>
                        </a:solidFill>
                        <a:latin typeface="+mn-lt"/>
                        <a:ea typeface="+mn-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EG" sz="2000" b="1" kern="1200" baseline="0" dirty="0" smtClean="0"/>
                        <a:t>ب- في إنجاز المعاملات الحكومية والبنكية (خدمة الحكومة الالكترونية والبنوك الالكترونية)</a:t>
                      </a:r>
                      <a:endParaRPr lang="ar-EG" sz="2000" b="1" kern="1200" baseline="0" dirty="0">
                        <a:solidFill>
                          <a:schemeClr val="tx1"/>
                        </a:solidFill>
                        <a:latin typeface="+mn-lt"/>
                        <a:ea typeface="+mn-ea"/>
                        <a:cs typeface="+mn-cs"/>
                      </a:endParaRPr>
                    </a:p>
                  </a:txBody>
                  <a:tcPr/>
                </a:tc>
              </a:tr>
              <a:tr h="523875">
                <a:tc vMerge="1">
                  <a:txBody>
                    <a:bodyPr/>
                    <a:lstStyle/>
                    <a:p>
                      <a:pPr algn="r" rtl="1"/>
                      <a:endParaRPr lang="ar-EG" sz="2000" b="1" kern="1200" baseline="0" dirty="0">
                        <a:solidFill>
                          <a:schemeClr val="tx1"/>
                        </a:solidFill>
                        <a:latin typeface="+mn-lt"/>
                        <a:ea typeface="+mn-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EG" sz="2000" b="1" kern="1200" baseline="0" dirty="0" smtClean="0"/>
                        <a:t>ت- في توصيل الرسائل والتواصل مع الآخرين</a:t>
                      </a:r>
                      <a:endParaRPr lang="ar-EG" sz="2000" b="1" kern="1200" baseline="0" dirty="0">
                        <a:solidFill>
                          <a:schemeClr val="tx1"/>
                        </a:solidFill>
                        <a:latin typeface="+mn-lt"/>
                        <a:ea typeface="+mn-ea"/>
                        <a:cs typeface="+mn-cs"/>
                      </a:endParaRPr>
                    </a:p>
                  </a:txBody>
                  <a:tcPr/>
                </a:tc>
              </a:tr>
              <a:tr h="190500">
                <a:tc>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endParaRPr lang="ar-EG" sz="2000" b="1" kern="1200" baseline="0" dirty="0">
                        <a:solidFill>
                          <a:schemeClr val="tx1"/>
                        </a:solidFill>
                        <a:latin typeface="+mn-lt"/>
                        <a:ea typeface="+mn-ea"/>
                        <a:cs typeface="+mn-cs"/>
                      </a:endParaRPr>
                    </a:p>
                  </a:txBody>
                  <a:tcPr/>
                </a:tc>
              </a:tr>
              <a:tr h="525600">
                <a:tc rowSpan="3">
                  <a:txBody>
                    <a:bodyPr/>
                    <a:lstStyle/>
                    <a:p>
                      <a:pPr algn="r" rtl="1"/>
                      <a:r>
                        <a:rPr lang="ar-EG" sz="2000" b="1" kern="1200" baseline="0" dirty="0" smtClean="0"/>
                        <a:t>4- توفير المبالغ من خلال:</a:t>
                      </a:r>
                      <a:endParaRPr lang="ar-EG" sz="2000" b="1" kern="1200" baseline="0" dirty="0">
                        <a:solidFill>
                          <a:schemeClr val="tx1"/>
                        </a:solidFill>
                        <a:latin typeface="+mn-lt"/>
                        <a:ea typeface="+mn-ea"/>
                        <a:cs typeface="+mn-cs"/>
                      </a:endParaRPr>
                    </a:p>
                  </a:txBody>
                  <a:tcPr anchor="ctr"/>
                </a:tc>
                <a:tc>
                  <a:txBody>
                    <a:bodyPr/>
                    <a:lstStyle/>
                    <a:p>
                      <a:pPr algn="r" rtl="1"/>
                      <a:r>
                        <a:rPr lang="ar-EG" sz="2000" b="1" kern="1200" baseline="0" dirty="0" smtClean="0"/>
                        <a:t>أ- تخفيض نسب الصرف على طباعة الأوراق وتوفير مبالغ التوصيل</a:t>
                      </a:r>
                      <a:endParaRPr lang="ar-EG" sz="2000" b="1" kern="1200" baseline="0" dirty="0">
                        <a:solidFill>
                          <a:schemeClr val="tx1"/>
                        </a:solidFill>
                        <a:latin typeface="+mn-lt"/>
                        <a:ea typeface="+mn-ea"/>
                        <a:cs typeface="+mn-cs"/>
                      </a:endParaRPr>
                    </a:p>
                  </a:txBody>
                  <a:tcPr/>
                </a:tc>
              </a:tr>
              <a:tr h="525600">
                <a:tc vMerge="1">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r>
                        <a:rPr lang="ar-EG" sz="2000" b="1" kern="1200" baseline="0" dirty="0" smtClean="0"/>
                        <a:t>ب- توفير المبالغ المدفوعة على الاتصالات الهاتفية (استخدام المحادثة الفورية)</a:t>
                      </a:r>
                      <a:endParaRPr lang="ar-EG" sz="2000" b="1" kern="1200" baseline="0" dirty="0">
                        <a:solidFill>
                          <a:schemeClr val="tx1"/>
                        </a:solidFill>
                        <a:latin typeface="+mn-lt"/>
                        <a:ea typeface="+mn-ea"/>
                        <a:cs typeface="+mn-cs"/>
                      </a:endParaRPr>
                    </a:p>
                  </a:txBody>
                  <a:tcPr/>
                </a:tc>
              </a:tr>
              <a:tr h="525600">
                <a:tc vMerge="1">
                  <a:txBody>
                    <a:bodyPr/>
                    <a:lstStyle/>
                    <a:p>
                      <a:pPr algn="r" rtl="1"/>
                      <a:endParaRPr lang="ar-EG" sz="2000" b="1" kern="1200" baseline="0" dirty="0">
                        <a:solidFill>
                          <a:schemeClr val="tx1"/>
                        </a:solidFill>
                        <a:latin typeface="+mn-lt"/>
                        <a:ea typeface="+mn-ea"/>
                        <a:cs typeface="+mn-cs"/>
                      </a:endParaRPr>
                    </a:p>
                  </a:txBody>
                  <a:tcPr/>
                </a:tc>
                <a:tc>
                  <a:txBody>
                    <a:bodyPr/>
                    <a:lstStyle/>
                    <a:p>
                      <a:pPr algn="r" rtl="1"/>
                      <a:r>
                        <a:rPr lang="ar-EG" sz="2000" b="1" kern="1200" baseline="0" dirty="0" smtClean="0"/>
                        <a:t>ت- توفير المبالغ المدفوعة على إنشاء المباني والمراكز (إنشائها على شبكة الانترنت ومن الممكن تعيين افراد من مختلف دول العالم)</a:t>
                      </a:r>
                      <a:endParaRPr lang="ar-EG" sz="2000" b="1" kern="1200" baseline="0" dirty="0">
                        <a:solidFill>
                          <a:schemeClr val="tx1"/>
                        </a:solidFill>
                        <a:latin typeface="+mn-lt"/>
                        <a:ea typeface="+mn-ea"/>
                        <a:cs typeface="+mn-cs"/>
                      </a:endParaRPr>
                    </a:p>
                  </a:txBody>
                  <a:tcPr/>
                </a:tc>
              </a:tr>
            </a:tbl>
          </a:graphicData>
        </a:graphic>
      </p:graphicFrame>
    </p:spTree>
    <p:extLst>
      <p:ext uri="{BB962C8B-B14F-4D97-AF65-F5344CB8AC3E}">
        <p14:creationId xmlns:p14="http://schemas.microsoft.com/office/powerpoint/2010/main" xmlns="" val="4183720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منافع وفوائد شبكة الانترنت، ... تابع</a:t>
            </a:r>
          </a:p>
        </p:txBody>
      </p:sp>
      <p:graphicFrame>
        <p:nvGraphicFramePr>
          <p:cNvPr id="3" name="Table 2"/>
          <p:cNvGraphicFramePr>
            <a:graphicFrameLocks noGrp="1"/>
          </p:cNvGraphicFramePr>
          <p:nvPr>
            <p:extLst>
              <p:ext uri="{D42A27DB-BD31-4B8C-83A1-F6EECF244321}">
                <p14:modId xmlns:p14="http://schemas.microsoft.com/office/powerpoint/2010/main" xmlns="" val="1990075884"/>
              </p:ext>
            </p:extLst>
          </p:nvPr>
        </p:nvGraphicFramePr>
        <p:xfrm>
          <a:off x="228600" y="1600200"/>
          <a:ext cx="9448800" cy="3726180"/>
        </p:xfrm>
        <a:graphic>
          <a:graphicData uri="http://schemas.openxmlformats.org/drawingml/2006/table">
            <a:tbl>
              <a:tblPr rtl="1" firstRow="1" bandRow="1">
                <a:tableStyleId>{BC89EF96-8CEA-46FF-86C4-4CE0E7609802}</a:tableStyleId>
              </a:tblPr>
              <a:tblGrid>
                <a:gridCol w="9448800"/>
              </a:tblGrid>
              <a:tr h="464820">
                <a:tc>
                  <a:txBody>
                    <a:bodyPr/>
                    <a:lstStyle/>
                    <a:p>
                      <a:pPr algn="r" rtl="1"/>
                      <a:r>
                        <a:rPr lang="ar-EG" sz="2000" kern="1200" baseline="0" dirty="0" smtClean="0"/>
                        <a:t>5- شبكة الانترنت تعد بمثابة قاعدة معلومات ضخمة جداً لما تحتويه من معلومات عن مختلف مجالات الحياة</a:t>
                      </a:r>
                      <a:endParaRPr lang="ar-EG" sz="2000" b="1" kern="1200" baseline="0" dirty="0">
                        <a:solidFill>
                          <a:schemeClr val="tx1"/>
                        </a:solidFill>
                        <a:latin typeface="+mn-lt"/>
                        <a:ea typeface="+mn-ea"/>
                        <a:cs typeface="+mn-cs"/>
                      </a:endParaRPr>
                    </a:p>
                  </a:txBody>
                  <a:tcPr anchor="ctr"/>
                </a:tc>
              </a:tr>
              <a:tr h="464820">
                <a:tc>
                  <a:txBody>
                    <a:bodyPr/>
                    <a:lstStyle/>
                    <a:p>
                      <a:pPr algn="r" rtl="1"/>
                      <a:r>
                        <a:rPr lang="ar-EG" sz="2000" b="1" kern="1200" baseline="0" dirty="0" smtClean="0"/>
                        <a:t>6- تقليص الفجوة الرقمية والفكرية بين شعوب العالم</a:t>
                      </a:r>
                      <a:endParaRPr lang="ar-EG" sz="2000" b="1" kern="1200" baseline="0" dirty="0">
                        <a:solidFill>
                          <a:schemeClr val="tx1"/>
                        </a:solidFill>
                        <a:latin typeface="+mn-lt"/>
                        <a:ea typeface="+mn-ea"/>
                        <a:cs typeface="+mn-cs"/>
                      </a:endParaRPr>
                    </a:p>
                  </a:txBody>
                  <a:tcPr anchor="ctr"/>
                </a:tc>
              </a:tr>
              <a:tr h="464820">
                <a:tc>
                  <a:txBody>
                    <a:bodyPr/>
                    <a:lstStyle/>
                    <a:p>
                      <a:pPr algn="r" rtl="1"/>
                      <a:r>
                        <a:rPr lang="ar-EG" sz="2000" b="1" kern="1200" baseline="0" dirty="0" smtClean="0"/>
                        <a:t>7- إيجاد مجالات عمل جديدة وخدمات متنوعة لم تكن موجودة في السابق (ساهم ذلك في تخفيض نسب البطالة)</a:t>
                      </a:r>
                      <a:endParaRPr lang="ar-EG" sz="2000" b="1" kern="1200" baseline="0" dirty="0">
                        <a:solidFill>
                          <a:schemeClr val="tx1"/>
                        </a:solidFill>
                        <a:latin typeface="+mn-lt"/>
                        <a:ea typeface="+mn-ea"/>
                        <a:cs typeface="+mn-cs"/>
                      </a:endParaRPr>
                    </a:p>
                  </a:txBody>
                  <a:tcPr anchor="ctr"/>
                </a:tc>
              </a:tr>
              <a:tr h="464820">
                <a:tc>
                  <a:txBody>
                    <a:bodyPr/>
                    <a:lstStyle/>
                    <a:p>
                      <a:pPr algn="r" rtl="1"/>
                      <a:r>
                        <a:rPr lang="ar-EG" sz="2000" b="1" kern="1200" baseline="0" dirty="0" smtClean="0"/>
                        <a:t>8- توفي</a:t>
                      </a:r>
                      <a:r>
                        <a:rPr lang="ar-SA" sz="2000" b="1" kern="1200" baseline="0" dirty="0" smtClean="0"/>
                        <a:t>ر</a:t>
                      </a:r>
                      <a:r>
                        <a:rPr lang="ar-EG" sz="2000" b="1" kern="1200" baseline="0" dirty="0" smtClean="0"/>
                        <a:t> فرص عمل للأشخاص الباحثين عن عمل (انتشار مواقع الويب المتخصصة في هذا المجال)</a:t>
                      </a:r>
                      <a:endParaRPr lang="ar-EG" sz="2000" b="1" kern="1200" baseline="0" dirty="0">
                        <a:solidFill>
                          <a:schemeClr val="tx1"/>
                        </a:solidFill>
                        <a:latin typeface="+mn-lt"/>
                        <a:ea typeface="+mn-ea"/>
                        <a:cs typeface="+mn-cs"/>
                      </a:endParaRPr>
                    </a:p>
                  </a:txBody>
                  <a:tcPr anchor="ctr"/>
                </a:tc>
              </a:tr>
              <a:tr h="464820">
                <a:tc>
                  <a:txBody>
                    <a:bodyPr/>
                    <a:lstStyle/>
                    <a:p>
                      <a:pPr algn="r" rtl="1"/>
                      <a:r>
                        <a:rPr lang="ar-EG" sz="2000" b="1" kern="1200" baseline="0" dirty="0" smtClean="0"/>
                        <a:t>9- اتاحة الإمكانيات لدى الأشخاص للتعبير عن آرائهم وأفكارهم ومبادئهم بحرية وشفافية أكثر (المواقع الاجتماعية)</a:t>
                      </a:r>
                      <a:endParaRPr lang="ar-EG" sz="2000" b="1" kern="1200" baseline="0" dirty="0">
                        <a:solidFill>
                          <a:schemeClr val="tx1"/>
                        </a:solidFill>
                        <a:latin typeface="+mn-lt"/>
                        <a:ea typeface="+mn-ea"/>
                        <a:cs typeface="+mn-cs"/>
                      </a:endParaRPr>
                    </a:p>
                  </a:txBody>
                  <a:tcPr anchor="ctr"/>
                </a:tc>
              </a:tr>
              <a:tr h="464820">
                <a:tc>
                  <a:txBody>
                    <a:bodyPr/>
                    <a:lstStyle/>
                    <a:p>
                      <a:pPr algn="r" rtl="1"/>
                      <a:r>
                        <a:rPr lang="ar-EG" sz="2000" b="1" kern="1200" baseline="0" dirty="0" smtClean="0"/>
                        <a:t>10- مساعدة الأشخاص في إنشاء أعمالهم الخاصة وإكمال دراستهم دون التأثير على وظائفهم التي تحتاج لتفرغ كامل.</a:t>
                      </a:r>
                      <a:endParaRPr lang="ar-EG" sz="2000" b="1" kern="1200" baseline="0" dirty="0">
                        <a:solidFill>
                          <a:schemeClr val="tx1"/>
                        </a:solidFill>
                        <a:latin typeface="+mn-lt"/>
                        <a:ea typeface="+mn-ea"/>
                        <a:cs typeface="+mn-cs"/>
                      </a:endParaRPr>
                    </a:p>
                  </a:txBody>
                  <a:tcPr anchor="ctr"/>
                </a:tc>
              </a:tr>
              <a:tr h="464820">
                <a:tc>
                  <a:txBody>
                    <a:bodyPr/>
                    <a:lstStyle/>
                    <a:p>
                      <a:pPr algn="r" rtl="1"/>
                      <a:r>
                        <a:rPr lang="ar-EG" sz="2000" b="1" kern="1200" baseline="0" dirty="0" smtClean="0"/>
                        <a:t>11- توسيع المدارك الفكرية عند الأطفال (وخاصة عن</a:t>
                      </a:r>
                      <a:r>
                        <a:rPr lang="ar-SA" sz="2000" b="1" kern="1200" baseline="0" dirty="0" smtClean="0"/>
                        <a:t>د</a:t>
                      </a:r>
                      <a:r>
                        <a:rPr lang="ar-EG" sz="2000" b="1" kern="1200" baseline="0" dirty="0" smtClean="0"/>
                        <a:t> توظيف خدمات الانترنت بشكل صحيح)</a:t>
                      </a:r>
                      <a:endParaRPr lang="ar-EG" sz="2000" b="1" kern="1200" baseline="0" dirty="0" smtClean="0">
                        <a:solidFill>
                          <a:schemeClr val="tx1"/>
                        </a:solidFill>
                        <a:latin typeface="+mn-lt"/>
                        <a:ea typeface="+mn-ea"/>
                        <a:cs typeface="+mn-cs"/>
                      </a:endParaRPr>
                    </a:p>
                  </a:txBody>
                  <a:tcPr anchor="ctr"/>
                </a:tc>
              </a:tr>
            </a:tbl>
          </a:graphicData>
        </a:graphic>
      </p:graphicFrame>
    </p:spTree>
    <p:extLst>
      <p:ext uri="{BB962C8B-B14F-4D97-AF65-F5344CB8AC3E}">
        <p14:creationId xmlns:p14="http://schemas.microsoft.com/office/powerpoint/2010/main" xmlns="" val="2901051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a:t>
            </a:fld>
            <a:endParaRPr lang="en-US" dirty="0" smtClean="0">
              <a:solidFill>
                <a:prstClr val="white"/>
              </a:solidFill>
              <a:cs typeface="Arial" pitchFamily="34" charset="0"/>
            </a:endParaRPr>
          </a:p>
        </p:txBody>
      </p:sp>
      <p:sp>
        <p:nvSpPr>
          <p:cNvPr id="8" name="Content Placeholder 5"/>
          <p:cNvSpPr>
            <a:spLocks noGrp="1"/>
          </p:cNvSpPr>
          <p:nvPr>
            <p:ph idx="1"/>
          </p:nvPr>
        </p:nvSpPr>
        <p:spPr>
          <a:xfrm>
            <a:off x="533400" y="1493837"/>
            <a:ext cx="8915400" cy="4525963"/>
          </a:xfrm>
        </p:spPr>
        <p:txBody>
          <a:bodyPr/>
          <a:lstStyle/>
          <a:p>
            <a:pPr algn="just" rtl="1"/>
            <a:r>
              <a:rPr lang="ar-SA" sz="2000" b="1" dirty="0" smtClean="0"/>
              <a:t>1- خدمة الويب </a:t>
            </a:r>
            <a:r>
              <a:rPr lang="en-US" sz="2000" b="1" dirty="0" smtClean="0"/>
              <a:t>Web</a:t>
            </a:r>
            <a:r>
              <a:rPr lang="ar-SA" sz="2000" b="1" dirty="0" smtClean="0"/>
              <a:t> :</a:t>
            </a:r>
          </a:p>
          <a:p>
            <a:pPr marL="55563" indent="-1588" algn="just" rtl="1">
              <a:lnSpc>
                <a:spcPct val="150000"/>
              </a:lnSpc>
            </a:pPr>
            <a:r>
              <a:rPr lang="ar-SA" sz="2000" b="1" dirty="0" smtClean="0"/>
              <a:t>     </a:t>
            </a:r>
            <a:r>
              <a:rPr lang="ar-SA" sz="1800" b="1" dirty="0" smtClean="0"/>
              <a:t>تعد خدمة الويب من الخدمات الرئيسية للانترنت ، حيث ظهرت هذه الخدمة في أوائل التسعينات ومن خلالها استطاع المستخدم (العميل) لشبكة الانترنت من رؤية المعلومات والاخبار في صيغة مرئية منسقة، وذلك من خلال برامج متخصصة في عرض صفحات المواقع يطلق عليها متصفحات الانترنت </a:t>
            </a:r>
            <a:r>
              <a:rPr lang="en-US" sz="1800" b="1" dirty="0" smtClean="0"/>
              <a:t>Internet Browsers</a:t>
            </a:r>
            <a:r>
              <a:rPr lang="ar-SA" sz="1800" b="1" dirty="0" smtClean="0"/>
              <a:t> وتعتمد هذه الخدمة على ارسال المستخدم عنوان الـ </a:t>
            </a:r>
            <a:r>
              <a:rPr lang="en-US" sz="1800" b="1" dirty="0" smtClean="0"/>
              <a:t>URL</a:t>
            </a:r>
            <a:r>
              <a:rPr lang="ar-SA" sz="1800" b="1" dirty="0" smtClean="0"/>
              <a:t> الخاص بالموقع الى الشبكة العنكبوتية العالمية </a:t>
            </a:r>
            <a:r>
              <a:rPr lang="en-US" sz="1800" b="1" dirty="0" smtClean="0"/>
              <a:t>WWW </a:t>
            </a:r>
            <a:r>
              <a:rPr lang="ar-SA" sz="1800" b="1" dirty="0" smtClean="0"/>
              <a:t> ليتم الاتصال بالخادم </a:t>
            </a:r>
            <a:r>
              <a:rPr lang="en-US" sz="1800" b="1" dirty="0" smtClean="0"/>
              <a:t>Server</a:t>
            </a:r>
            <a:r>
              <a:rPr lang="ar-SA" sz="1800" b="1" dirty="0" smtClean="0"/>
              <a:t> الذي يوجد علية الموقع المراد، ثم بعد ذلك يتم إرسال البيانات التي يحتويها الموقع الى جهاز المستخدم (العميل) ليشاهدها من خلال متصفح الانترنت وهذه العملية يقوم بتنظيمها بروتوكول </a:t>
            </a:r>
            <a:r>
              <a:rPr lang="en-US" sz="1800" b="1" dirty="0" smtClean="0"/>
              <a:t>HTTP</a:t>
            </a:r>
            <a:r>
              <a:rPr lang="ar-SA" sz="1800" b="1" dirty="0" smtClean="0"/>
              <a:t>  </a:t>
            </a:r>
            <a:r>
              <a:rPr lang="ar-SA" sz="2000" b="1" dirty="0" smtClean="0"/>
              <a:t>.</a:t>
            </a:r>
          </a:p>
          <a:p>
            <a:pPr algn="just" rtl="1"/>
            <a:endParaRPr lang="ar-SA" sz="2000" dirty="0"/>
          </a:p>
        </p:txBody>
      </p:sp>
      <p:pic>
        <p:nvPicPr>
          <p:cNvPr id="9" name="Picture 8" descr="web.jpg"/>
          <p:cNvPicPr>
            <a:picLocks noChangeAspect="1"/>
          </p:cNvPicPr>
          <p:nvPr/>
        </p:nvPicPr>
        <p:blipFill>
          <a:blip r:embed="rId2" cstate="print"/>
          <a:stretch>
            <a:fillRect/>
          </a:stretch>
        </p:blipFill>
        <p:spPr>
          <a:xfrm>
            <a:off x="3543299" y="4343400"/>
            <a:ext cx="3086101" cy="2087563"/>
          </a:xfrm>
          <a:prstGeom prst="rect">
            <a:avLst/>
          </a:prstGeom>
          <a:ln>
            <a:noFill/>
          </a:ln>
          <a:effectLst>
            <a:softEdge rad="112500"/>
          </a:effectLst>
        </p:spPr>
      </p:pic>
      <p:sp>
        <p:nvSpPr>
          <p:cNvPr id="7" name="TextBox 6"/>
          <p:cNvSpPr txBox="1"/>
          <p:nvPr/>
        </p:nvSpPr>
        <p:spPr>
          <a:xfrm>
            <a:off x="457200" y="304800"/>
            <a:ext cx="8915400" cy="50931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2005924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a:t>
            </a:fld>
            <a:endParaRPr lang="en-US" dirty="0" smtClean="0">
              <a:solidFill>
                <a:prstClr val="white"/>
              </a:solidFill>
              <a:cs typeface="Arial" pitchFamily="34" charset="0"/>
            </a:endParaRPr>
          </a:p>
        </p:txBody>
      </p:sp>
      <p:sp>
        <p:nvSpPr>
          <p:cNvPr id="7" name="Content Placeholder 5"/>
          <p:cNvSpPr>
            <a:spLocks noGrp="1"/>
          </p:cNvSpPr>
          <p:nvPr>
            <p:ph idx="1"/>
          </p:nvPr>
        </p:nvSpPr>
        <p:spPr>
          <a:xfrm>
            <a:off x="533400" y="1447800"/>
            <a:ext cx="8915400" cy="4525963"/>
          </a:xfrm>
        </p:spPr>
        <p:txBody>
          <a:bodyPr/>
          <a:lstStyle/>
          <a:p>
            <a:pPr rtl="1"/>
            <a:r>
              <a:rPr lang="ar-SA" sz="2000" b="1" dirty="0" smtClean="0"/>
              <a:t>2- خدمة البريد الالكتروني  </a:t>
            </a:r>
            <a:r>
              <a:rPr lang="en-US" sz="2000" b="1" dirty="0" smtClean="0"/>
              <a:t> : E-mail </a:t>
            </a:r>
            <a:endParaRPr lang="ar-SA" sz="2000" b="1" dirty="0" smtClean="0"/>
          </a:p>
          <a:p>
            <a:pPr marL="1588" indent="-1588" rtl="1"/>
            <a:r>
              <a:rPr lang="ar-SA" sz="1900" dirty="0" smtClean="0"/>
              <a:t>تعتبر هذه الخدمة من الخدمات الحيوية لشبكة الانترنت ، إذ أنها تمكننا من إرسال واستقبال الرسائل من والى أي مكان في العالم في وقت لا يتجاوز بضع ثوان بعكس الحال في نظم البريد الاعتيادية .</a:t>
            </a:r>
          </a:p>
          <a:p>
            <a:pPr marL="1588" indent="-1588" rtl="1">
              <a:lnSpc>
                <a:spcPct val="150000"/>
              </a:lnSpc>
            </a:pPr>
            <a:r>
              <a:rPr lang="ar-SA" sz="2000" b="1" dirty="0" smtClean="0"/>
              <a:t>3- خدمة </a:t>
            </a:r>
            <a:r>
              <a:rPr lang="ar-EG" sz="2000" b="1" dirty="0" smtClean="0"/>
              <a:t>المحادثة الفورية</a:t>
            </a:r>
            <a:r>
              <a:rPr lang="en-US" sz="2000" b="1" dirty="0" smtClean="0"/>
              <a:t>Chatting  </a:t>
            </a:r>
            <a:r>
              <a:rPr lang="ar-SA" sz="2000" b="1" dirty="0" smtClean="0">
                <a:effectLst>
                  <a:outerShdw blurRad="38100" dist="38100" dir="2700000" algn="tl">
                    <a:srgbClr val="000000">
                      <a:alpha val="43137"/>
                    </a:srgbClr>
                  </a:outerShdw>
                </a:effectLst>
              </a:rPr>
              <a:t> :</a:t>
            </a:r>
          </a:p>
          <a:p>
            <a:pPr marL="1588" indent="-1588" rtl="1"/>
            <a:r>
              <a:rPr lang="ar-SA" sz="1900" dirty="0" smtClean="0"/>
              <a:t>تتيح لنا خدمة الدردشة إمكانية إجراء الحوار المباشر بين أي عدد من الا</a:t>
            </a:r>
            <a:r>
              <a:rPr lang="ar-EG" sz="1900" dirty="0" smtClean="0"/>
              <a:t>ش</a:t>
            </a:r>
            <a:r>
              <a:rPr lang="ar-SA" sz="1900" dirty="0" smtClean="0"/>
              <a:t>خاص حول العالم ، ويمكن اجراء </a:t>
            </a:r>
            <a:r>
              <a:rPr lang="ar-EG" sz="1900" dirty="0" smtClean="0"/>
              <a:t>المحادثات الفورية </a:t>
            </a:r>
            <a:r>
              <a:rPr lang="ar-SA" sz="1900" dirty="0" smtClean="0"/>
              <a:t>بين الاشخاص بالكتابة او الصوت او بالصوت والصورة معاً . </a:t>
            </a:r>
            <a:endParaRPr lang="en-US" sz="1900" dirty="0" smtClean="0"/>
          </a:p>
        </p:txBody>
      </p:sp>
      <p:sp>
        <p:nvSpPr>
          <p:cNvPr id="8" name="TextBox 7"/>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مستطيل 1"/>
          <p:cNvSpPr/>
          <p:nvPr/>
        </p:nvSpPr>
        <p:spPr>
          <a:xfrm>
            <a:off x="1066800" y="3581400"/>
            <a:ext cx="8343900" cy="2329869"/>
          </a:xfrm>
          <a:prstGeom prst="rect">
            <a:avLst/>
          </a:prstGeom>
        </p:spPr>
        <p:txBody>
          <a:bodyPr wrap="square">
            <a:spAutoFit/>
          </a:bodyPr>
          <a:lstStyle/>
          <a:p>
            <a:pPr marL="342900" lvl="0" indent="-342900" eaLnBrk="0" hangingPunct="0">
              <a:spcBef>
                <a:spcPct val="20000"/>
              </a:spcBef>
            </a:pPr>
            <a:r>
              <a:rPr lang="ar-SA" sz="2000" b="1" dirty="0" smtClean="0">
                <a:solidFill>
                  <a:prstClr val="black"/>
                </a:solidFill>
                <a:latin typeface="Calibri"/>
                <a:cs typeface="Arial" charset="0"/>
              </a:rPr>
              <a:t>4 -</a:t>
            </a:r>
            <a:r>
              <a:rPr lang="en-US" sz="2000" b="1" dirty="0" smtClean="0">
                <a:solidFill>
                  <a:prstClr val="black"/>
                </a:solidFill>
                <a:latin typeface="Calibri"/>
                <a:cs typeface="Arial" charset="0"/>
              </a:rPr>
              <a:t> </a:t>
            </a:r>
            <a:r>
              <a:rPr lang="ar-EG" sz="2000" b="1" dirty="0">
                <a:solidFill>
                  <a:prstClr val="black"/>
                </a:solidFill>
                <a:latin typeface="Calibri"/>
                <a:cs typeface="Arial" charset="0"/>
              </a:rPr>
              <a:t>خدمة المدونة الالكترونية </a:t>
            </a:r>
            <a:r>
              <a:rPr lang="en-US" sz="2000" b="1" dirty="0">
                <a:solidFill>
                  <a:prstClr val="black"/>
                </a:solidFill>
                <a:latin typeface="Calibri"/>
                <a:cs typeface="Arial" charset="0"/>
              </a:rPr>
              <a:t>blog</a:t>
            </a:r>
            <a:r>
              <a:rPr lang="ar-EG" sz="2000" b="1" dirty="0">
                <a:solidFill>
                  <a:prstClr val="black"/>
                </a:solidFill>
                <a:latin typeface="Calibri"/>
                <a:cs typeface="Arial" charset="0"/>
              </a:rPr>
              <a:t>:</a:t>
            </a:r>
            <a:endParaRPr lang="ar-SA" sz="2000" b="1" dirty="0">
              <a:solidFill>
                <a:prstClr val="black"/>
              </a:solidFill>
              <a:latin typeface="Calibri"/>
              <a:cs typeface="Arial" charset="0"/>
            </a:endParaRPr>
          </a:p>
          <a:p>
            <a:pPr marL="1588" lvl="0" indent="-1588" eaLnBrk="0" hangingPunct="0">
              <a:spcBef>
                <a:spcPct val="20000"/>
              </a:spcBef>
              <a:buFont typeface="Courier New" pitchFamily="49" charset="0"/>
              <a:buChar char="o"/>
            </a:pPr>
            <a:r>
              <a:rPr lang="ar-SA" sz="1900" dirty="0" smtClean="0">
                <a:solidFill>
                  <a:prstClr val="black"/>
                </a:solidFill>
                <a:latin typeface="Calibri"/>
                <a:cs typeface="Arial" charset="0"/>
              </a:rPr>
              <a:t>  </a:t>
            </a:r>
            <a:r>
              <a:rPr lang="ar-EG" sz="1900" dirty="0" smtClean="0">
                <a:solidFill>
                  <a:prstClr val="black"/>
                </a:solidFill>
                <a:latin typeface="Calibri"/>
                <a:cs typeface="Arial" charset="0"/>
              </a:rPr>
              <a:t>هي </a:t>
            </a:r>
            <a:r>
              <a:rPr lang="ar-EG" sz="1900" dirty="0">
                <a:solidFill>
                  <a:prstClr val="black"/>
                </a:solidFill>
                <a:latin typeface="Calibri"/>
                <a:cs typeface="Arial" charset="0"/>
              </a:rPr>
              <a:t>نوع من أنواع مواقع </a:t>
            </a:r>
            <a:r>
              <a:rPr lang="ar-EG" sz="1900" dirty="0" smtClean="0">
                <a:solidFill>
                  <a:prstClr val="black"/>
                </a:solidFill>
                <a:latin typeface="Calibri"/>
                <a:cs typeface="Arial" charset="0"/>
              </a:rPr>
              <a:t>الوي</a:t>
            </a:r>
            <a:r>
              <a:rPr lang="ar-SA" sz="1900" dirty="0" smtClean="0">
                <a:solidFill>
                  <a:prstClr val="black"/>
                </a:solidFill>
                <a:latin typeface="Calibri"/>
                <a:cs typeface="Arial" charset="0"/>
              </a:rPr>
              <a:t>ب </a:t>
            </a:r>
            <a:r>
              <a:rPr lang="ar-EG" sz="1900" dirty="0" smtClean="0">
                <a:solidFill>
                  <a:prstClr val="black"/>
                </a:solidFill>
                <a:latin typeface="Calibri"/>
                <a:cs typeface="Arial" charset="0"/>
              </a:rPr>
              <a:t>عادة </a:t>
            </a:r>
            <a:r>
              <a:rPr lang="ar-EG" sz="1900" dirty="0">
                <a:solidFill>
                  <a:prstClr val="black"/>
                </a:solidFill>
                <a:latin typeface="Calibri"/>
                <a:cs typeface="Arial" charset="0"/>
              </a:rPr>
              <a:t>ما تكون لفرد (</a:t>
            </a:r>
            <a:r>
              <a:rPr lang="ar-EG" sz="1900" dirty="0" smtClean="0">
                <a:solidFill>
                  <a:prstClr val="black"/>
                </a:solidFill>
                <a:latin typeface="Calibri"/>
                <a:cs typeface="Arial" charset="0"/>
              </a:rPr>
              <a:t>ي</a:t>
            </a:r>
            <a:r>
              <a:rPr lang="ar-SA" sz="1900" dirty="0" smtClean="0">
                <a:solidFill>
                  <a:prstClr val="black"/>
                </a:solidFill>
                <a:latin typeface="Calibri"/>
                <a:cs typeface="Arial" charset="0"/>
              </a:rPr>
              <a:t>ضيف</a:t>
            </a:r>
            <a:r>
              <a:rPr lang="ar-EG" sz="1900" dirty="0" smtClean="0">
                <a:solidFill>
                  <a:prstClr val="black"/>
                </a:solidFill>
                <a:latin typeface="Calibri"/>
                <a:cs typeface="Arial" charset="0"/>
              </a:rPr>
              <a:t> </a:t>
            </a:r>
            <a:r>
              <a:rPr lang="ar-EG" sz="1900" dirty="0">
                <a:solidFill>
                  <a:prstClr val="black"/>
                </a:solidFill>
                <a:latin typeface="Calibri"/>
                <a:cs typeface="Arial" charset="0"/>
              </a:rPr>
              <a:t>التعليقات) او الوصف لحدث معين، أو غيرها من المواد مثل </a:t>
            </a:r>
            <a:r>
              <a:rPr lang="ar-EG" sz="1900" dirty="0" smtClean="0">
                <a:solidFill>
                  <a:prstClr val="black"/>
                </a:solidFill>
                <a:latin typeface="Calibri"/>
                <a:cs typeface="Arial" charset="0"/>
              </a:rPr>
              <a:t>الرسوما</a:t>
            </a:r>
            <a:r>
              <a:rPr lang="ar-SA" sz="1900" dirty="0" smtClean="0">
                <a:solidFill>
                  <a:prstClr val="black"/>
                </a:solidFill>
                <a:latin typeface="Calibri"/>
                <a:cs typeface="Arial" charset="0"/>
              </a:rPr>
              <a:t>ت </a:t>
            </a:r>
            <a:r>
              <a:rPr lang="ar-EG" sz="1900" dirty="0" smtClean="0">
                <a:solidFill>
                  <a:prstClr val="black"/>
                </a:solidFill>
                <a:latin typeface="Calibri"/>
                <a:cs typeface="Arial" charset="0"/>
              </a:rPr>
              <a:t>أو </a:t>
            </a:r>
            <a:r>
              <a:rPr lang="ar-EG" sz="1900" dirty="0">
                <a:solidFill>
                  <a:prstClr val="black"/>
                </a:solidFill>
                <a:latin typeface="Calibri"/>
                <a:cs typeface="Arial" charset="0"/>
              </a:rPr>
              <a:t>الفيديو.</a:t>
            </a:r>
          </a:p>
          <a:p>
            <a:pPr marL="1588" lvl="0" indent="-1588" eaLnBrk="0" hangingPunct="0">
              <a:spcBef>
                <a:spcPct val="20000"/>
              </a:spcBef>
              <a:buFont typeface="Courier New" pitchFamily="49" charset="0"/>
              <a:buChar char="o"/>
            </a:pPr>
            <a:r>
              <a:rPr lang="ar-SA" sz="1900" dirty="0" smtClean="0">
                <a:solidFill>
                  <a:prstClr val="black"/>
                </a:solidFill>
                <a:latin typeface="Calibri"/>
                <a:cs typeface="Arial" charset="0"/>
              </a:rPr>
              <a:t>  </a:t>
            </a:r>
            <a:r>
              <a:rPr lang="ar-EG" sz="1900" dirty="0" smtClean="0">
                <a:solidFill>
                  <a:prstClr val="black"/>
                </a:solidFill>
                <a:latin typeface="Calibri"/>
                <a:cs typeface="Arial" charset="0"/>
              </a:rPr>
              <a:t>المدونات </a:t>
            </a:r>
            <a:r>
              <a:rPr lang="ar-EG" sz="1900" dirty="0">
                <a:solidFill>
                  <a:prstClr val="black"/>
                </a:solidFill>
                <a:latin typeface="Calibri"/>
                <a:cs typeface="Arial" charset="0"/>
              </a:rPr>
              <a:t>تكون مرتبة ترتيباً زمنياً تصاعدياً (من الأحدث الى </a:t>
            </a:r>
            <a:r>
              <a:rPr lang="ar-EG" sz="1900" dirty="0" smtClean="0">
                <a:solidFill>
                  <a:prstClr val="black"/>
                </a:solidFill>
                <a:latin typeface="Calibri"/>
                <a:cs typeface="Arial" charset="0"/>
              </a:rPr>
              <a:t>الاقدم)</a:t>
            </a:r>
            <a:r>
              <a:rPr lang="ar-SA" sz="1900" dirty="0" smtClean="0">
                <a:solidFill>
                  <a:prstClr val="black"/>
                </a:solidFill>
                <a:latin typeface="Calibri"/>
                <a:cs typeface="Arial" charset="0"/>
              </a:rPr>
              <a:t>  </a:t>
            </a:r>
            <a:r>
              <a:rPr lang="ar-EG" sz="1900" dirty="0" smtClean="0">
                <a:solidFill>
                  <a:prstClr val="black"/>
                </a:solidFill>
                <a:latin typeface="Calibri"/>
                <a:cs typeface="Arial" charset="0"/>
              </a:rPr>
              <a:t>تستخدم </a:t>
            </a:r>
            <a:r>
              <a:rPr lang="ar-EG" sz="1900" dirty="0">
                <a:solidFill>
                  <a:prstClr val="black"/>
                </a:solidFill>
                <a:latin typeface="Calibri"/>
                <a:cs typeface="Arial" charset="0"/>
              </a:rPr>
              <a:t>المدونة لإضافة أفعال أو أحداث </a:t>
            </a:r>
          </a:p>
          <a:p>
            <a:pPr marL="1588" lvl="0" indent="-1588" eaLnBrk="0" hangingPunct="0">
              <a:spcBef>
                <a:spcPct val="20000"/>
              </a:spcBef>
              <a:buFont typeface="Courier New" pitchFamily="49" charset="0"/>
              <a:buChar char="o"/>
            </a:pPr>
            <a:r>
              <a:rPr lang="ar-SA" sz="1900" dirty="0" smtClean="0">
                <a:solidFill>
                  <a:prstClr val="black"/>
                </a:solidFill>
                <a:latin typeface="Calibri"/>
                <a:cs typeface="Arial" charset="0"/>
              </a:rPr>
              <a:t>  </a:t>
            </a:r>
            <a:r>
              <a:rPr lang="ar-EG" sz="1900" dirty="0" smtClean="0">
                <a:solidFill>
                  <a:prstClr val="black"/>
                </a:solidFill>
                <a:latin typeface="Calibri"/>
                <a:cs typeface="Arial" charset="0"/>
              </a:rPr>
              <a:t>بعض </a:t>
            </a:r>
            <a:r>
              <a:rPr lang="ar-EG" sz="1900" dirty="0">
                <a:solidFill>
                  <a:prstClr val="black"/>
                </a:solidFill>
                <a:latin typeface="Calibri"/>
                <a:cs typeface="Arial" charset="0"/>
              </a:rPr>
              <a:t>المدونات تعمل كالمدونة الشخصية على شبكة </a:t>
            </a:r>
            <a:r>
              <a:rPr lang="ar-EG" sz="1900" dirty="0" smtClean="0">
                <a:solidFill>
                  <a:prstClr val="black"/>
                </a:solidFill>
                <a:latin typeface="Calibri"/>
                <a:cs typeface="Arial" charset="0"/>
              </a:rPr>
              <a:t>الانترن</a:t>
            </a:r>
            <a:r>
              <a:rPr lang="ar-SA" sz="1900" dirty="0" smtClean="0">
                <a:solidFill>
                  <a:prstClr val="black"/>
                </a:solidFill>
                <a:latin typeface="Calibri"/>
                <a:cs typeface="Arial" charset="0"/>
              </a:rPr>
              <a:t>ت ,</a:t>
            </a:r>
            <a:r>
              <a:rPr lang="ar-EG" sz="1900" dirty="0" smtClean="0">
                <a:solidFill>
                  <a:prstClr val="black"/>
                </a:solidFill>
                <a:latin typeface="Calibri"/>
                <a:cs typeface="Arial" charset="0"/>
              </a:rPr>
              <a:t>المدونة </a:t>
            </a:r>
            <a:r>
              <a:rPr lang="ar-EG" sz="1900" dirty="0">
                <a:solidFill>
                  <a:prstClr val="black"/>
                </a:solidFill>
                <a:latin typeface="Calibri"/>
                <a:cs typeface="Arial" charset="0"/>
              </a:rPr>
              <a:t>النموذجية (تجمع بين النصوص والصور وروابط لمدونات اخري وصفحات ويب ومقاطع صوت وفيديو)</a:t>
            </a:r>
          </a:p>
        </p:txBody>
      </p:sp>
    </p:spTree>
    <p:extLst>
      <p:ext uri="{BB962C8B-B14F-4D97-AF65-F5344CB8AC3E}">
        <p14:creationId xmlns:p14="http://schemas.microsoft.com/office/powerpoint/2010/main" xmlns="" val="1160418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a:t>
            </a:fld>
            <a:endParaRPr lang="en-US" dirty="0" smtClean="0">
              <a:solidFill>
                <a:prstClr val="white"/>
              </a:solidFill>
              <a:cs typeface="Arial" pitchFamily="34" charset="0"/>
            </a:endParaRPr>
          </a:p>
        </p:txBody>
      </p:sp>
      <p:sp>
        <p:nvSpPr>
          <p:cNvPr id="7" name="Content Placeholder 5"/>
          <p:cNvSpPr>
            <a:spLocks noGrp="1"/>
          </p:cNvSpPr>
          <p:nvPr>
            <p:ph idx="1"/>
          </p:nvPr>
        </p:nvSpPr>
        <p:spPr>
          <a:xfrm>
            <a:off x="152400" y="1600201"/>
            <a:ext cx="9448800" cy="4190999"/>
          </a:xfrm>
        </p:spPr>
        <p:txBody>
          <a:bodyPr/>
          <a:lstStyle/>
          <a:p>
            <a:pPr rtl="1"/>
            <a:r>
              <a:rPr lang="ar-EG" sz="2000" b="1" dirty="0" smtClean="0">
                <a:effectLst>
                  <a:outerShdw blurRad="38100" dist="38100" dir="2700000" algn="tl">
                    <a:srgbClr val="000000">
                      <a:alpha val="43137"/>
                    </a:srgbClr>
                  </a:outerShdw>
                </a:effectLst>
              </a:rPr>
              <a:t>5</a:t>
            </a:r>
            <a:r>
              <a:rPr lang="ar-SA" sz="2000" b="1" dirty="0" smtClean="0">
                <a:effectLst>
                  <a:outerShdw blurRad="38100" dist="38100" dir="2700000" algn="tl">
                    <a:srgbClr val="000000">
                      <a:alpha val="43137"/>
                    </a:srgbClr>
                  </a:outerShdw>
                </a:effectLst>
              </a:rPr>
              <a:t>-</a:t>
            </a:r>
            <a:r>
              <a:rPr lang="en-US" sz="2000" b="1" dirty="0" smtClean="0">
                <a:effectLst>
                  <a:outerShdw blurRad="38100" dist="38100" dir="2700000" algn="tl">
                    <a:srgbClr val="000000">
                      <a:alpha val="43137"/>
                    </a:srgbClr>
                  </a:outerShdw>
                </a:effectLst>
              </a:rPr>
              <a:t> </a:t>
            </a:r>
            <a:r>
              <a:rPr lang="ar-EG" sz="2000" b="1" dirty="0" smtClean="0">
                <a:effectLst>
                  <a:outerShdw blurRad="38100" dist="38100" dir="2700000" algn="tl">
                    <a:srgbClr val="000000">
                      <a:alpha val="43137"/>
                    </a:srgbClr>
                  </a:outerShdw>
                </a:effectLst>
              </a:rPr>
              <a:t>خدمة الموسوعات الحرة </a:t>
            </a:r>
            <a:r>
              <a:rPr lang="en-US" sz="2000" b="1" dirty="0" smtClean="0">
                <a:effectLst>
                  <a:outerShdw blurRad="38100" dist="38100" dir="2700000" algn="tl">
                    <a:srgbClr val="000000">
                      <a:alpha val="43137"/>
                    </a:srgbClr>
                  </a:outerShdw>
                </a:effectLst>
              </a:rPr>
              <a:t>Wiki</a:t>
            </a:r>
            <a:r>
              <a:rPr lang="ar-EG" sz="2000" b="1" dirty="0" smtClean="0">
                <a:effectLst>
                  <a:outerShdw blurRad="38100" dist="38100" dir="2700000" algn="tl">
                    <a:srgbClr val="000000">
                      <a:alpha val="43137"/>
                    </a:srgbClr>
                  </a:outerShdw>
                </a:effectLst>
              </a:rPr>
              <a:t>:</a:t>
            </a:r>
            <a:endParaRPr lang="ar-SA" sz="2000" b="1" dirty="0" smtClean="0">
              <a:effectLst>
                <a:outerShdw blurRad="38100" dist="38100" dir="2700000" algn="tl">
                  <a:srgbClr val="000000">
                    <a:alpha val="43137"/>
                  </a:srgbClr>
                </a:outerShdw>
              </a:effectLst>
            </a:endParaRPr>
          </a:p>
          <a:p>
            <a:pPr marL="1588" indent="-1588" rtl="1">
              <a:lnSpc>
                <a:spcPct val="150000"/>
              </a:lnSpc>
            </a:pPr>
            <a:r>
              <a:rPr lang="ar-EG" sz="1900" dirty="0" smtClean="0"/>
              <a:t>هي نوع من المواقع الالكترونية التي تسمح للزوار بإضافة المحتويات وتعديلها دون أي قيود في الغالب</a:t>
            </a:r>
          </a:p>
          <a:p>
            <a:pPr marL="1588" indent="-1588" rtl="1">
              <a:lnSpc>
                <a:spcPct val="150000"/>
              </a:lnSpc>
            </a:pPr>
            <a:r>
              <a:rPr lang="ar-EG" sz="1900" dirty="0" smtClean="0"/>
              <a:t>البرامج المستخدمة في تشغيل هذه النوعية من المواقع تسمي </a:t>
            </a:r>
            <a:r>
              <a:rPr lang="en-US" sz="1900" dirty="0" smtClean="0"/>
              <a:t>Wiki</a:t>
            </a:r>
            <a:r>
              <a:rPr lang="ar-EG" sz="1900" dirty="0" smtClean="0"/>
              <a:t> حيث لها خاصيتان:</a:t>
            </a:r>
          </a:p>
          <a:p>
            <a:pPr marL="1588" indent="-1588" rtl="1">
              <a:lnSpc>
                <a:spcPct val="150000"/>
              </a:lnSpc>
            </a:pPr>
            <a:r>
              <a:rPr lang="ar-EG" sz="1900" dirty="0" smtClean="0"/>
              <a:t>1- امكانية تعديل الصفحات بواسطة الزائر (أو الاعضاء المصرح لهم) دون الحاجة لأي تطبيق آخر</a:t>
            </a:r>
          </a:p>
          <a:p>
            <a:pPr marL="1588" indent="-1588" rtl="1">
              <a:lnSpc>
                <a:spcPct val="150000"/>
              </a:lnSpc>
            </a:pPr>
            <a:r>
              <a:rPr lang="ar-EG" sz="1900" dirty="0" smtClean="0"/>
              <a:t>2- امكانية إدراج رابط لصفحة لم تنشأ بعد عن طريق كلمات الويكي </a:t>
            </a:r>
            <a:r>
              <a:rPr lang="en-US" sz="1900" dirty="0" smtClean="0"/>
              <a:t>Wiki Words</a:t>
            </a:r>
            <a:endParaRPr lang="ar-EG" sz="1900" dirty="0" smtClean="0"/>
          </a:p>
          <a:p>
            <a:pPr marL="1588" indent="-1588" rtl="1">
              <a:lnSpc>
                <a:spcPct val="150000"/>
              </a:lnSpc>
            </a:pPr>
            <a:r>
              <a:rPr lang="ar-EG" sz="1900" dirty="0" smtClean="0"/>
              <a:t>كلمة </a:t>
            </a:r>
            <a:r>
              <a:rPr lang="en-US" sz="1900" dirty="0" smtClean="0"/>
              <a:t>Wiki</a:t>
            </a:r>
            <a:r>
              <a:rPr lang="ar-EG" sz="1900" dirty="0" smtClean="0"/>
              <a:t> تعني «سريع» واستخدمت لأنظمة إدارة المحتوي للدلالة على السرعة في تعديل محتويات المواقع</a:t>
            </a:r>
          </a:p>
          <a:p>
            <a:pPr marL="1588" indent="-1588" rtl="1">
              <a:lnSpc>
                <a:spcPct val="150000"/>
              </a:lnSpc>
            </a:pPr>
            <a:r>
              <a:rPr lang="ar-EG" sz="1900" dirty="0" smtClean="0"/>
              <a:t>أشهر مواقع الويكي: </a:t>
            </a:r>
            <a:r>
              <a:rPr lang="en-US" sz="1900" dirty="0" smtClean="0"/>
              <a:t>Wikipedia</a:t>
            </a:r>
          </a:p>
          <a:p>
            <a:pPr marL="1588" indent="-1588" rtl="1">
              <a:lnSpc>
                <a:spcPct val="150000"/>
              </a:lnSpc>
            </a:pPr>
            <a:endParaRPr lang="ar-EG" sz="1800" dirty="0" smtClean="0"/>
          </a:p>
          <a:p>
            <a:pPr marL="1588" indent="-1588" rtl="1">
              <a:lnSpc>
                <a:spcPct val="150000"/>
              </a:lnSpc>
            </a:pPr>
            <a:endParaRPr lang="ar-SA" sz="1800" dirty="0" smtClean="0"/>
          </a:p>
        </p:txBody>
      </p:sp>
      <p:sp>
        <p:nvSpPr>
          <p:cNvPr id="8" name="TextBox 7"/>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1600201"/>
            <a:ext cx="1615194" cy="228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57603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9</a:t>
            </a:fld>
            <a:endParaRPr lang="en-US" dirty="0" smtClean="0">
              <a:solidFill>
                <a:prstClr val="white"/>
              </a:solidFill>
              <a:cs typeface="Arial" pitchFamily="34" charset="0"/>
            </a:endParaRPr>
          </a:p>
        </p:txBody>
      </p:sp>
      <p:pic>
        <p:nvPicPr>
          <p:cNvPr id="7" name="Picture 6" descr="DOWNLOAD.gif"/>
          <p:cNvPicPr>
            <a:picLocks noChangeAspect="1"/>
          </p:cNvPicPr>
          <p:nvPr/>
        </p:nvPicPr>
        <p:blipFill>
          <a:blip r:embed="rId2" cstate="print"/>
          <a:srcRect t="5120"/>
          <a:stretch>
            <a:fillRect/>
          </a:stretch>
        </p:blipFill>
        <p:spPr>
          <a:xfrm>
            <a:off x="914400" y="2590801"/>
            <a:ext cx="1981200" cy="1761524"/>
          </a:xfrm>
          <a:prstGeom prst="rect">
            <a:avLst/>
          </a:prstGeom>
        </p:spPr>
      </p:pic>
      <p:sp>
        <p:nvSpPr>
          <p:cNvPr id="6" name="Content Placeholder 2"/>
          <p:cNvSpPr txBox="1">
            <a:spLocks/>
          </p:cNvSpPr>
          <p:nvPr/>
        </p:nvSpPr>
        <p:spPr bwMode="auto">
          <a:xfrm>
            <a:off x="381000" y="14478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indent="-342900" algn="just" fontAlgn="auto">
              <a:lnSpc>
                <a:spcPct val="150000"/>
              </a:lnSpc>
              <a:spcBef>
                <a:spcPct val="20000"/>
              </a:spcBef>
              <a:spcAft>
                <a:spcPts val="0"/>
              </a:spcAft>
              <a:defRPr/>
            </a:pPr>
            <a:r>
              <a:rPr lang="ar-EG" sz="2000" b="1" dirty="0" smtClean="0">
                <a:solidFill>
                  <a:prstClr val="black"/>
                </a:solidFill>
                <a:latin typeface="Calibri"/>
              </a:rPr>
              <a:t>6</a:t>
            </a:r>
            <a:r>
              <a:rPr lang="ar-SA" sz="2000" b="1" dirty="0" smtClean="0">
                <a:solidFill>
                  <a:prstClr val="black"/>
                </a:solidFill>
                <a:latin typeface="Calibri"/>
              </a:rPr>
              <a:t>- خدمة تحميل ورفع الملفات عبر شبكة الانترنت </a:t>
            </a:r>
            <a:r>
              <a:rPr lang="en-US" sz="2000" b="1" dirty="0" smtClean="0">
                <a:solidFill>
                  <a:prstClr val="black"/>
                </a:solidFill>
                <a:latin typeface="Calibri"/>
                <a:cs typeface="+mn-cs"/>
              </a:rPr>
              <a:t>Downloading &amp; Uploading</a:t>
            </a:r>
            <a:r>
              <a:rPr lang="ar-SA" sz="2000" b="1" dirty="0" smtClean="0">
                <a:solidFill>
                  <a:prstClr val="black"/>
                </a:solidFill>
                <a:latin typeface="Calibri"/>
              </a:rPr>
              <a:t> :</a:t>
            </a:r>
          </a:p>
          <a:p>
            <a:pPr marL="342900" indent="-342900" algn="just" fontAlgn="auto">
              <a:spcBef>
                <a:spcPct val="20000"/>
              </a:spcBef>
              <a:spcAft>
                <a:spcPts val="0"/>
              </a:spcAft>
              <a:defRPr/>
            </a:pPr>
            <a:r>
              <a:rPr lang="ar-SA" sz="1900" dirty="0" smtClean="0">
                <a:solidFill>
                  <a:prstClr val="black"/>
                </a:solidFill>
                <a:latin typeface="Calibri"/>
              </a:rPr>
              <a:t>تعتمد هذه الخدمة على بروتوكول </a:t>
            </a:r>
            <a:r>
              <a:rPr lang="en-US" sz="1900" dirty="0" smtClean="0">
                <a:solidFill>
                  <a:prstClr val="black"/>
                </a:solidFill>
                <a:latin typeface="Calibri"/>
                <a:cs typeface="+mn-cs"/>
              </a:rPr>
              <a:t>Files Transfer Protocol “FTP”</a:t>
            </a:r>
            <a:r>
              <a:rPr lang="ar-SA" sz="1900" dirty="0" smtClean="0">
                <a:solidFill>
                  <a:prstClr val="black"/>
                </a:solidFill>
                <a:latin typeface="Calibri"/>
              </a:rPr>
              <a:t> وهذه الخدمة تمكن المستخدم من تحميل الملفات</a:t>
            </a:r>
          </a:p>
          <a:p>
            <a:pPr marL="342900" indent="-342900" algn="just" fontAlgn="auto">
              <a:spcBef>
                <a:spcPct val="20000"/>
              </a:spcBef>
              <a:spcAft>
                <a:spcPts val="0"/>
              </a:spcAft>
              <a:defRPr/>
            </a:pPr>
            <a:r>
              <a:rPr lang="ar-SA" sz="1900" dirty="0" smtClean="0">
                <a:solidFill>
                  <a:prstClr val="black"/>
                </a:solidFill>
                <a:latin typeface="Calibri"/>
              </a:rPr>
              <a:t>من اجهزة الخادم للمواقع المختلفة الى جهازه الشخصي ، وايضا رفع الملفات من جهازه الشخصي الى اجهزة الخادم</a:t>
            </a:r>
          </a:p>
          <a:p>
            <a:pPr marL="342900" indent="-342900" algn="just" fontAlgn="auto">
              <a:spcBef>
                <a:spcPct val="20000"/>
              </a:spcBef>
              <a:spcAft>
                <a:spcPts val="0"/>
              </a:spcAft>
              <a:defRPr/>
            </a:pPr>
            <a:r>
              <a:rPr lang="ar-SA" sz="1900" dirty="0" smtClean="0">
                <a:solidFill>
                  <a:prstClr val="black"/>
                </a:solidFill>
                <a:latin typeface="Calibri"/>
              </a:rPr>
              <a:t>للمواقع التي تسمح له بذلك </a:t>
            </a:r>
            <a:r>
              <a:rPr lang="ar-SA" sz="2000" dirty="0" smtClean="0">
                <a:solidFill>
                  <a:prstClr val="black"/>
                </a:solidFill>
                <a:latin typeface="Calibri"/>
              </a:rPr>
              <a:t>.</a:t>
            </a:r>
          </a:p>
          <a:p>
            <a:pPr marL="1588" indent="176213" algn="just" fontAlgn="auto">
              <a:lnSpc>
                <a:spcPct val="150000"/>
              </a:lnSpc>
              <a:spcBef>
                <a:spcPct val="20000"/>
              </a:spcBef>
              <a:spcAft>
                <a:spcPts val="0"/>
              </a:spcAft>
              <a:defRPr/>
            </a:pPr>
            <a:r>
              <a:rPr lang="ar-SA" sz="2000" dirty="0" smtClean="0">
                <a:solidFill>
                  <a:prstClr val="black"/>
                </a:solidFill>
                <a:latin typeface="Calibri"/>
              </a:rPr>
              <a:t/>
            </a:r>
            <a:br>
              <a:rPr lang="ar-SA" sz="2000" dirty="0" smtClean="0">
                <a:solidFill>
                  <a:prstClr val="black"/>
                </a:solidFill>
                <a:latin typeface="Calibri"/>
              </a:rPr>
            </a:br>
            <a:endParaRPr lang="ar-SA" sz="2000" dirty="0" smtClean="0">
              <a:solidFill>
                <a:prstClr val="black"/>
              </a:solidFill>
              <a:latin typeface="Calibri"/>
            </a:endParaRPr>
          </a:p>
          <a:p>
            <a:pPr marL="55563" lvl="0" indent="-1588" algn="just" fontAlgn="auto">
              <a:lnSpc>
                <a:spcPct val="150000"/>
              </a:lnSpc>
              <a:spcBef>
                <a:spcPct val="20000"/>
              </a:spcBef>
              <a:spcAft>
                <a:spcPts val="0"/>
              </a:spcAft>
              <a:defRPr/>
            </a:pPr>
            <a:r>
              <a:rPr lang="ar-SA" sz="2000" b="1" dirty="0" smtClean="0">
                <a:solidFill>
                  <a:prstClr val="black"/>
                </a:solidFill>
              </a:rPr>
              <a:t>7-  خدمة </a:t>
            </a:r>
            <a:r>
              <a:rPr lang="ar-SA" sz="2000" b="1" dirty="0">
                <a:solidFill>
                  <a:prstClr val="black"/>
                </a:solidFill>
              </a:rPr>
              <a:t>المجموعات الاخبارية </a:t>
            </a:r>
            <a:r>
              <a:rPr lang="en-US" sz="2000" b="1" dirty="0">
                <a:solidFill>
                  <a:prstClr val="black"/>
                </a:solidFill>
              </a:rPr>
              <a:t>Newsgroups </a:t>
            </a:r>
            <a:r>
              <a:rPr lang="ar-SA" sz="2000" b="1" dirty="0">
                <a:solidFill>
                  <a:prstClr val="black"/>
                </a:solidFill>
              </a:rPr>
              <a:t> </a:t>
            </a:r>
            <a:r>
              <a:rPr lang="ar-SA" sz="2000" b="1" dirty="0" smtClean="0">
                <a:solidFill>
                  <a:prstClr val="black"/>
                </a:solidFill>
              </a:rPr>
              <a:t>:</a:t>
            </a:r>
          </a:p>
          <a:p>
            <a:pPr marL="55563" lvl="0" indent="-1588" algn="just" fontAlgn="auto">
              <a:lnSpc>
                <a:spcPct val="150000"/>
              </a:lnSpc>
              <a:spcBef>
                <a:spcPct val="20000"/>
              </a:spcBef>
              <a:spcAft>
                <a:spcPts val="0"/>
              </a:spcAft>
              <a:defRPr/>
            </a:pPr>
            <a:r>
              <a:rPr lang="ar-SA" sz="1900" dirty="0" smtClean="0">
                <a:solidFill>
                  <a:prstClr val="black"/>
                </a:solidFill>
              </a:rPr>
              <a:t>تعرف </a:t>
            </a:r>
            <a:r>
              <a:rPr lang="ar-SA" sz="1900" dirty="0">
                <a:solidFill>
                  <a:prstClr val="black"/>
                </a:solidFill>
              </a:rPr>
              <a:t>خدمة المجموعات الاخبارية </a:t>
            </a:r>
            <a:r>
              <a:rPr lang="en-US" sz="1900" dirty="0">
                <a:solidFill>
                  <a:prstClr val="black"/>
                </a:solidFill>
              </a:rPr>
              <a:t>Newsgroups</a:t>
            </a:r>
            <a:r>
              <a:rPr lang="ar-SA" sz="1900" dirty="0">
                <a:solidFill>
                  <a:prstClr val="black"/>
                </a:solidFill>
              </a:rPr>
              <a:t> بأنها وسيلة للنقاش مع الاشخاص ذوي الاهتمامات المشتركة ، ويتم ذلك من خلال وضع موضوع محدد للنقاش من قبل مدير المجموعة ليقوم الاشخاص المهتمين بهذا الموضوع بالرد والتعليق على هذا الموضوع ، وبذلك يتم تدعيم الموضوع </a:t>
            </a:r>
            <a:r>
              <a:rPr lang="ar-SA" sz="1900" dirty="0" smtClean="0">
                <a:solidFill>
                  <a:prstClr val="black"/>
                </a:solidFill>
              </a:rPr>
              <a:t>بالآراء </a:t>
            </a:r>
            <a:r>
              <a:rPr lang="ar-SA" sz="1900" dirty="0">
                <a:solidFill>
                  <a:prstClr val="black"/>
                </a:solidFill>
              </a:rPr>
              <a:t>ووجهات النظر المختلفة </a:t>
            </a:r>
            <a:r>
              <a:rPr lang="ar-SA" dirty="0">
                <a:solidFill>
                  <a:prstClr val="black"/>
                </a:solidFill>
              </a:rPr>
              <a:t>.</a:t>
            </a:r>
          </a:p>
          <a:p>
            <a:pPr marL="1588" indent="176213" algn="just" fontAlgn="auto">
              <a:lnSpc>
                <a:spcPct val="150000"/>
              </a:lnSpc>
              <a:spcBef>
                <a:spcPct val="20000"/>
              </a:spcBef>
              <a:spcAft>
                <a:spcPts val="0"/>
              </a:spcAft>
              <a:defRPr/>
            </a:pPr>
            <a:endParaRPr lang="ar-SA" sz="2000" dirty="0" smtClean="0">
              <a:solidFill>
                <a:prstClr val="black"/>
              </a:solidFill>
              <a:latin typeface="Calibri"/>
            </a:endParaRPr>
          </a:p>
        </p:txBody>
      </p:sp>
      <p:sp>
        <p:nvSpPr>
          <p:cNvPr id="8" name="TextBox 7"/>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977801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10</a:t>
            </a:fld>
            <a:endParaRPr lang="en-US" dirty="0" smtClean="0">
              <a:solidFill>
                <a:prstClr val="white"/>
              </a:solidFill>
              <a:cs typeface="Arial" pitchFamily="34" charset="0"/>
            </a:endParaRPr>
          </a:p>
        </p:txBody>
      </p:sp>
      <p:sp>
        <p:nvSpPr>
          <p:cNvPr id="7" name="Content Placeholder 2"/>
          <p:cNvSpPr txBox="1">
            <a:spLocks/>
          </p:cNvSpPr>
          <p:nvPr/>
        </p:nvSpPr>
        <p:spPr bwMode="auto">
          <a:xfrm>
            <a:off x="381000" y="1524000"/>
            <a:ext cx="9220200" cy="44958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lnSpc>
                <a:spcPct val="150000"/>
              </a:lnSpc>
              <a:spcBef>
                <a:spcPct val="20000"/>
              </a:spcBef>
              <a:spcAft>
                <a:spcPts val="0"/>
              </a:spcAft>
              <a:defRPr/>
            </a:pPr>
            <a:r>
              <a:rPr lang="ar-EG" sz="2000" b="1" dirty="0" smtClean="0">
                <a:solidFill>
                  <a:prstClr val="black"/>
                </a:solidFill>
              </a:rPr>
              <a:t>8</a:t>
            </a:r>
            <a:r>
              <a:rPr lang="ar-SA" sz="2000" b="1" dirty="0" smtClean="0">
                <a:solidFill>
                  <a:prstClr val="black"/>
                </a:solidFill>
              </a:rPr>
              <a:t>- خدمة المنتديات </a:t>
            </a:r>
            <a:r>
              <a:rPr lang="en-US" sz="2000" b="1" dirty="0" smtClean="0">
                <a:solidFill>
                  <a:prstClr val="black"/>
                </a:solidFill>
              </a:rPr>
              <a:t>Forums</a:t>
            </a:r>
            <a:r>
              <a:rPr lang="ar-SA" sz="2000" b="1" dirty="0" smtClean="0">
                <a:solidFill>
                  <a:prstClr val="black"/>
                </a:solidFill>
              </a:rPr>
              <a:t> :</a:t>
            </a:r>
          </a:p>
          <a:p>
            <a:pPr marL="55563" indent="-1588" algn="just" fontAlgn="auto">
              <a:lnSpc>
                <a:spcPct val="150000"/>
              </a:lnSpc>
              <a:spcBef>
                <a:spcPct val="20000"/>
              </a:spcBef>
              <a:spcAft>
                <a:spcPts val="0"/>
              </a:spcAft>
              <a:defRPr/>
            </a:pPr>
            <a:r>
              <a:rPr lang="ar-SA" sz="1900" dirty="0" smtClean="0">
                <a:solidFill>
                  <a:prstClr val="black"/>
                </a:solidFill>
              </a:rPr>
              <a:t>المنتديات او ساحات الحوار هي عبارة عن مواقع على الويب يتجمع فيها عدد كبير من الاشخاص لتبادل الخبرات ، وأعطاء وجهات النظر في الموضوعات المطروحة بالمنتديات ، ويتم تقسيم المنتدى الواحد الى عدة أقسام ، ويحتوي كل قسم بدوره على عدد من الموضوعات التي قام أعضاء المنتدى او مشرفيه بوضعها ، ويمكن لأي عضو في المنتدى أن يقوم بالرد والتعليق على هذا الموضوع .</a:t>
            </a:r>
          </a:p>
          <a:p>
            <a:pPr marL="55563" indent="-1588" algn="just" fontAlgn="auto">
              <a:lnSpc>
                <a:spcPct val="150000"/>
              </a:lnSpc>
              <a:spcBef>
                <a:spcPct val="20000"/>
              </a:spcBef>
              <a:spcAft>
                <a:spcPts val="0"/>
              </a:spcAft>
              <a:defRPr/>
            </a:pPr>
            <a:r>
              <a:rPr lang="ar-SA" sz="1900" dirty="0" smtClean="0">
                <a:solidFill>
                  <a:prstClr val="black"/>
                </a:solidFill>
              </a:rPr>
              <a:t>والمنتديات شبيهة بالمجموعات الاخبارية ، ولكننا لانستطيع اعتبارها مجموعات اخبارية ، إذ أن المنتدى يتيح مجموعة من الخصائص لانشاء الموضوع وتنسيقة وتعديلة وتخصيصة على افضل هيئة ممكنه ، على عكس المجموعات الاخبارية .</a:t>
            </a:r>
          </a:p>
          <a:p>
            <a:pPr marL="342900" indent="-342900" algn="just" fontAlgn="auto">
              <a:lnSpc>
                <a:spcPct val="150000"/>
              </a:lnSpc>
              <a:spcBef>
                <a:spcPct val="20000"/>
              </a:spcBef>
              <a:spcAft>
                <a:spcPts val="0"/>
              </a:spcAft>
              <a:defRPr/>
            </a:pPr>
            <a:endParaRPr lang="en-US" sz="2000" dirty="0" smtClean="0">
              <a:solidFill>
                <a:prstClr val="black"/>
              </a:solidFill>
            </a:endParaRPr>
          </a:p>
          <a:p>
            <a:pPr marL="342900" indent="-342900" algn="just" fontAlgn="auto">
              <a:lnSpc>
                <a:spcPct val="150000"/>
              </a:lnSpc>
              <a:spcBef>
                <a:spcPct val="20000"/>
              </a:spcBef>
              <a:spcAft>
                <a:spcPts val="0"/>
              </a:spcAft>
              <a:defRPr/>
            </a:pPr>
            <a:endParaRPr lang="ar-SA" sz="2000" dirty="0" smtClean="0">
              <a:solidFill>
                <a:prstClr val="black"/>
              </a:solidFill>
              <a:latin typeface="Calibri"/>
            </a:endParaRPr>
          </a:p>
        </p:txBody>
      </p:sp>
      <p:pic>
        <p:nvPicPr>
          <p:cNvPr id="13" name="Picture 12" descr="forums-300x299.jpg"/>
          <p:cNvPicPr>
            <a:picLocks noChangeAspect="1"/>
          </p:cNvPicPr>
          <p:nvPr/>
        </p:nvPicPr>
        <p:blipFill>
          <a:blip r:embed="rId2" cstate="print"/>
          <a:stretch>
            <a:fillRect/>
          </a:stretch>
        </p:blipFill>
        <p:spPr>
          <a:xfrm>
            <a:off x="4191000" y="4724400"/>
            <a:ext cx="1710677" cy="1447800"/>
          </a:xfrm>
          <a:prstGeom prst="rect">
            <a:avLst/>
          </a:prstGeom>
        </p:spPr>
      </p:pic>
      <p:sp>
        <p:nvSpPr>
          <p:cNvPr id="10" name="TextBox 9"/>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023998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11</a:t>
            </a:fld>
            <a:endParaRPr lang="en-US" dirty="0" smtClean="0">
              <a:solidFill>
                <a:prstClr val="white"/>
              </a:solidFill>
              <a:cs typeface="Arial" pitchFamily="34" charset="0"/>
            </a:endParaRPr>
          </a:p>
        </p:txBody>
      </p:sp>
      <p:sp>
        <p:nvSpPr>
          <p:cNvPr id="9" name="Content Placeholder 2"/>
          <p:cNvSpPr txBox="1">
            <a:spLocks/>
          </p:cNvSpPr>
          <p:nvPr/>
        </p:nvSpPr>
        <p:spPr bwMode="auto">
          <a:xfrm>
            <a:off x="381000" y="1524000"/>
            <a:ext cx="9296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lnSpc>
                <a:spcPct val="150000"/>
              </a:lnSpc>
              <a:spcBef>
                <a:spcPct val="20000"/>
              </a:spcBef>
              <a:spcAft>
                <a:spcPts val="0"/>
              </a:spcAft>
              <a:defRPr/>
            </a:pPr>
            <a:r>
              <a:rPr lang="ar-EG" sz="2000" b="1" dirty="0" smtClean="0">
                <a:solidFill>
                  <a:prstClr val="black"/>
                </a:solidFill>
              </a:rPr>
              <a:t>9</a:t>
            </a:r>
            <a:r>
              <a:rPr lang="ar-SA" sz="2000" b="1" dirty="0" smtClean="0">
                <a:solidFill>
                  <a:prstClr val="black"/>
                </a:solidFill>
              </a:rPr>
              <a:t>- خدمة القوائم البريدية  </a:t>
            </a:r>
            <a:r>
              <a:rPr lang="en-US" sz="2000" b="1" dirty="0" smtClean="0">
                <a:solidFill>
                  <a:prstClr val="black"/>
                </a:solidFill>
              </a:rPr>
              <a:t>Mailing List</a:t>
            </a:r>
            <a:r>
              <a:rPr lang="ar-SA" sz="2000" b="1" dirty="0" smtClean="0">
                <a:solidFill>
                  <a:prstClr val="black"/>
                </a:solidFill>
              </a:rPr>
              <a:t> :</a:t>
            </a:r>
          </a:p>
          <a:p>
            <a:pPr marL="55563" indent="231775" algn="just" fontAlgn="auto">
              <a:lnSpc>
                <a:spcPct val="150000"/>
              </a:lnSpc>
              <a:spcBef>
                <a:spcPct val="20000"/>
              </a:spcBef>
              <a:spcAft>
                <a:spcPts val="0"/>
              </a:spcAft>
              <a:defRPr/>
            </a:pPr>
            <a:r>
              <a:rPr lang="ar-SA" sz="1900" dirty="0" smtClean="0">
                <a:solidFill>
                  <a:prstClr val="black"/>
                </a:solidFill>
              </a:rPr>
              <a:t>القوائم البريدية هي من الأساليب الفعالة لمشاركة رسائل البريد الالكتروني </a:t>
            </a:r>
            <a:r>
              <a:rPr lang="en-US" sz="1900" dirty="0" smtClean="0">
                <a:solidFill>
                  <a:prstClr val="black"/>
                </a:solidFill>
              </a:rPr>
              <a:t>E-mail </a:t>
            </a:r>
            <a:r>
              <a:rPr lang="ar-SA" sz="1900" dirty="0" smtClean="0">
                <a:solidFill>
                  <a:prstClr val="black"/>
                </a:solidFill>
              </a:rPr>
              <a:t> بين عدد كبير من ذوي الاهتمامات المشتركة بالموضوعات التي تحتويها هذه الرسائل ، فعلى سبيل المثال يمكن لأي شخص لدية بريد الكتروني على موقع </a:t>
            </a:r>
            <a:r>
              <a:rPr lang="en-US" sz="1900" dirty="0" smtClean="0">
                <a:solidFill>
                  <a:prstClr val="black"/>
                </a:solidFill>
              </a:rPr>
              <a:t>YAHOO </a:t>
            </a:r>
            <a:r>
              <a:rPr lang="ar-SA" sz="1900" dirty="0" smtClean="0">
                <a:solidFill>
                  <a:prstClr val="black"/>
                </a:solidFill>
              </a:rPr>
              <a:t> الاشتراك في اي قائمة بريدية ، وارسال أية رسالة بريدية لدية الى جميع اعضاء القائمة تحت رقابة واشراف مدير القائمة البريدية الذي يقوم باستقبال الرسائل من اعضاء القائمة ثم يقوم بتمريرها وارسالها الى جميع أعضاء القائمة البريدية .</a:t>
            </a:r>
          </a:p>
          <a:p>
            <a:pPr marL="342900" indent="-342900" algn="just" fontAlgn="auto">
              <a:lnSpc>
                <a:spcPct val="150000"/>
              </a:lnSpc>
              <a:spcBef>
                <a:spcPct val="20000"/>
              </a:spcBef>
              <a:spcAft>
                <a:spcPts val="0"/>
              </a:spcAft>
              <a:defRPr/>
            </a:pPr>
            <a:endParaRPr lang="en-US" sz="2000" dirty="0" smtClean="0">
              <a:solidFill>
                <a:prstClr val="black"/>
              </a:solidFill>
            </a:endParaRPr>
          </a:p>
          <a:p>
            <a:pPr marL="342900" indent="-342900" algn="just" fontAlgn="auto">
              <a:lnSpc>
                <a:spcPct val="150000"/>
              </a:lnSpc>
              <a:spcBef>
                <a:spcPct val="20000"/>
              </a:spcBef>
              <a:spcAft>
                <a:spcPts val="0"/>
              </a:spcAft>
              <a:defRPr/>
            </a:pPr>
            <a:endParaRPr lang="ar-SA" sz="2000" dirty="0" smtClean="0">
              <a:solidFill>
                <a:prstClr val="black"/>
              </a:solidFill>
              <a:latin typeface="Calibri"/>
            </a:endParaRPr>
          </a:p>
        </p:txBody>
      </p:sp>
      <p:pic>
        <p:nvPicPr>
          <p:cNvPr id="10" name="Picture 9" descr="mailing-list-conference.jpg"/>
          <p:cNvPicPr>
            <a:picLocks noChangeAspect="1"/>
          </p:cNvPicPr>
          <p:nvPr/>
        </p:nvPicPr>
        <p:blipFill>
          <a:blip r:embed="rId2" cstate="print"/>
          <a:stretch>
            <a:fillRect/>
          </a:stretch>
        </p:blipFill>
        <p:spPr>
          <a:xfrm>
            <a:off x="1371600" y="3810000"/>
            <a:ext cx="3886200" cy="2514600"/>
          </a:xfrm>
          <a:prstGeom prst="rect">
            <a:avLst/>
          </a:prstGeom>
        </p:spPr>
      </p:pic>
      <p:sp>
        <p:nvSpPr>
          <p:cNvPr id="7" name="TextBox 6"/>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5002233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12</a:t>
            </a:fld>
            <a:endParaRPr lang="en-US" dirty="0" smtClean="0">
              <a:solidFill>
                <a:prstClr val="white"/>
              </a:solidFill>
              <a:cs typeface="Arial" pitchFamily="34" charset="0"/>
            </a:endParaRPr>
          </a:p>
        </p:txBody>
      </p:sp>
      <p:sp>
        <p:nvSpPr>
          <p:cNvPr id="9" name="Content Placeholder 2"/>
          <p:cNvSpPr txBox="1">
            <a:spLocks/>
          </p:cNvSpPr>
          <p:nvPr/>
        </p:nvSpPr>
        <p:spPr bwMode="auto">
          <a:xfrm>
            <a:off x="228600" y="1524000"/>
            <a:ext cx="94488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lnSpc>
                <a:spcPct val="150000"/>
              </a:lnSpc>
              <a:spcBef>
                <a:spcPct val="20000"/>
              </a:spcBef>
              <a:spcAft>
                <a:spcPts val="0"/>
              </a:spcAft>
              <a:defRPr/>
            </a:pPr>
            <a:r>
              <a:rPr lang="ar-EG" sz="2000" b="1" dirty="0" smtClean="0">
                <a:solidFill>
                  <a:prstClr val="black"/>
                </a:solidFill>
              </a:rPr>
              <a:t>10</a:t>
            </a:r>
            <a:r>
              <a:rPr lang="ar-SA" sz="2000" b="1" dirty="0" smtClean="0">
                <a:solidFill>
                  <a:prstClr val="black"/>
                </a:solidFill>
              </a:rPr>
              <a:t>- </a:t>
            </a:r>
            <a:r>
              <a:rPr lang="ar-EG" sz="2000" b="1" dirty="0" smtClean="0">
                <a:solidFill>
                  <a:prstClr val="black"/>
                </a:solidFill>
              </a:rPr>
              <a:t>خدمة التجارة الالكترونية </a:t>
            </a:r>
            <a:r>
              <a:rPr lang="en-US" sz="2000" b="1" dirty="0" smtClean="0">
                <a:solidFill>
                  <a:prstClr val="black"/>
                </a:solidFill>
              </a:rPr>
              <a:t>E-Commerce </a:t>
            </a:r>
            <a:r>
              <a:rPr lang="ar-SA" sz="2000" b="1" dirty="0" smtClean="0">
                <a:solidFill>
                  <a:prstClr val="black"/>
                </a:solidFill>
              </a:rPr>
              <a:t>:</a:t>
            </a:r>
            <a:endParaRPr lang="ar-EG" sz="2000" b="1" dirty="0">
              <a:solidFill>
                <a:prstClr val="black"/>
              </a:solidFill>
            </a:endParaRPr>
          </a:p>
          <a:p>
            <a:pPr marL="55563" indent="-1588" algn="just" fontAlgn="auto">
              <a:lnSpc>
                <a:spcPct val="150000"/>
              </a:lnSpc>
              <a:spcBef>
                <a:spcPct val="20000"/>
              </a:spcBef>
              <a:spcAft>
                <a:spcPts val="0"/>
              </a:spcAft>
              <a:defRPr/>
            </a:pPr>
            <a:r>
              <a:rPr lang="ar-EG" sz="1900" dirty="0">
                <a:solidFill>
                  <a:prstClr val="black"/>
                </a:solidFill>
              </a:rPr>
              <a:t>مفهوم التجارة الالكترونية هو كل عملية تجارية سواء كانت شراء أو بيع للسلع الملموسة </a:t>
            </a:r>
            <a:r>
              <a:rPr lang="ar-EG" sz="1900" dirty="0" smtClean="0">
                <a:solidFill>
                  <a:prstClr val="black"/>
                </a:solidFill>
              </a:rPr>
              <a:t>غير </a:t>
            </a:r>
            <a:r>
              <a:rPr lang="ar-SA" sz="1900" dirty="0" smtClean="0">
                <a:solidFill>
                  <a:prstClr val="black"/>
                </a:solidFill>
              </a:rPr>
              <a:t>ال</a:t>
            </a:r>
            <a:r>
              <a:rPr lang="ar-EG" sz="1900" dirty="0" smtClean="0">
                <a:solidFill>
                  <a:prstClr val="black"/>
                </a:solidFill>
              </a:rPr>
              <a:t>ملموسة </a:t>
            </a:r>
            <a:r>
              <a:rPr lang="ar-EG" sz="1900" dirty="0">
                <a:solidFill>
                  <a:prstClr val="black"/>
                </a:solidFill>
              </a:rPr>
              <a:t>بالإضافة الى الإعلانات والمزايدات والتي تنفذ من خلال استخدام احدى وسائل تقنية المعلومات (الانترنت</a:t>
            </a:r>
            <a:r>
              <a:rPr lang="ar-EG" sz="1900" dirty="0" smtClean="0">
                <a:solidFill>
                  <a:prstClr val="black"/>
                </a:solidFill>
              </a:rPr>
              <a:t>).</a:t>
            </a:r>
          </a:p>
          <a:p>
            <a:pPr marL="55563" indent="-1588" algn="just" fontAlgn="auto">
              <a:lnSpc>
                <a:spcPct val="150000"/>
              </a:lnSpc>
              <a:spcBef>
                <a:spcPct val="20000"/>
              </a:spcBef>
              <a:spcAft>
                <a:spcPts val="0"/>
              </a:spcAft>
              <a:defRPr/>
            </a:pPr>
            <a:r>
              <a:rPr lang="ar-SA" sz="1900" dirty="0" smtClean="0">
                <a:solidFill>
                  <a:prstClr val="black"/>
                </a:solidFill>
              </a:rPr>
              <a:t>وكما نلاحظ فأن هذا المصطلح (</a:t>
            </a:r>
            <a:r>
              <a:rPr lang="en-US" sz="2000" b="1" dirty="0" smtClean="0">
                <a:solidFill>
                  <a:prstClr val="black"/>
                </a:solidFill>
              </a:rPr>
              <a:t>E-Commerce</a:t>
            </a:r>
            <a:r>
              <a:rPr lang="ar-SA" sz="1900" dirty="0" smtClean="0">
                <a:solidFill>
                  <a:prstClr val="black"/>
                </a:solidFill>
              </a:rPr>
              <a:t>) ينقسم</a:t>
            </a:r>
            <a:r>
              <a:rPr lang="ar-EG" sz="1900" dirty="0" smtClean="0">
                <a:solidFill>
                  <a:prstClr val="black"/>
                </a:solidFill>
              </a:rPr>
              <a:t> الى مقطعين:</a:t>
            </a:r>
          </a:p>
          <a:p>
            <a:pPr marL="55563" indent="-1588" algn="just" fontAlgn="auto">
              <a:lnSpc>
                <a:spcPct val="150000"/>
              </a:lnSpc>
              <a:spcBef>
                <a:spcPct val="20000"/>
              </a:spcBef>
              <a:spcAft>
                <a:spcPts val="0"/>
              </a:spcAft>
              <a:defRPr/>
            </a:pPr>
            <a:r>
              <a:rPr lang="ar-EG" sz="1900" b="1" dirty="0" smtClean="0">
                <a:solidFill>
                  <a:prstClr val="black"/>
                </a:solidFill>
              </a:rPr>
              <a:t>التجارة</a:t>
            </a:r>
            <a:r>
              <a:rPr lang="ar-EG" sz="1900" dirty="0" smtClean="0">
                <a:solidFill>
                  <a:prstClr val="black"/>
                </a:solidFill>
              </a:rPr>
              <a:t>: (تشير الى نشاط اقتصادي يتم من خلال تداول السلع والخدمات بين الحكومات</a:t>
            </a:r>
          </a:p>
          <a:p>
            <a:pPr marL="55563" indent="-1588" algn="just" fontAlgn="auto">
              <a:lnSpc>
                <a:spcPct val="150000"/>
              </a:lnSpc>
              <a:spcBef>
                <a:spcPct val="20000"/>
              </a:spcBef>
              <a:spcAft>
                <a:spcPts val="0"/>
              </a:spcAft>
              <a:defRPr/>
            </a:pPr>
            <a:r>
              <a:rPr lang="ar-EG" sz="1900" dirty="0" smtClean="0">
                <a:solidFill>
                  <a:prstClr val="black"/>
                </a:solidFill>
              </a:rPr>
              <a:t> والمؤسسات والافراد وتحكمه عدة قوانين)</a:t>
            </a:r>
          </a:p>
          <a:p>
            <a:pPr marL="55563" indent="-1588" algn="just" fontAlgn="auto">
              <a:lnSpc>
                <a:spcPct val="150000"/>
              </a:lnSpc>
              <a:spcBef>
                <a:spcPct val="20000"/>
              </a:spcBef>
              <a:spcAft>
                <a:spcPts val="0"/>
              </a:spcAft>
              <a:defRPr/>
            </a:pPr>
            <a:r>
              <a:rPr lang="ar-EG" sz="1900" b="1" dirty="0" smtClean="0">
                <a:solidFill>
                  <a:prstClr val="black"/>
                </a:solidFill>
              </a:rPr>
              <a:t>الالكترونية</a:t>
            </a:r>
            <a:r>
              <a:rPr lang="ar-EG" sz="1900" dirty="0" smtClean="0">
                <a:solidFill>
                  <a:prstClr val="black"/>
                </a:solidFill>
              </a:rPr>
              <a:t>: (يشير الى وصف لمجال أداء التجارة ويقصد به أداء النشاط التجاري باستخدام</a:t>
            </a:r>
          </a:p>
          <a:p>
            <a:pPr marL="55563" indent="-1588" algn="just" fontAlgn="auto">
              <a:lnSpc>
                <a:spcPct val="150000"/>
              </a:lnSpc>
              <a:spcBef>
                <a:spcPct val="20000"/>
              </a:spcBef>
              <a:spcAft>
                <a:spcPts val="0"/>
              </a:spcAft>
              <a:defRPr/>
            </a:pPr>
            <a:r>
              <a:rPr lang="ar-EG" sz="1900" dirty="0" smtClean="0">
                <a:solidFill>
                  <a:prstClr val="black"/>
                </a:solidFill>
              </a:rPr>
              <a:t> الوسائط والأساليب الالكترونية مثل الانترنت).</a:t>
            </a:r>
            <a:endParaRPr lang="ar-SA" sz="1900" dirty="0" smtClean="0">
              <a:solidFill>
                <a:prstClr val="black"/>
              </a:solidFill>
            </a:endParaRPr>
          </a:p>
          <a:p>
            <a:pPr marL="342900" indent="-342900" algn="just" fontAlgn="auto">
              <a:lnSpc>
                <a:spcPct val="150000"/>
              </a:lnSpc>
              <a:spcBef>
                <a:spcPct val="20000"/>
              </a:spcBef>
              <a:spcAft>
                <a:spcPts val="0"/>
              </a:spcAft>
              <a:defRPr/>
            </a:pPr>
            <a:endParaRPr lang="en-US" sz="2000" dirty="0" smtClean="0">
              <a:solidFill>
                <a:prstClr val="black"/>
              </a:solidFill>
            </a:endParaRPr>
          </a:p>
          <a:p>
            <a:pPr marL="342900" indent="-342900" algn="just" fontAlgn="auto">
              <a:lnSpc>
                <a:spcPct val="150000"/>
              </a:lnSpc>
              <a:spcBef>
                <a:spcPct val="20000"/>
              </a:spcBef>
              <a:spcAft>
                <a:spcPts val="0"/>
              </a:spcAft>
              <a:defRPr/>
            </a:pPr>
            <a:endParaRPr lang="ar-SA" sz="2000" dirty="0" smtClean="0">
              <a:solidFill>
                <a:prstClr val="black"/>
              </a:solidFill>
              <a:latin typeface="Calibri"/>
            </a:endParaRPr>
          </a:p>
        </p:txBody>
      </p:sp>
      <p:sp>
        <p:nvSpPr>
          <p:cNvPr id="7" name="TextBox 6"/>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2895600"/>
            <a:ext cx="2438400"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3427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13</a:t>
            </a:fld>
            <a:endParaRPr lang="en-US" dirty="0" smtClean="0">
              <a:solidFill>
                <a:prstClr val="white"/>
              </a:solidFill>
              <a:cs typeface="Arial" pitchFamily="34" charset="0"/>
            </a:endParaRPr>
          </a:p>
        </p:txBody>
      </p:sp>
      <p:sp>
        <p:nvSpPr>
          <p:cNvPr id="9" name="Content Placeholder 2"/>
          <p:cNvSpPr txBox="1">
            <a:spLocks/>
          </p:cNvSpPr>
          <p:nvPr/>
        </p:nvSpPr>
        <p:spPr bwMode="auto">
          <a:xfrm>
            <a:off x="228600" y="1447800"/>
            <a:ext cx="9296400" cy="50292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spcBef>
                <a:spcPct val="20000"/>
              </a:spcBef>
              <a:spcAft>
                <a:spcPts val="0"/>
              </a:spcAft>
              <a:defRPr/>
            </a:pPr>
            <a:r>
              <a:rPr lang="ar-EG" sz="2000" b="1" dirty="0" smtClean="0">
                <a:solidFill>
                  <a:prstClr val="black"/>
                </a:solidFill>
              </a:rPr>
              <a:t>11</a:t>
            </a:r>
            <a:r>
              <a:rPr lang="ar-SA" sz="2000" b="1" dirty="0" smtClean="0">
                <a:solidFill>
                  <a:prstClr val="black"/>
                </a:solidFill>
              </a:rPr>
              <a:t>- </a:t>
            </a:r>
            <a:r>
              <a:rPr lang="ar-EG" sz="2000" b="1" dirty="0" smtClean="0">
                <a:solidFill>
                  <a:prstClr val="black"/>
                </a:solidFill>
              </a:rPr>
              <a:t>خدمة الأسواق الالكترونية </a:t>
            </a:r>
            <a:r>
              <a:rPr lang="en-US" sz="2000" b="1" dirty="0" smtClean="0">
                <a:solidFill>
                  <a:prstClr val="black"/>
                </a:solidFill>
              </a:rPr>
              <a:t>E-marketing </a:t>
            </a:r>
            <a:r>
              <a:rPr lang="ar-SA" sz="2000" b="1" dirty="0" smtClean="0">
                <a:solidFill>
                  <a:prstClr val="black"/>
                </a:solidFill>
              </a:rPr>
              <a:t>:</a:t>
            </a:r>
            <a:endParaRPr lang="en-US" dirty="0">
              <a:solidFill>
                <a:prstClr val="black"/>
              </a:solidFill>
            </a:endParaRPr>
          </a:p>
          <a:p>
            <a:pPr marL="55563" indent="-1588" algn="just" fontAlgn="auto">
              <a:lnSpc>
                <a:spcPct val="150000"/>
              </a:lnSpc>
              <a:spcBef>
                <a:spcPct val="20000"/>
              </a:spcBef>
              <a:spcAft>
                <a:spcPts val="0"/>
              </a:spcAft>
              <a:defRPr/>
            </a:pPr>
            <a:r>
              <a:rPr lang="ar-EG" sz="1900" dirty="0" smtClean="0">
                <a:solidFill>
                  <a:prstClr val="black"/>
                </a:solidFill>
              </a:rPr>
              <a:t>يشمل هذا المصطلح جميع الأساليب والممارسات ذات الصلة بعالم التسويق عبر شبكة الانترنت وذلك بهدف تحسين التجارة الالكترونية.</a:t>
            </a:r>
            <a:r>
              <a:rPr lang="ar-SA" sz="1900" dirty="0" smtClean="0">
                <a:solidFill>
                  <a:prstClr val="black"/>
                </a:solidFill>
              </a:rPr>
              <a:t> </a:t>
            </a:r>
            <a:r>
              <a:rPr lang="ar-EG" sz="1900" dirty="0" smtClean="0">
                <a:solidFill>
                  <a:prstClr val="black"/>
                </a:solidFill>
              </a:rPr>
              <a:t>يوجد بشبكة الانترنت العديد من المواقع الالكترونية التي تقوم بالتسويق الالكتروني وتقدم عدة خدمات من اجل التسوق.</a:t>
            </a:r>
            <a:r>
              <a:rPr lang="ar-SA" sz="1900" dirty="0" smtClean="0">
                <a:solidFill>
                  <a:prstClr val="black"/>
                </a:solidFill>
              </a:rPr>
              <a:t> </a:t>
            </a:r>
            <a:r>
              <a:rPr lang="ar-EG" sz="1900" dirty="0" smtClean="0">
                <a:solidFill>
                  <a:prstClr val="black"/>
                </a:solidFill>
              </a:rPr>
              <a:t>العالم اصبح يستخدم التقنية والتطور في مجمل حياة الفرد اليومية فعملية الشراء</a:t>
            </a:r>
            <a:r>
              <a:rPr lang="ar-SA" sz="1900" dirty="0" smtClean="0">
                <a:solidFill>
                  <a:prstClr val="black"/>
                </a:solidFill>
              </a:rPr>
              <a:t> </a:t>
            </a:r>
            <a:r>
              <a:rPr lang="ar-EG" sz="1900" dirty="0" smtClean="0">
                <a:solidFill>
                  <a:prstClr val="black"/>
                </a:solidFill>
              </a:rPr>
              <a:t>والتوزيع والتسوق وعرض الطلب والإنتاج تطورت بأساليب الكترونية لم تعد</a:t>
            </a:r>
            <a:r>
              <a:rPr lang="ar-SA" sz="1900" dirty="0" smtClean="0">
                <a:solidFill>
                  <a:prstClr val="black"/>
                </a:solidFill>
              </a:rPr>
              <a:t>  </a:t>
            </a:r>
            <a:r>
              <a:rPr lang="ar-EG" sz="1900" dirty="0" smtClean="0">
                <a:solidFill>
                  <a:prstClr val="black"/>
                </a:solidFill>
              </a:rPr>
              <a:t>كما كانت عليه من قبل لأنها كانت باهظة التكاليف وتأخذ زمن طويل.</a:t>
            </a:r>
            <a:endParaRPr lang="ar-SA" sz="1900" dirty="0" smtClean="0">
              <a:solidFill>
                <a:prstClr val="black"/>
              </a:solidFill>
            </a:endParaRPr>
          </a:p>
          <a:p>
            <a:pPr marL="55563" lvl="0" indent="-1588" algn="just" fontAlgn="auto">
              <a:spcBef>
                <a:spcPct val="20000"/>
              </a:spcBef>
              <a:spcAft>
                <a:spcPts val="0"/>
              </a:spcAft>
              <a:defRPr/>
            </a:pPr>
            <a:r>
              <a:rPr lang="ar-SA" sz="2000" b="1" dirty="0" smtClean="0">
                <a:solidFill>
                  <a:prstClr val="black"/>
                </a:solidFill>
              </a:rPr>
              <a:t>12- </a:t>
            </a:r>
            <a:r>
              <a:rPr lang="ar-EG" sz="2000" b="1" dirty="0" smtClean="0">
                <a:solidFill>
                  <a:prstClr val="black"/>
                </a:solidFill>
              </a:rPr>
              <a:t>خدمة </a:t>
            </a:r>
            <a:r>
              <a:rPr lang="ar-EG" sz="2000" b="1" dirty="0">
                <a:solidFill>
                  <a:prstClr val="black"/>
                </a:solidFill>
              </a:rPr>
              <a:t>التسوق الالكتروني </a:t>
            </a:r>
            <a:r>
              <a:rPr lang="en-US" sz="2000" b="1" dirty="0">
                <a:solidFill>
                  <a:prstClr val="black"/>
                </a:solidFill>
              </a:rPr>
              <a:t>E-Shopping </a:t>
            </a:r>
            <a:r>
              <a:rPr lang="ar-SA" sz="2000" b="1" dirty="0">
                <a:solidFill>
                  <a:prstClr val="black"/>
                </a:solidFill>
              </a:rPr>
              <a:t>:</a:t>
            </a:r>
            <a:endParaRPr lang="en-US" sz="2000" b="1" dirty="0">
              <a:solidFill>
                <a:prstClr val="black"/>
              </a:solidFill>
            </a:endParaRPr>
          </a:p>
          <a:p>
            <a:pPr marL="55563" lvl="0" indent="-1588" algn="just" fontAlgn="auto">
              <a:spcBef>
                <a:spcPct val="20000"/>
              </a:spcBef>
              <a:spcAft>
                <a:spcPts val="0"/>
              </a:spcAft>
              <a:buFont typeface="Courier New" pitchFamily="49" charset="0"/>
              <a:buChar char="o"/>
              <a:defRPr/>
            </a:pPr>
            <a:r>
              <a:rPr lang="ar-EG" sz="1900" dirty="0">
                <a:solidFill>
                  <a:prstClr val="black"/>
                </a:solidFill>
              </a:rPr>
              <a:t>التسوق الالكتروني أو التسوق عبر الانترنت هو شكل من أشكال التجارة الالكترونية </a:t>
            </a:r>
          </a:p>
          <a:p>
            <a:pPr marL="55563" lvl="0" indent="-1588" algn="just" fontAlgn="auto">
              <a:spcBef>
                <a:spcPct val="20000"/>
              </a:spcBef>
              <a:spcAft>
                <a:spcPts val="0"/>
              </a:spcAft>
              <a:buFont typeface="Courier New" pitchFamily="49" charset="0"/>
              <a:buChar char="o"/>
              <a:defRPr/>
            </a:pPr>
            <a:r>
              <a:rPr lang="ar-EG" sz="1900" dirty="0">
                <a:solidFill>
                  <a:prstClr val="black"/>
                </a:solidFill>
              </a:rPr>
              <a:t>يستطيع المستهلك </a:t>
            </a:r>
            <a:r>
              <a:rPr lang="ar-EG" sz="1900" dirty="0" smtClean="0">
                <a:solidFill>
                  <a:prstClr val="black"/>
                </a:solidFill>
              </a:rPr>
              <a:t>شراء </a:t>
            </a:r>
            <a:r>
              <a:rPr lang="ar-EG" sz="1900" dirty="0">
                <a:solidFill>
                  <a:prstClr val="black"/>
                </a:solidFill>
              </a:rPr>
              <a:t>السلع أو الخدمات مباشرة من البائع على </a:t>
            </a:r>
            <a:r>
              <a:rPr lang="ar-EG" sz="1900" dirty="0" smtClean="0">
                <a:solidFill>
                  <a:prstClr val="black"/>
                </a:solidFill>
              </a:rPr>
              <a:t>شبكة </a:t>
            </a:r>
            <a:r>
              <a:rPr lang="ar-EG" sz="1900" dirty="0">
                <a:solidFill>
                  <a:prstClr val="black"/>
                </a:solidFill>
              </a:rPr>
              <a:t>الانترنت دون وجود خدمة وسيط.</a:t>
            </a:r>
          </a:p>
          <a:p>
            <a:pPr marL="55563" lvl="0" indent="-1588" algn="just" fontAlgn="auto">
              <a:spcBef>
                <a:spcPct val="20000"/>
              </a:spcBef>
              <a:spcAft>
                <a:spcPts val="0"/>
              </a:spcAft>
              <a:buFont typeface="Courier New" pitchFamily="49" charset="0"/>
              <a:buChar char="o"/>
              <a:defRPr/>
            </a:pPr>
            <a:r>
              <a:rPr lang="ar-EG" sz="1900" dirty="0">
                <a:solidFill>
                  <a:prstClr val="black"/>
                </a:solidFill>
              </a:rPr>
              <a:t>يستطيع المستهلك التجول في اقسام الموقع وأن يشتري كل ما يريده </a:t>
            </a:r>
            <a:r>
              <a:rPr lang="ar-EG" sz="1900" dirty="0" smtClean="0">
                <a:solidFill>
                  <a:prstClr val="black"/>
                </a:solidFill>
              </a:rPr>
              <a:t>وبعد </a:t>
            </a:r>
            <a:r>
              <a:rPr lang="ar-EG" sz="1900" dirty="0">
                <a:solidFill>
                  <a:prstClr val="black"/>
                </a:solidFill>
              </a:rPr>
              <a:t>ذلك يدفع المبالغ المترتبة عليه من خلال بطاقات </a:t>
            </a:r>
            <a:r>
              <a:rPr lang="ar-EG" sz="1900" dirty="0" smtClean="0">
                <a:solidFill>
                  <a:prstClr val="black"/>
                </a:solidFill>
              </a:rPr>
              <a:t>الائتمان.</a:t>
            </a:r>
            <a:r>
              <a:rPr lang="ar-SA" sz="1900" dirty="0" smtClean="0">
                <a:solidFill>
                  <a:prstClr val="black"/>
                </a:solidFill>
              </a:rPr>
              <a:t>  من </a:t>
            </a:r>
            <a:r>
              <a:rPr lang="ar-EG" sz="1900" dirty="0" smtClean="0">
                <a:solidFill>
                  <a:prstClr val="black"/>
                </a:solidFill>
              </a:rPr>
              <a:t>أشهر </a:t>
            </a:r>
            <a:r>
              <a:rPr lang="ar-EG" sz="1900" dirty="0">
                <a:solidFill>
                  <a:prstClr val="black"/>
                </a:solidFill>
              </a:rPr>
              <a:t>مواقع التسوق </a:t>
            </a:r>
            <a:r>
              <a:rPr lang="ar-EG" sz="1900" dirty="0" smtClean="0">
                <a:solidFill>
                  <a:prstClr val="black"/>
                </a:solidFill>
              </a:rPr>
              <a:t>الالكتروني</a:t>
            </a:r>
            <a:r>
              <a:rPr lang="ar-SA" sz="1900" dirty="0" smtClean="0">
                <a:solidFill>
                  <a:prstClr val="black"/>
                </a:solidFill>
              </a:rPr>
              <a:t> موقع</a:t>
            </a:r>
            <a:r>
              <a:rPr lang="ar-EG" sz="1900" dirty="0" smtClean="0">
                <a:solidFill>
                  <a:prstClr val="black"/>
                </a:solidFill>
              </a:rPr>
              <a:t> </a:t>
            </a:r>
            <a:r>
              <a:rPr lang="en-US" sz="1900" dirty="0">
                <a:solidFill>
                  <a:prstClr val="black"/>
                </a:solidFill>
              </a:rPr>
              <a:t>Amazon</a:t>
            </a:r>
          </a:p>
          <a:p>
            <a:pPr marL="55563" indent="-1588" algn="just" fontAlgn="auto">
              <a:lnSpc>
                <a:spcPct val="150000"/>
              </a:lnSpc>
              <a:spcBef>
                <a:spcPct val="20000"/>
              </a:spcBef>
              <a:spcAft>
                <a:spcPts val="0"/>
              </a:spcAft>
              <a:defRPr/>
            </a:pPr>
            <a:endParaRPr lang="en-US" sz="2000" dirty="0">
              <a:solidFill>
                <a:prstClr val="black"/>
              </a:solidFill>
            </a:endParaRPr>
          </a:p>
        </p:txBody>
      </p:sp>
      <p:sp>
        <p:nvSpPr>
          <p:cNvPr id="7" name="TextBox 6"/>
          <p:cNvSpPr txBox="1"/>
          <p:nvPr/>
        </p:nvSpPr>
        <p:spPr>
          <a:xfrm>
            <a:off x="457200" y="1524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63427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14</a:t>
            </a:fld>
            <a:endParaRPr lang="en-US" dirty="0" smtClean="0">
              <a:solidFill>
                <a:prstClr val="white"/>
              </a:solidFill>
              <a:cs typeface="Arial" pitchFamily="34"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186" y="2660126"/>
            <a:ext cx="2465614" cy="17817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Content Placeholder 2"/>
          <p:cNvSpPr txBox="1">
            <a:spLocks/>
          </p:cNvSpPr>
          <p:nvPr/>
        </p:nvSpPr>
        <p:spPr bwMode="auto">
          <a:xfrm>
            <a:off x="304800" y="1447800"/>
            <a:ext cx="9296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spcBef>
                <a:spcPct val="20000"/>
              </a:spcBef>
              <a:spcAft>
                <a:spcPts val="0"/>
              </a:spcAft>
              <a:defRPr/>
            </a:pPr>
            <a:r>
              <a:rPr lang="ar-EG" sz="2000" b="1" dirty="0" smtClean="0">
                <a:solidFill>
                  <a:prstClr val="black"/>
                </a:solidFill>
              </a:rPr>
              <a:t>13</a:t>
            </a:r>
            <a:r>
              <a:rPr lang="ar-SA" sz="2000" b="1" dirty="0" smtClean="0">
                <a:solidFill>
                  <a:prstClr val="black"/>
                </a:solidFill>
              </a:rPr>
              <a:t>- </a:t>
            </a:r>
            <a:r>
              <a:rPr lang="ar-EG" sz="2000" b="1" dirty="0" smtClean="0">
                <a:solidFill>
                  <a:prstClr val="black"/>
                </a:solidFill>
              </a:rPr>
              <a:t>التعلم الالكتروني </a:t>
            </a:r>
            <a:r>
              <a:rPr lang="en-US" sz="2000" b="1" dirty="0" smtClean="0">
                <a:solidFill>
                  <a:prstClr val="black"/>
                </a:solidFill>
              </a:rPr>
              <a:t>E-learning </a:t>
            </a:r>
            <a:r>
              <a:rPr lang="ar-SA" sz="2000" b="1" dirty="0" smtClean="0">
                <a:solidFill>
                  <a:prstClr val="black"/>
                </a:solidFill>
              </a:rPr>
              <a:t>:</a:t>
            </a:r>
            <a:endParaRPr lang="en-US" sz="2000" b="1" dirty="0">
              <a:solidFill>
                <a:prstClr val="black"/>
              </a:solidFill>
            </a:endParaRPr>
          </a:p>
          <a:p>
            <a:pPr marL="55563" indent="-1588" algn="just" fontAlgn="auto">
              <a:lnSpc>
                <a:spcPct val="150000"/>
              </a:lnSpc>
              <a:spcBef>
                <a:spcPct val="20000"/>
              </a:spcBef>
              <a:spcAft>
                <a:spcPts val="0"/>
              </a:spcAft>
              <a:defRPr/>
            </a:pPr>
            <a:r>
              <a:rPr lang="ar-EG" sz="2000" dirty="0" smtClean="0">
                <a:solidFill>
                  <a:prstClr val="black"/>
                </a:solidFill>
              </a:rPr>
              <a:t>هو تعليم يهدف الى إيجاد بيئة تفاعلية غنية بالتطبيقات المعتمدة على تقنيات الحاسب الآلي وشبكة الانترنت والوسائط المتعددة مثل: </a:t>
            </a:r>
            <a:r>
              <a:rPr lang="en-US" sz="2000" dirty="0" smtClean="0">
                <a:solidFill>
                  <a:prstClr val="black"/>
                </a:solidFill>
              </a:rPr>
              <a:t> </a:t>
            </a:r>
            <a:r>
              <a:rPr lang="ar-EG" sz="2000" dirty="0" smtClean="0">
                <a:solidFill>
                  <a:prstClr val="black"/>
                </a:solidFill>
              </a:rPr>
              <a:t>(الأقراص المدمجة – البرمجيات التعليمية – البريد الالكتروني – ساحات الحوار النقاش)</a:t>
            </a:r>
          </a:p>
          <a:p>
            <a:pPr marL="55563" indent="-1588" algn="just" fontAlgn="auto">
              <a:lnSpc>
                <a:spcPct val="150000"/>
              </a:lnSpc>
              <a:spcBef>
                <a:spcPct val="20000"/>
              </a:spcBef>
              <a:spcAft>
                <a:spcPts val="0"/>
              </a:spcAft>
              <a:defRPr/>
            </a:pPr>
            <a:r>
              <a:rPr lang="ar-EG" sz="2000" dirty="0" smtClean="0">
                <a:solidFill>
                  <a:prstClr val="black"/>
                </a:solidFill>
              </a:rPr>
              <a:t>التعلم الالكتروني يمكن الطالب من الوصول الى مصادر التعلم في أي وقت ومن أي مكان.</a:t>
            </a:r>
            <a:endParaRPr lang="ar-SA" sz="2000" dirty="0" smtClean="0">
              <a:solidFill>
                <a:prstClr val="black"/>
              </a:solidFill>
            </a:endParaRPr>
          </a:p>
          <a:p>
            <a:pPr marL="55563" indent="-1588" algn="just" fontAlgn="auto">
              <a:spcBef>
                <a:spcPct val="20000"/>
              </a:spcBef>
              <a:spcAft>
                <a:spcPts val="0"/>
              </a:spcAft>
              <a:defRPr/>
            </a:pPr>
            <a:endParaRPr lang="ar-SA" sz="2000" dirty="0">
              <a:solidFill>
                <a:prstClr val="black"/>
              </a:solidFill>
            </a:endParaRPr>
          </a:p>
          <a:p>
            <a:pPr marL="55563" lvl="0" indent="-1588" algn="just" fontAlgn="auto">
              <a:lnSpc>
                <a:spcPct val="150000"/>
              </a:lnSpc>
              <a:spcBef>
                <a:spcPct val="20000"/>
              </a:spcBef>
              <a:spcAft>
                <a:spcPts val="0"/>
              </a:spcAft>
              <a:defRPr/>
            </a:pPr>
            <a:r>
              <a:rPr lang="ar-SA" sz="2000" b="1" dirty="0" smtClean="0">
                <a:solidFill>
                  <a:prstClr val="black"/>
                </a:solidFill>
              </a:rPr>
              <a:t>14- </a:t>
            </a:r>
            <a:r>
              <a:rPr lang="ar-EG" sz="2000" b="1" dirty="0" smtClean="0">
                <a:solidFill>
                  <a:prstClr val="black"/>
                </a:solidFill>
              </a:rPr>
              <a:t>الحكومة </a:t>
            </a:r>
            <a:r>
              <a:rPr lang="ar-EG" sz="2000" b="1" dirty="0">
                <a:solidFill>
                  <a:prstClr val="black"/>
                </a:solidFill>
              </a:rPr>
              <a:t>الالكترونية </a:t>
            </a:r>
            <a:r>
              <a:rPr lang="en-US" sz="2000" b="1" dirty="0">
                <a:solidFill>
                  <a:prstClr val="black"/>
                </a:solidFill>
              </a:rPr>
              <a:t>E-government </a:t>
            </a:r>
            <a:r>
              <a:rPr lang="ar-SA" sz="2000" b="1" dirty="0">
                <a:solidFill>
                  <a:prstClr val="black"/>
                </a:solidFill>
              </a:rPr>
              <a:t>:</a:t>
            </a:r>
            <a:endParaRPr lang="en-US" sz="2000" b="1" dirty="0">
              <a:solidFill>
                <a:prstClr val="black"/>
              </a:solidFill>
            </a:endParaRPr>
          </a:p>
          <a:p>
            <a:pPr marL="55563" lvl="0" indent="-1588" algn="just" fontAlgn="auto">
              <a:lnSpc>
                <a:spcPct val="150000"/>
              </a:lnSpc>
              <a:spcBef>
                <a:spcPct val="20000"/>
              </a:spcBef>
              <a:spcAft>
                <a:spcPts val="0"/>
              </a:spcAft>
              <a:defRPr/>
            </a:pPr>
            <a:r>
              <a:rPr lang="ar-EG" sz="2000" dirty="0">
                <a:solidFill>
                  <a:prstClr val="black"/>
                </a:solidFill>
              </a:rPr>
              <a:t>هي </a:t>
            </a:r>
            <a:r>
              <a:rPr lang="ar-SA" sz="2000" dirty="0" smtClean="0">
                <a:solidFill>
                  <a:prstClr val="black"/>
                </a:solidFill>
              </a:rPr>
              <a:t>خدمة لتمكين</a:t>
            </a:r>
            <a:r>
              <a:rPr lang="ar-EG" sz="2000" dirty="0" smtClean="0">
                <a:solidFill>
                  <a:prstClr val="black"/>
                </a:solidFill>
              </a:rPr>
              <a:t> ال</a:t>
            </a:r>
            <a:r>
              <a:rPr lang="ar-SA" sz="2000" dirty="0" smtClean="0">
                <a:solidFill>
                  <a:prstClr val="black"/>
                </a:solidFill>
              </a:rPr>
              <a:t>افراد</a:t>
            </a:r>
            <a:r>
              <a:rPr lang="ar-EG" sz="2000" dirty="0" smtClean="0">
                <a:solidFill>
                  <a:prstClr val="black"/>
                </a:solidFill>
              </a:rPr>
              <a:t> </a:t>
            </a:r>
            <a:r>
              <a:rPr lang="ar-EG" sz="2000" dirty="0">
                <a:solidFill>
                  <a:prstClr val="black"/>
                </a:solidFill>
              </a:rPr>
              <a:t>والشركات من انجاز معاملاتهم الحكومية </a:t>
            </a:r>
            <a:r>
              <a:rPr lang="ar-SA" sz="2000" dirty="0" smtClean="0">
                <a:solidFill>
                  <a:prstClr val="black"/>
                </a:solidFill>
              </a:rPr>
              <a:t> </a:t>
            </a:r>
            <a:r>
              <a:rPr lang="ar-EG" sz="2000" dirty="0" smtClean="0">
                <a:solidFill>
                  <a:prstClr val="black"/>
                </a:solidFill>
              </a:rPr>
              <a:t>كإصدار </a:t>
            </a:r>
            <a:r>
              <a:rPr lang="ar-EG" sz="2000" dirty="0">
                <a:solidFill>
                  <a:prstClr val="black"/>
                </a:solidFill>
              </a:rPr>
              <a:t>بطاقات الأحوال المدنية – شهادات الميلاد – </a:t>
            </a:r>
            <a:r>
              <a:rPr lang="ar-EG" sz="2000" dirty="0" smtClean="0">
                <a:solidFill>
                  <a:prstClr val="black"/>
                </a:solidFill>
              </a:rPr>
              <a:t>تأشيرات </a:t>
            </a:r>
            <a:r>
              <a:rPr lang="ar-EG" sz="2000" dirty="0">
                <a:solidFill>
                  <a:prstClr val="black"/>
                </a:solidFill>
              </a:rPr>
              <a:t>القدوم والمغادرة – تسديد الفواتير والمخالفات او </a:t>
            </a:r>
            <a:r>
              <a:rPr lang="ar-EG" sz="2000" dirty="0" smtClean="0">
                <a:solidFill>
                  <a:prstClr val="black"/>
                </a:solidFill>
              </a:rPr>
              <a:t>تراخيص </a:t>
            </a:r>
            <a:r>
              <a:rPr lang="ar-EG" sz="2000" dirty="0">
                <a:solidFill>
                  <a:prstClr val="black"/>
                </a:solidFill>
              </a:rPr>
              <a:t>المحال التجارية وغيرها من المعاملات عن طريق شبكة الانترنت.</a:t>
            </a:r>
            <a:endParaRPr lang="ar-SA" sz="2000" dirty="0">
              <a:solidFill>
                <a:prstClr val="black"/>
              </a:solidFill>
            </a:endParaRPr>
          </a:p>
          <a:p>
            <a:pPr marL="55563" indent="-1588" algn="just" fontAlgn="auto">
              <a:spcBef>
                <a:spcPct val="20000"/>
              </a:spcBef>
              <a:spcAft>
                <a:spcPts val="0"/>
              </a:spcAft>
              <a:defRPr/>
            </a:pPr>
            <a:endParaRPr lang="ar-EG" sz="2000" dirty="0" smtClean="0">
              <a:solidFill>
                <a:prstClr val="black"/>
              </a:solidFill>
            </a:endParaRPr>
          </a:p>
        </p:txBody>
      </p:sp>
      <p:sp>
        <p:nvSpPr>
          <p:cNvPr id="7" name="TextBox 6"/>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63427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15</a:t>
            </a:fld>
            <a:endParaRPr lang="en-US" dirty="0" smtClean="0">
              <a:solidFill>
                <a:prstClr val="white"/>
              </a:solidFill>
              <a:cs typeface="Arial" pitchFamily="34" charset="0"/>
            </a:endParaRPr>
          </a:p>
        </p:txBody>
      </p:sp>
      <p:sp>
        <p:nvSpPr>
          <p:cNvPr id="9" name="Content Placeholder 2"/>
          <p:cNvSpPr txBox="1">
            <a:spLocks/>
          </p:cNvSpPr>
          <p:nvPr/>
        </p:nvSpPr>
        <p:spPr bwMode="auto">
          <a:xfrm>
            <a:off x="381000" y="1524000"/>
            <a:ext cx="9296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lnSpc>
                <a:spcPct val="150000"/>
              </a:lnSpc>
              <a:spcBef>
                <a:spcPct val="20000"/>
              </a:spcBef>
              <a:spcAft>
                <a:spcPts val="0"/>
              </a:spcAft>
              <a:defRPr/>
            </a:pPr>
            <a:r>
              <a:rPr lang="ar-EG" sz="2000" b="1" dirty="0" smtClean="0">
                <a:solidFill>
                  <a:prstClr val="black"/>
                </a:solidFill>
              </a:rPr>
              <a:t>15</a:t>
            </a:r>
            <a:r>
              <a:rPr lang="ar-SA" sz="2000" b="1" dirty="0" smtClean="0">
                <a:solidFill>
                  <a:prstClr val="black"/>
                </a:solidFill>
              </a:rPr>
              <a:t>- </a:t>
            </a:r>
            <a:r>
              <a:rPr lang="ar-EG" sz="2000" b="1" dirty="0" smtClean="0">
                <a:solidFill>
                  <a:prstClr val="black"/>
                </a:solidFill>
              </a:rPr>
              <a:t>البنوك الالكترونية </a:t>
            </a:r>
            <a:r>
              <a:rPr lang="en-US" sz="2000" b="1" dirty="0" smtClean="0">
                <a:solidFill>
                  <a:prstClr val="black"/>
                </a:solidFill>
              </a:rPr>
              <a:t>E-banking </a:t>
            </a:r>
            <a:r>
              <a:rPr lang="ar-SA" sz="2000" b="1" dirty="0" smtClean="0">
                <a:solidFill>
                  <a:prstClr val="black"/>
                </a:solidFill>
              </a:rPr>
              <a:t>:</a:t>
            </a:r>
            <a:endParaRPr lang="en-US" sz="2000" b="1" dirty="0">
              <a:solidFill>
                <a:prstClr val="black"/>
              </a:solidFill>
            </a:endParaRPr>
          </a:p>
          <a:p>
            <a:pPr marL="55563" indent="-1588" algn="just" fontAlgn="auto">
              <a:lnSpc>
                <a:spcPct val="150000"/>
              </a:lnSpc>
              <a:spcBef>
                <a:spcPct val="20000"/>
              </a:spcBef>
              <a:spcAft>
                <a:spcPts val="0"/>
              </a:spcAft>
              <a:defRPr/>
            </a:pPr>
            <a:r>
              <a:rPr lang="ar-EG" sz="2000" dirty="0" smtClean="0">
                <a:solidFill>
                  <a:prstClr val="black"/>
                </a:solidFill>
              </a:rPr>
              <a:t>تعرف بأنها الخدمات المصرفية الالكترونية </a:t>
            </a:r>
            <a:r>
              <a:rPr lang="ar-SA" sz="2000" dirty="0" smtClean="0">
                <a:solidFill>
                  <a:prstClr val="black"/>
                </a:solidFill>
              </a:rPr>
              <a:t>وذلك من خلال</a:t>
            </a:r>
            <a:r>
              <a:rPr lang="ar-EG" sz="2000" dirty="0" smtClean="0">
                <a:solidFill>
                  <a:prstClr val="black"/>
                </a:solidFill>
              </a:rPr>
              <a:t> </a:t>
            </a:r>
            <a:endParaRPr lang="ar-SA" sz="2000" dirty="0" smtClean="0">
              <a:solidFill>
                <a:prstClr val="black"/>
              </a:solidFill>
            </a:endParaRPr>
          </a:p>
          <a:p>
            <a:pPr marL="55563" indent="-1588" algn="just" fontAlgn="auto">
              <a:lnSpc>
                <a:spcPct val="150000"/>
              </a:lnSpc>
              <a:spcBef>
                <a:spcPct val="20000"/>
              </a:spcBef>
              <a:spcAft>
                <a:spcPts val="0"/>
              </a:spcAft>
              <a:buFont typeface="Courier New" pitchFamily="49" charset="0"/>
              <a:buChar char="o"/>
              <a:defRPr/>
            </a:pPr>
            <a:r>
              <a:rPr lang="ar-SA" sz="2000" dirty="0" smtClean="0">
                <a:solidFill>
                  <a:prstClr val="black"/>
                </a:solidFill>
              </a:rPr>
              <a:t>  </a:t>
            </a:r>
            <a:r>
              <a:rPr lang="ar-EG" sz="2000" dirty="0" smtClean="0">
                <a:solidFill>
                  <a:prstClr val="black"/>
                </a:solidFill>
              </a:rPr>
              <a:t>استخدام الوسائل الالكترونية لتحويل الأموال من حساب </a:t>
            </a:r>
            <a:endParaRPr lang="ar-SA" sz="2000" dirty="0" smtClean="0">
              <a:solidFill>
                <a:prstClr val="black"/>
              </a:solidFill>
            </a:endParaRPr>
          </a:p>
          <a:p>
            <a:pPr marL="55563" indent="-1588" algn="just" fontAlgn="auto">
              <a:lnSpc>
                <a:spcPct val="150000"/>
              </a:lnSpc>
              <a:spcBef>
                <a:spcPct val="20000"/>
              </a:spcBef>
              <a:spcAft>
                <a:spcPts val="0"/>
              </a:spcAft>
              <a:defRPr/>
            </a:pPr>
            <a:r>
              <a:rPr lang="ar-EG" sz="2000" dirty="0" smtClean="0">
                <a:solidFill>
                  <a:prstClr val="black"/>
                </a:solidFill>
              </a:rPr>
              <a:t>إلى آخر بدلاً من شيك أو نقداً.</a:t>
            </a:r>
          </a:p>
          <a:p>
            <a:pPr marL="55563" indent="-1588" algn="just" fontAlgn="auto">
              <a:lnSpc>
                <a:spcPct val="150000"/>
              </a:lnSpc>
              <a:spcBef>
                <a:spcPct val="20000"/>
              </a:spcBef>
              <a:spcAft>
                <a:spcPts val="0"/>
              </a:spcAft>
              <a:buFont typeface="Courier New" pitchFamily="49" charset="0"/>
              <a:buChar char="o"/>
              <a:defRPr/>
            </a:pPr>
            <a:r>
              <a:rPr lang="ar-SA" sz="2000" dirty="0" smtClean="0">
                <a:solidFill>
                  <a:prstClr val="black"/>
                </a:solidFill>
              </a:rPr>
              <a:t>  </a:t>
            </a:r>
            <a:r>
              <a:rPr lang="ar-EG" sz="2000" dirty="0" smtClean="0">
                <a:solidFill>
                  <a:prstClr val="black"/>
                </a:solidFill>
              </a:rPr>
              <a:t>دفع مصاريف فواتير الكهرباء والاتصال او لسداد مخالفات </a:t>
            </a:r>
          </a:p>
          <a:p>
            <a:pPr marL="55563" indent="-1588" algn="just" fontAlgn="auto">
              <a:lnSpc>
                <a:spcPct val="150000"/>
              </a:lnSpc>
              <a:spcBef>
                <a:spcPct val="20000"/>
              </a:spcBef>
              <a:spcAft>
                <a:spcPts val="0"/>
              </a:spcAft>
              <a:defRPr/>
            </a:pPr>
            <a:r>
              <a:rPr lang="ar-EG" sz="2000" dirty="0" smtClean="0">
                <a:solidFill>
                  <a:prstClr val="black"/>
                </a:solidFill>
              </a:rPr>
              <a:t>مرورية او سداد تكاليف دراسية او لطباعة كشف حساب</a:t>
            </a:r>
            <a:r>
              <a:rPr lang="ar-SA" sz="2000" dirty="0" smtClean="0">
                <a:solidFill>
                  <a:prstClr val="black"/>
                </a:solidFill>
              </a:rPr>
              <a:t>.</a:t>
            </a:r>
            <a:endParaRPr lang="ar-EG" sz="2000" dirty="0" smtClean="0">
              <a:solidFill>
                <a:prstClr val="black"/>
              </a:solidFill>
            </a:endParaRPr>
          </a:p>
          <a:p>
            <a:pPr marL="55563" indent="-1588" algn="just" fontAlgn="auto">
              <a:lnSpc>
                <a:spcPct val="150000"/>
              </a:lnSpc>
              <a:spcBef>
                <a:spcPct val="20000"/>
              </a:spcBef>
              <a:spcAft>
                <a:spcPts val="0"/>
              </a:spcAft>
              <a:buFont typeface="Courier New" pitchFamily="49" charset="0"/>
              <a:buChar char="o"/>
              <a:defRPr/>
            </a:pPr>
            <a:r>
              <a:rPr lang="ar-SA" sz="2000" dirty="0" smtClean="0">
                <a:solidFill>
                  <a:prstClr val="black"/>
                </a:solidFill>
              </a:rPr>
              <a:t>  </a:t>
            </a:r>
            <a:r>
              <a:rPr lang="ar-EG" sz="2000" dirty="0" smtClean="0">
                <a:solidFill>
                  <a:prstClr val="black"/>
                </a:solidFill>
              </a:rPr>
              <a:t>بالإضافة الى إمكانية التسجيل في معظم الخدمات التي يقدمها البنك التقليدي.</a:t>
            </a:r>
            <a:endParaRPr lang="ar-SA" sz="2000" dirty="0" smtClean="0">
              <a:solidFill>
                <a:prstClr val="black"/>
              </a:solidFill>
            </a:endParaRPr>
          </a:p>
        </p:txBody>
      </p:sp>
      <p:sp>
        <p:nvSpPr>
          <p:cNvPr id="7" name="TextBox 6"/>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781175"/>
            <a:ext cx="4196065" cy="248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34277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16</a:t>
            </a:fld>
            <a:endParaRPr lang="en-US" dirty="0" smtClean="0">
              <a:solidFill>
                <a:prstClr val="white"/>
              </a:solidFill>
              <a:cs typeface="Arial" pitchFamily="34" charset="0"/>
            </a:endParaRPr>
          </a:p>
        </p:txBody>
      </p:sp>
      <p:sp>
        <p:nvSpPr>
          <p:cNvPr id="9" name="Content Placeholder 2"/>
          <p:cNvSpPr txBox="1">
            <a:spLocks/>
          </p:cNvSpPr>
          <p:nvPr/>
        </p:nvSpPr>
        <p:spPr bwMode="auto">
          <a:xfrm>
            <a:off x="381000" y="1524000"/>
            <a:ext cx="9296400" cy="47244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55563" indent="-1588" algn="just" fontAlgn="auto">
              <a:lnSpc>
                <a:spcPct val="150000"/>
              </a:lnSpc>
              <a:spcBef>
                <a:spcPct val="20000"/>
              </a:spcBef>
              <a:spcAft>
                <a:spcPts val="0"/>
              </a:spcAft>
              <a:defRPr/>
            </a:pPr>
            <a:r>
              <a:rPr lang="ar-EG" sz="2000" b="1" dirty="0" smtClean="0">
                <a:solidFill>
                  <a:prstClr val="black"/>
                </a:solidFill>
              </a:rPr>
              <a:t>16</a:t>
            </a:r>
            <a:r>
              <a:rPr lang="ar-SA" sz="2000" b="1" dirty="0" smtClean="0">
                <a:solidFill>
                  <a:prstClr val="black"/>
                </a:solidFill>
              </a:rPr>
              <a:t>- </a:t>
            </a:r>
            <a:r>
              <a:rPr lang="ar-EG" sz="2000" b="1" dirty="0" smtClean="0">
                <a:solidFill>
                  <a:prstClr val="black"/>
                </a:solidFill>
              </a:rPr>
              <a:t>النشر الالكتروني </a:t>
            </a:r>
            <a:r>
              <a:rPr lang="en-US" sz="2000" b="1" dirty="0" smtClean="0">
                <a:solidFill>
                  <a:prstClr val="black"/>
                </a:solidFill>
              </a:rPr>
              <a:t>E-publisher </a:t>
            </a:r>
            <a:r>
              <a:rPr lang="ar-SA" sz="2000" b="1" dirty="0" smtClean="0">
                <a:solidFill>
                  <a:prstClr val="black"/>
                </a:solidFill>
              </a:rPr>
              <a:t>:</a:t>
            </a:r>
            <a:endParaRPr lang="en-US" sz="2000" b="1" dirty="0" smtClean="0">
              <a:solidFill>
                <a:prstClr val="black"/>
              </a:solidFill>
            </a:endParaRPr>
          </a:p>
          <a:p>
            <a:pPr marL="55563" indent="-1588" algn="just" fontAlgn="auto">
              <a:lnSpc>
                <a:spcPct val="150000"/>
              </a:lnSpc>
              <a:spcBef>
                <a:spcPct val="20000"/>
              </a:spcBef>
              <a:spcAft>
                <a:spcPts val="0"/>
              </a:spcAft>
              <a:defRPr/>
            </a:pPr>
            <a:r>
              <a:rPr lang="ar-EG" sz="2000" dirty="0" smtClean="0">
                <a:solidFill>
                  <a:prstClr val="black"/>
                </a:solidFill>
              </a:rPr>
              <a:t>هو النشر الرقمي للكتب والمقالات الالكترونية وتطوير الكتالوجات والمكتبات</a:t>
            </a:r>
          </a:p>
          <a:p>
            <a:pPr marL="55563" indent="-1588" algn="just" fontAlgn="auto">
              <a:lnSpc>
                <a:spcPct val="150000"/>
              </a:lnSpc>
              <a:spcBef>
                <a:spcPct val="20000"/>
              </a:spcBef>
              <a:spcAft>
                <a:spcPts val="0"/>
              </a:spcAft>
              <a:defRPr/>
            </a:pPr>
            <a:r>
              <a:rPr lang="ar-EG" sz="2000" dirty="0" smtClean="0">
                <a:solidFill>
                  <a:prstClr val="black"/>
                </a:solidFill>
              </a:rPr>
              <a:t>الرقمية.</a:t>
            </a:r>
          </a:p>
          <a:p>
            <a:pPr marL="55563" indent="-1588" algn="just" fontAlgn="auto">
              <a:lnSpc>
                <a:spcPct val="150000"/>
              </a:lnSpc>
              <a:spcBef>
                <a:spcPct val="20000"/>
              </a:spcBef>
              <a:spcAft>
                <a:spcPts val="0"/>
              </a:spcAft>
              <a:defRPr/>
            </a:pPr>
            <a:r>
              <a:rPr lang="ar-EG" sz="2000" dirty="0" smtClean="0">
                <a:solidFill>
                  <a:prstClr val="black"/>
                </a:solidFill>
              </a:rPr>
              <a:t>اصبح النشر الالكتروني شائعاً في مجال النشر العلمي</a:t>
            </a:r>
          </a:p>
          <a:p>
            <a:pPr marL="55563" indent="-1588" algn="just" fontAlgn="auto">
              <a:lnSpc>
                <a:spcPct val="150000"/>
              </a:lnSpc>
              <a:spcBef>
                <a:spcPct val="20000"/>
              </a:spcBef>
              <a:spcAft>
                <a:spcPts val="0"/>
              </a:spcAft>
              <a:defRPr/>
            </a:pPr>
            <a:r>
              <a:rPr lang="ar-EG" sz="2000" dirty="0" smtClean="0">
                <a:solidFill>
                  <a:prstClr val="black"/>
                </a:solidFill>
              </a:rPr>
              <a:t>يوجد الكثير من الطرق للنشر الالكتروني عبر شبكة الانترنت </a:t>
            </a:r>
          </a:p>
          <a:p>
            <a:pPr marL="55563" indent="-1588" algn="just" fontAlgn="auto">
              <a:lnSpc>
                <a:spcPct val="150000"/>
              </a:lnSpc>
              <a:spcBef>
                <a:spcPct val="20000"/>
              </a:spcBef>
              <a:spcAft>
                <a:spcPts val="0"/>
              </a:spcAft>
              <a:defRPr/>
            </a:pPr>
            <a:r>
              <a:rPr lang="ar-EG" sz="2000" dirty="0" smtClean="0">
                <a:solidFill>
                  <a:prstClr val="black"/>
                </a:solidFill>
              </a:rPr>
              <a:t>(كالموسوعات التي تكون على قرص مضغوط – المنشورات المرجعية والفنية التي يعتمد عليها المستخدمون)</a:t>
            </a:r>
            <a:endParaRPr lang="ar-SA" sz="2000" dirty="0" smtClean="0">
              <a:solidFill>
                <a:prstClr val="black"/>
              </a:solidFill>
            </a:endParaRPr>
          </a:p>
        </p:txBody>
      </p:sp>
      <p:sp>
        <p:nvSpPr>
          <p:cNvPr id="7" name="TextBox 6"/>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lvl="0" indent="-742950" algn="just" eaLnBrk="0" hangingPunct="0">
              <a:buFont typeface="Wingdings" pitchFamily="2" charset="2"/>
              <a:buChar char="v"/>
              <a:defRPr/>
            </a:pP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خدمات شبكة الانترنت، ... تابع</a:t>
            </a:r>
            <a:endParaRPr lang="ar-EG"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752600"/>
            <a:ext cx="3267075" cy="2381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96815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4219</TotalTime>
  <Words>1459</Words>
  <Application>Microsoft Office PowerPoint</Application>
  <PresentationFormat>A4 Paper (210x297 mm)‎</PresentationFormat>
  <Paragraphs>124</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المحاضرة الثالثة</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1430</cp:revision>
  <dcterms:created xsi:type="dcterms:W3CDTF">2009-10-14T19:14:34Z</dcterms:created>
  <dcterms:modified xsi:type="dcterms:W3CDTF">2016-10-05T23:27:21Z</dcterms:modified>
</cp:coreProperties>
</file>