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92" r:id="rId2"/>
    <p:sldId id="293" r:id="rId3"/>
    <p:sldId id="308" r:id="rId4"/>
    <p:sldId id="309" r:id="rId5"/>
    <p:sldId id="310" r:id="rId6"/>
    <p:sldId id="311" r:id="rId7"/>
    <p:sldId id="295" r:id="rId8"/>
    <p:sldId id="299" r:id="rId9"/>
    <p:sldId id="300" r:id="rId10"/>
    <p:sldId id="303" r:id="rId11"/>
    <p:sldId id="298" r:id="rId12"/>
    <p:sldId id="302" r:id="rId13"/>
    <p:sldId id="301"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FF33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8" d="100"/>
          <a:sy n="58" d="100"/>
        </p:scale>
        <p:origin x="-1488" y="-2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sz="4000" b="1" dirty="0" smtClean="0">
                <a:solidFill>
                  <a:srgbClr val="FF0000"/>
                </a:solidFill>
                <a:effectLst>
                  <a:outerShdw blurRad="38100" dist="38100" dir="2700000" algn="tl">
                    <a:srgbClr val="000000">
                      <a:alpha val="43137"/>
                    </a:srgbClr>
                  </a:outerShdw>
                </a:effectLst>
                <a:cs typeface="Arial" pitchFamily="34" charset="0"/>
              </a:rPr>
              <a:t>المحاضرة</a:t>
            </a:r>
            <a:r>
              <a:rPr lang="ar-SA" sz="4000" b="1" dirty="0" smtClean="0">
                <a:solidFill>
                  <a:srgbClr val="FF0000"/>
                </a:solidFill>
                <a:effectLst>
                  <a:outerShdw blurRad="38100" dist="38100" dir="2700000" algn="tl">
                    <a:srgbClr val="000000">
                      <a:alpha val="43137"/>
                    </a:srgbClr>
                  </a:outerShdw>
                </a:effectLst>
                <a:cs typeface="Arial" pitchFamily="34" charset="0"/>
              </a:rPr>
              <a:t> </a:t>
            </a:r>
            <a:r>
              <a:rPr lang="ar-EG" sz="4000" b="1" dirty="0" smtClean="0">
                <a:solidFill>
                  <a:srgbClr val="FF0000"/>
                </a:solidFill>
                <a:effectLst>
                  <a:outerShdw blurRad="38100" dist="38100" dir="2700000" algn="tl">
                    <a:srgbClr val="000000">
                      <a:alpha val="43137"/>
                    </a:srgbClr>
                  </a:outerShdw>
                </a:effectLst>
                <a:cs typeface="Arial" pitchFamily="34" charset="0"/>
              </a:rPr>
              <a:t>الرابعة</a:t>
            </a:r>
            <a:endParaRPr lang="en-US" sz="4000" spc="-150" dirty="0" smtClean="0">
              <a:solidFill>
                <a:srgbClr val="376092"/>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الفص</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ل</a:t>
            </a:r>
            <a:r>
              <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الثالث</a:t>
            </a:r>
            <a:endParaRPr lang="en-US"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sz="24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أضرار وجرائم شبكة </a:t>
            </a:r>
            <a:r>
              <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الانترنت</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(ج 1)</a:t>
            </a:r>
            <a:r>
              <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endPar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r>
              <a:rPr lang="ar-SA"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r>
              <a:rPr lang="en-US" sz="2400"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Damages and crimes of </a:t>
            </a:r>
            <a:r>
              <a:rPr lang="en-US"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Internet</a:t>
            </a:r>
            <a:r>
              <a:rPr lang="ar-EG"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n-US" sz="2400"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 name="TextBox 5"/>
          <p:cNvSpPr txBox="1"/>
          <p:nvPr/>
        </p:nvSpPr>
        <p:spPr>
          <a:xfrm>
            <a:off x="685800" y="1997529"/>
            <a:ext cx="8915400" cy="1815882"/>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1">
            <a:spAutoFit/>
          </a:bodyPr>
          <a:lstStyle/>
          <a:p>
            <a:pPr marL="342900" indent="-342900" fontAlgn="auto">
              <a:spcBef>
                <a:spcPts val="1200"/>
              </a:spcBef>
              <a:spcAft>
                <a:spcPts val="1200"/>
              </a:spcAft>
              <a:buFont typeface="Wingdings" pitchFamily="2" charset="2"/>
              <a:buChar char="q"/>
            </a:pPr>
            <a:endParaRPr lang="ar-SA" sz="2400" b="1" u="sng" dirty="0" smtClean="0">
              <a:solidFill>
                <a:schemeClr val="accent6">
                  <a:lumMod val="50000"/>
                </a:schemeClr>
              </a:solidFill>
              <a:cs typeface="Times New Roman"/>
            </a:endParaRPr>
          </a:p>
          <a:p>
            <a:pPr marL="342900" indent="-342900" fontAlgn="auto">
              <a:spcBef>
                <a:spcPts val="1200"/>
              </a:spcBef>
              <a:spcAft>
                <a:spcPts val="1200"/>
              </a:spcAft>
              <a:buFont typeface="Wingdings" pitchFamily="2" charset="2"/>
              <a:buChar char="q"/>
            </a:pPr>
            <a:r>
              <a:rPr lang="ar-SA" sz="2400" b="1" u="sng" dirty="0" smtClean="0">
                <a:solidFill>
                  <a:schemeClr val="accent6">
                    <a:lumMod val="50000"/>
                  </a:schemeClr>
                </a:solidFill>
                <a:cs typeface="Times New Roman"/>
              </a:rPr>
              <a:t>الاستخدامات </a:t>
            </a:r>
            <a:r>
              <a:rPr lang="ar-SA" sz="2400" b="1" u="sng" dirty="0">
                <a:solidFill>
                  <a:schemeClr val="accent6">
                    <a:lumMod val="50000"/>
                  </a:schemeClr>
                </a:solidFill>
                <a:cs typeface="Times New Roman"/>
              </a:rPr>
              <a:t>الشائعة لشبكة الانترنت</a:t>
            </a:r>
            <a:r>
              <a:rPr lang="ar-SA" sz="2400" b="1" u="sng" dirty="0" smtClean="0">
                <a:solidFill>
                  <a:schemeClr val="accent6">
                    <a:lumMod val="50000"/>
                  </a:schemeClr>
                </a:solidFill>
                <a:cs typeface="Times New Roman"/>
              </a:rPr>
              <a:t>.</a:t>
            </a:r>
          </a:p>
          <a:p>
            <a:pPr marL="342900" indent="-342900" fontAlgn="auto">
              <a:spcBef>
                <a:spcPts val="1200"/>
              </a:spcBef>
              <a:spcAft>
                <a:spcPts val="1200"/>
              </a:spcAft>
              <a:buFont typeface="Wingdings" pitchFamily="2" charset="2"/>
              <a:buChar char="q"/>
            </a:pPr>
            <a:r>
              <a:rPr lang="ar-SA" sz="2400" b="1" u="sng" dirty="0" smtClean="0">
                <a:solidFill>
                  <a:schemeClr val="accent6">
                    <a:lumMod val="50000"/>
                  </a:schemeClr>
                </a:solidFill>
                <a:cs typeface="Times New Roman"/>
              </a:rPr>
              <a:t>اضرار الانترنت .</a:t>
            </a:r>
            <a:endParaRPr lang="ar-SA" sz="2400" b="1" u="sng" dirty="0">
              <a:solidFill>
                <a:schemeClr val="accent6">
                  <a:lumMod val="50000"/>
                </a:schemeClr>
              </a:solidFill>
              <a:cs typeface="Times New Roman"/>
            </a:endParaRPr>
          </a:p>
        </p:txBody>
      </p:sp>
    </p:spTree>
    <p:extLst>
      <p:ext uri="{BB962C8B-B14F-4D97-AF65-F5344CB8AC3E}">
        <p14:creationId xmlns="" xmlns:p14="http://schemas.microsoft.com/office/powerpoint/2010/main" val="1241385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0" lvl="0" indent="0" algn="just" rtl="1" eaLnBrk="1" fontAlgn="auto" hangingPunct="1">
              <a:spcBef>
                <a:spcPts val="800"/>
              </a:spcBef>
              <a:spcAft>
                <a:spcPts val="800"/>
              </a:spcAft>
              <a:defRPr/>
            </a:pPr>
            <a:r>
              <a:rPr lang="ar-SA" sz="1800" b="1" dirty="0">
                <a:solidFill>
                  <a:prstClr val="black"/>
                </a:solidFill>
                <a:cs typeface="Arial" pitchFamily="34" charset="0"/>
              </a:rPr>
              <a:t>1- استعراض مواقع الويب </a:t>
            </a:r>
            <a:r>
              <a:rPr lang="en-US" sz="1800" b="1" dirty="0">
                <a:solidFill>
                  <a:prstClr val="black"/>
                </a:solidFill>
                <a:cs typeface="Arial" pitchFamily="34" charset="0"/>
              </a:rPr>
              <a:t>Websites</a:t>
            </a:r>
            <a:r>
              <a:rPr lang="ar-SA" sz="1800" b="1" dirty="0">
                <a:solidFill>
                  <a:prstClr val="black"/>
                </a:solidFill>
                <a:cs typeface="Arial" pitchFamily="34" charset="0"/>
              </a:rPr>
              <a:t> والاطلاع على أحدث الاخبار المحلية والعالمي</a:t>
            </a:r>
          </a:p>
          <a:p>
            <a:pPr marL="0" indent="0" algn="just" rtl="1" eaLnBrk="1" fontAlgn="auto" hangingPunct="1">
              <a:spcBef>
                <a:spcPts val="800"/>
              </a:spcBef>
              <a:spcAft>
                <a:spcPts val="800"/>
              </a:spcAft>
              <a:defRPr/>
            </a:pPr>
            <a:r>
              <a:rPr lang="ar-SA" sz="1800" b="1" dirty="0">
                <a:solidFill>
                  <a:prstClr val="black"/>
                </a:solidFill>
                <a:cs typeface="Arial" pitchFamily="34" charset="0"/>
              </a:rPr>
              <a:t>2- البحث عن المعلومات والابحاث والوثائق ...الخ ، داخل محتوى الشبكة </a:t>
            </a:r>
            <a:r>
              <a:rPr lang="ar-SA" sz="1800" b="1" dirty="0" err="1" smtClean="0">
                <a:solidFill>
                  <a:prstClr val="black"/>
                </a:solidFill>
                <a:cs typeface="Arial" pitchFamily="34" charset="0"/>
              </a:rPr>
              <a:t>العنكبوتية</a:t>
            </a:r>
            <a:r>
              <a:rPr lang="ar-SA" sz="1800" b="1" dirty="0">
                <a:solidFill>
                  <a:prstClr val="black"/>
                </a:solidFill>
                <a:cs typeface="Arial" pitchFamily="34" charset="0"/>
              </a:rPr>
              <a:t> </a:t>
            </a:r>
            <a:r>
              <a:rPr lang="ar-SA" sz="1800" b="1" dirty="0" smtClean="0">
                <a:solidFill>
                  <a:prstClr val="black"/>
                </a:solidFill>
                <a:cs typeface="Arial" pitchFamily="34" charset="0"/>
              </a:rPr>
              <a:t> </a:t>
            </a:r>
            <a:r>
              <a:rPr lang="en-US" sz="1800" b="1" dirty="0" smtClean="0">
                <a:solidFill>
                  <a:prstClr val="black"/>
                </a:solidFill>
                <a:cs typeface="Arial" pitchFamily="34" charset="0"/>
              </a:rPr>
              <a:t> WWW</a:t>
            </a:r>
            <a:r>
              <a:rPr lang="ar-SA" sz="1800" b="1" dirty="0" smtClean="0">
                <a:solidFill>
                  <a:prstClr val="black"/>
                </a:solidFill>
                <a:cs typeface="Arial" pitchFamily="34" charset="0"/>
              </a:rPr>
              <a:t>وذلك </a:t>
            </a:r>
            <a:r>
              <a:rPr lang="ar-SA" sz="1800" b="1" dirty="0">
                <a:solidFill>
                  <a:prstClr val="black"/>
                </a:solidFill>
                <a:cs typeface="Arial" pitchFamily="34" charset="0"/>
              </a:rPr>
              <a:t>من خلال محركات البحث المنتشرة عبر الانترنت</a:t>
            </a:r>
          </a:p>
          <a:p>
            <a:pPr marL="0" lvl="0" indent="0" algn="just" rtl="1" eaLnBrk="1" fontAlgn="auto" hangingPunct="1">
              <a:spcBef>
                <a:spcPts val="800"/>
              </a:spcBef>
              <a:spcAft>
                <a:spcPts val="800"/>
              </a:spcAft>
              <a:defRPr/>
            </a:pPr>
            <a:r>
              <a:rPr lang="ar-SA" sz="1800" b="1" dirty="0">
                <a:solidFill>
                  <a:prstClr val="black"/>
                </a:solidFill>
                <a:cs typeface="Arial" pitchFamily="34" charset="0"/>
              </a:rPr>
              <a:t>3- إرسال واستقبال البريد الإلكتروني </a:t>
            </a:r>
            <a:r>
              <a:rPr lang="en-US" sz="1800" b="1" dirty="0">
                <a:solidFill>
                  <a:prstClr val="black"/>
                </a:solidFill>
                <a:cs typeface="Arial" pitchFamily="34" charset="0"/>
              </a:rPr>
              <a:t>E-mail</a:t>
            </a:r>
            <a:r>
              <a:rPr lang="ar-SA" sz="1800" b="1" dirty="0">
                <a:solidFill>
                  <a:prstClr val="black"/>
                </a:solidFill>
                <a:cs typeface="Arial" pitchFamily="34" charset="0"/>
              </a:rPr>
              <a:t> وإرفاق الوثائق والملفات المختلفة به</a:t>
            </a:r>
          </a:p>
          <a:p>
            <a:pPr marL="0" lvl="0" indent="0" algn="just" rtl="1" eaLnBrk="1" fontAlgn="auto" hangingPunct="1">
              <a:spcBef>
                <a:spcPts val="800"/>
              </a:spcBef>
              <a:spcAft>
                <a:spcPts val="800"/>
              </a:spcAft>
              <a:defRPr/>
            </a:pPr>
            <a:r>
              <a:rPr lang="ar-SA" sz="1800" b="1" dirty="0">
                <a:solidFill>
                  <a:prstClr val="black"/>
                </a:solidFill>
                <a:cs typeface="Arial" pitchFamily="34" charset="0"/>
              </a:rPr>
              <a:t>4- تحميل </a:t>
            </a:r>
            <a:r>
              <a:rPr lang="en-US" sz="1800" b="1" dirty="0">
                <a:solidFill>
                  <a:prstClr val="black"/>
                </a:solidFill>
                <a:cs typeface="Arial" pitchFamily="34" charset="0"/>
              </a:rPr>
              <a:t>Download</a:t>
            </a:r>
            <a:r>
              <a:rPr lang="ar-SA" sz="1800" b="1" dirty="0">
                <a:solidFill>
                  <a:prstClr val="black"/>
                </a:solidFill>
                <a:cs typeface="Arial" pitchFamily="34" charset="0"/>
              </a:rPr>
              <a:t> البرامج والالعاب ومقاطع الصوتيات والمرئيات وكافة الملفات الاخرى ، </a:t>
            </a:r>
            <a:r>
              <a:rPr lang="ar-SA" sz="1800" b="1" dirty="0" smtClean="0">
                <a:solidFill>
                  <a:prstClr val="black"/>
                </a:solidFill>
                <a:cs typeface="Arial" pitchFamily="34" charset="0"/>
              </a:rPr>
              <a:t>من </a:t>
            </a:r>
            <a:r>
              <a:rPr lang="ar-SA" sz="1800" b="1" dirty="0">
                <a:solidFill>
                  <a:prstClr val="black"/>
                </a:solidFill>
                <a:cs typeface="Arial" pitchFamily="34" charset="0"/>
              </a:rPr>
              <a:t>مواقع الانترنت وحفظها على الكمبيوتر الخاص بالمستخدم (العميل)</a:t>
            </a:r>
          </a:p>
          <a:p>
            <a:pPr marL="0" lvl="0" indent="0" algn="just" rtl="1" eaLnBrk="1" fontAlgn="auto" hangingPunct="1">
              <a:spcBef>
                <a:spcPts val="800"/>
              </a:spcBef>
              <a:spcAft>
                <a:spcPts val="800"/>
              </a:spcAft>
              <a:defRPr/>
            </a:pPr>
            <a:r>
              <a:rPr lang="ar-SA" sz="1800" b="1" dirty="0">
                <a:solidFill>
                  <a:prstClr val="black"/>
                </a:solidFill>
                <a:cs typeface="Arial" pitchFamily="34" charset="0"/>
              </a:rPr>
              <a:t>5- رفع </a:t>
            </a:r>
            <a:r>
              <a:rPr lang="en-US" sz="1800" b="1" dirty="0">
                <a:solidFill>
                  <a:prstClr val="black"/>
                </a:solidFill>
                <a:cs typeface="Arial" pitchFamily="34" charset="0"/>
              </a:rPr>
              <a:t>Upload</a:t>
            </a:r>
            <a:r>
              <a:rPr lang="ar-SA" sz="1800" b="1" dirty="0">
                <a:solidFill>
                  <a:prstClr val="black"/>
                </a:solidFill>
                <a:cs typeface="Arial" pitchFamily="34" charset="0"/>
              </a:rPr>
              <a:t> البرامج والالعاب ومقاطع الصوتيات والمرئيات وكافة الملفات الاخرى ، من  جهاز الكمبيوتر الخاص بالمستخدم (العميل) ، الى مواقع الويب ليتمكن الاخرون من تحميلها من الانترنت</a:t>
            </a:r>
          </a:p>
          <a:p>
            <a:pPr marL="0" lvl="0" indent="0" rtl="1" eaLnBrk="1" fontAlgn="auto" hangingPunct="1">
              <a:spcBef>
                <a:spcPts val="800"/>
              </a:spcBef>
              <a:spcAft>
                <a:spcPts val="800"/>
              </a:spcAft>
              <a:defRPr/>
            </a:pPr>
            <a:r>
              <a:rPr lang="ar-SA" sz="1800" b="1" dirty="0">
                <a:solidFill>
                  <a:prstClr val="black"/>
                </a:solidFill>
                <a:cs typeface="Arial" pitchFamily="34" charset="0"/>
              </a:rPr>
              <a:t>6- اجراء الحوار المباشر او ما يعرف بالدردشة </a:t>
            </a:r>
            <a:r>
              <a:rPr lang="en-US" sz="1800" b="1" dirty="0">
                <a:solidFill>
                  <a:prstClr val="black"/>
                </a:solidFill>
                <a:cs typeface="Arial" pitchFamily="34" charset="0"/>
              </a:rPr>
              <a:t>Chatting </a:t>
            </a:r>
            <a:r>
              <a:rPr lang="ar-SA" sz="1800" b="1" dirty="0">
                <a:solidFill>
                  <a:prstClr val="black"/>
                </a:solidFill>
                <a:cs typeface="Arial" pitchFamily="34" charset="0"/>
              </a:rPr>
              <a:t> بين شخصين </a:t>
            </a:r>
            <a:r>
              <a:rPr lang="ar-SA" sz="2000" b="1" dirty="0">
                <a:solidFill>
                  <a:prstClr val="black"/>
                </a:solidFill>
                <a:cs typeface="Arial" pitchFamily="34" charset="0"/>
              </a:rPr>
              <a:t>او اكثر عبر الانترنت </a:t>
            </a:r>
            <a:r>
              <a:rPr lang="ar-SA" sz="2000" b="1" dirty="0" smtClean="0">
                <a:solidFill>
                  <a:prstClr val="black"/>
                </a:solidFill>
                <a:cs typeface="Arial" pitchFamily="34" charset="0"/>
              </a:rPr>
              <a:t> </a:t>
            </a:r>
            <a:r>
              <a:rPr lang="ar-SA" sz="2000" b="1" dirty="0" smtClean="0">
                <a:solidFill>
                  <a:prstClr val="black"/>
                </a:solidFill>
                <a:cs typeface="Arial" pitchFamily="34" charset="0"/>
              </a:rPr>
              <a:t>بصرف </a:t>
            </a:r>
            <a:r>
              <a:rPr lang="ar-SA" sz="2000" b="1" dirty="0">
                <a:solidFill>
                  <a:prstClr val="black"/>
                </a:solidFill>
                <a:cs typeface="Arial" pitchFamily="34" charset="0"/>
              </a:rPr>
              <a:t>النظر عن تباعد المسافة بينهم</a:t>
            </a:r>
          </a:p>
          <a:p>
            <a:endParaRPr lang="ar-SA" dirty="0"/>
          </a:p>
        </p:txBody>
      </p:sp>
      <p:sp>
        <p:nvSpPr>
          <p:cNvPr id="4" name="عنوان 1"/>
          <p:cNvSpPr>
            <a:spLocks noGrp="1"/>
          </p:cNvSpPr>
          <p:nvPr>
            <p:ph type="title"/>
          </p:nvPr>
        </p:nvSpPr>
        <p:spPr/>
        <p:txBody>
          <a:bodyPr/>
          <a:lstStyle/>
          <a:p>
            <a:pPr marL="742950" lvl="0" indent="-742950" rtl="1">
              <a:buFont typeface="Wingdings" pitchFamily="2" charset="2"/>
              <a:buChar char="v"/>
              <a:defRPr/>
            </a:pPr>
            <a:r>
              <a:rPr lang="ar-EG" sz="3200" b="1" spc="50" dirty="0" smtClean="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ea typeface="+mn-ea"/>
                <a:cs typeface="Times New Roman" pitchFamily="18" charset="0"/>
              </a:rPr>
              <a:t>الاستخدامات </a:t>
            </a:r>
            <a:r>
              <a:rPr lang="ar-EG" sz="32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ea typeface="+mn-ea"/>
                <a:cs typeface="Times New Roman" pitchFamily="18" charset="0"/>
              </a:rPr>
              <a:t>الشائعة لشبكة </a:t>
            </a:r>
            <a:r>
              <a:rPr lang="ar-EG" sz="3200" b="1" spc="50" dirty="0" smtClean="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ea typeface="+mn-ea"/>
                <a:cs typeface="Times New Roman" pitchFamily="18" charset="0"/>
              </a:rPr>
              <a:t>الانترنت</a:t>
            </a:r>
            <a:endParaRPr lang="ar-SA" sz="4000" dirty="0"/>
          </a:p>
        </p:txBody>
      </p:sp>
    </p:spTree>
    <p:extLst>
      <p:ext uri="{BB962C8B-B14F-4D97-AF65-F5344CB8AC3E}">
        <p14:creationId xmlns=""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525963"/>
          </a:xfrm>
        </p:spPr>
        <p:txBody>
          <a:bodyPr/>
          <a:lstStyle/>
          <a:p>
            <a:pPr marL="514350" lvl="0" indent="-514350" algn="just" rtl="1">
              <a:spcBef>
                <a:spcPts val="400"/>
              </a:spcBef>
              <a:spcAft>
                <a:spcPts val="400"/>
              </a:spcAft>
            </a:pPr>
            <a:r>
              <a:rPr lang="ar-SA" sz="2200" b="1" dirty="0">
                <a:solidFill>
                  <a:prstClr val="black"/>
                </a:solidFill>
              </a:rPr>
              <a:t>7- </a:t>
            </a:r>
            <a:r>
              <a:rPr lang="ar-SA" sz="2100" b="1" dirty="0">
                <a:solidFill>
                  <a:prstClr val="black"/>
                </a:solidFill>
              </a:rPr>
              <a:t>نقل الملفات </a:t>
            </a:r>
            <a:r>
              <a:rPr lang="en-US" sz="2100" b="1" dirty="0">
                <a:solidFill>
                  <a:prstClr val="black"/>
                </a:solidFill>
              </a:rPr>
              <a:t>File Transfer </a:t>
            </a:r>
            <a:r>
              <a:rPr lang="ar-SA" sz="2100" b="1" dirty="0">
                <a:solidFill>
                  <a:prstClr val="black"/>
                </a:solidFill>
              </a:rPr>
              <a:t> بين جهازي كمبيوتر متصلين بشبكة الانترنت بصرف النظر عن بعد المسافة بين الجهازين </a:t>
            </a:r>
          </a:p>
          <a:p>
            <a:pPr marL="514350" lvl="0" indent="-514350" algn="just" rtl="1">
              <a:spcBef>
                <a:spcPts val="400"/>
              </a:spcBef>
              <a:spcAft>
                <a:spcPts val="400"/>
              </a:spcAft>
            </a:pPr>
            <a:r>
              <a:rPr lang="ar-SA" sz="2100" b="1" dirty="0">
                <a:solidFill>
                  <a:prstClr val="black"/>
                </a:solidFill>
              </a:rPr>
              <a:t>8- ممارسة الالعاب </a:t>
            </a:r>
            <a:r>
              <a:rPr lang="en-US" sz="2100" b="1" dirty="0">
                <a:solidFill>
                  <a:prstClr val="black"/>
                </a:solidFill>
              </a:rPr>
              <a:t>Online </a:t>
            </a:r>
            <a:r>
              <a:rPr lang="ar-SA" sz="2100" b="1" dirty="0">
                <a:solidFill>
                  <a:prstClr val="black"/>
                </a:solidFill>
              </a:rPr>
              <a:t> مع الاصدقاء عبر الانترنت .</a:t>
            </a:r>
          </a:p>
          <a:p>
            <a:pPr marL="0" lvl="0" indent="0" algn="just" rtl="1">
              <a:spcBef>
                <a:spcPts val="400"/>
              </a:spcBef>
              <a:spcAft>
                <a:spcPts val="400"/>
              </a:spcAft>
            </a:pPr>
            <a:r>
              <a:rPr lang="ar-SA" sz="2100" b="1" dirty="0">
                <a:solidFill>
                  <a:prstClr val="black"/>
                </a:solidFill>
              </a:rPr>
              <a:t>9- مشاهدة القنوات الفضائية وسماع </a:t>
            </a:r>
            <a:r>
              <a:rPr lang="ar-SA" sz="2100" b="1" dirty="0" smtClean="0">
                <a:solidFill>
                  <a:prstClr val="black"/>
                </a:solidFill>
              </a:rPr>
              <a:t>الاذاعات </a:t>
            </a:r>
            <a:r>
              <a:rPr lang="ar-SA" sz="2100" b="1" dirty="0">
                <a:solidFill>
                  <a:prstClr val="black"/>
                </a:solidFill>
              </a:rPr>
              <a:t>المحلية والعالمية التي تبث ارسالها عبر الانترنت .</a:t>
            </a:r>
          </a:p>
          <a:p>
            <a:pPr marL="0" lvl="0" indent="0" algn="just" rtl="1">
              <a:spcBef>
                <a:spcPts val="400"/>
              </a:spcBef>
              <a:spcAft>
                <a:spcPts val="400"/>
              </a:spcAft>
            </a:pPr>
            <a:r>
              <a:rPr lang="ar-SA" sz="2100" b="1" dirty="0">
                <a:solidFill>
                  <a:prstClr val="black"/>
                </a:solidFill>
              </a:rPr>
              <a:t>10- الشراء والتسوق الالكتروني عبر الانترنت من خلال المواقع المتخصصة في ذلك .</a:t>
            </a:r>
          </a:p>
          <a:p>
            <a:pPr marL="514350" lvl="0" indent="-514350" algn="just" rtl="1">
              <a:spcBef>
                <a:spcPts val="400"/>
              </a:spcBef>
              <a:spcAft>
                <a:spcPts val="400"/>
              </a:spcAft>
            </a:pPr>
            <a:r>
              <a:rPr lang="ar-SA" sz="2100" b="1" dirty="0">
                <a:solidFill>
                  <a:prstClr val="black"/>
                </a:solidFill>
              </a:rPr>
              <a:t>11- التعبير عن </a:t>
            </a:r>
            <a:r>
              <a:rPr lang="ar-SA" sz="2100" b="1" dirty="0" smtClean="0">
                <a:solidFill>
                  <a:prstClr val="black"/>
                </a:solidFill>
              </a:rPr>
              <a:t>الآراء والافكار الشخصية وسرد </a:t>
            </a:r>
            <a:r>
              <a:rPr lang="ar-SA" sz="2100" b="1" dirty="0">
                <a:solidFill>
                  <a:prstClr val="black"/>
                </a:solidFill>
              </a:rPr>
              <a:t>الاحداث الواقعية التي تمر بها في حياتك من خلال المنتديات والمدونات .</a:t>
            </a:r>
          </a:p>
          <a:p>
            <a:pPr marL="514350" lvl="0" indent="-514350" algn="just" rtl="1">
              <a:spcBef>
                <a:spcPts val="400"/>
              </a:spcBef>
              <a:spcAft>
                <a:spcPts val="400"/>
              </a:spcAft>
            </a:pPr>
            <a:r>
              <a:rPr lang="ar-SA" sz="2100" b="1" dirty="0">
                <a:solidFill>
                  <a:prstClr val="black"/>
                </a:solidFill>
              </a:rPr>
              <a:t>12-تحميل </a:t>
            </a:r>
            <a:r>
              <a:rPr lang="en-US" sz="2100" b="1" dirty="0">
                <a:solidFill>
                  <a:prstClr val="black"/>
                </a:solidFill>
              </a:rPr>
              <a:t>Download</a:t>
            </a:r>
            <a:r>
              <a:rPr lang="ar-SA" sz="2100" b="1" dirty="0">
                <a:solidFill>
                  <a:prstClr val="black"/>
                </a:solidFill>
              </a:rPr>
              <a:t> النغمات والصور والالعاب وكافة البرامج الخاصة بهاتفك المحمول </a:t>
            </a:r>
            <a:r>
              <a:rPr lang="en-US" sz="2100" b="1" dirty="0">
                <a:solidFill>
                  <a:prstClr val="black"/>
                </a:solidFill>
              </a:rPr>
              <a:t>Mobile Phone </a:t>
            </a:r>
            <a:r>
              <a:rPr lang="ar-SA" sz="2100" b="1" dirty="0">
                <a:solidFill>
                  <a:prstClr val="black"/>
                </a:solidFill>
              </a:rPr>
              <a:t> وذلك من خلال المواقع والمنتديات المختصة بذلك .</a:t>
            </a:r>
          </a:p>
          <a:p>
            <a:pPr marL="514350" lvl="0" indent="-514350" algn="just" rtl="1">
              <a:spcBef>
                <a:spcPts val="400"/>
              </a:spcBef>
              <a:spcAft>
                <a:spcPts val="400"/>
              </a:spcAft>
            </a:pPr>
            <a:r>
              <a:rPr lang="ar-SA" sz="2100" b="1" dirty="0">
                <a:solidFill>
                  <a:prstClr val="black"/>
                </a:solidFill>
              </a:rPr>
              <a:t>13- تبادل الخبرات والمشاركة في الراي من خلال </a:t>
            </a:r>
            <a:r>
              <a:rPr lang="ar-SA" sz="2100" b="1" dirty="0" smtClean="0">
                <a:solidFill>
                  <a:prstClr val="black"/>
                </a:solidFill>
              </a:rPr>
              <a:t>ساحات النقاش </a:t>
            </a:r>
            <a:r>
              <a:rPr lang="en-US" sz="2100" b="1" dirty="0">
                <a:solidFill>
                  <a:prstClr val="black"/>
                </a:solidFill>
              </a:rPr>
              <a:t>Forums</a:t>
            </a:r>
            <a:r>
              <a:rPr lang="ar-SA" sz="2100" b="1" dirty="0">
                <a:solidFill>
                  <a:prstClr val="black"/>
                </a:solidFill>
              </a:rPr>
              <a:t>.</a:t>
            </a:r>
          </a:p>
          <a:p>
            <a:pPr marL="514350" lvl="0" indent="-514350" algn="just" rtl="1">
              <a:spcBef>
                <a:spcPts val="400"/>
              </a:spcBef>
              <a:spcAft>
                <a:spcPts val="400"/>
              </a:spcAft>
            </a:pPr>
            <a:r>
              <a:rPr lang="ar-SA" sz="2100" b="1" dirty="0">
                <a:solidFill>
                  <a:prstClr val="black"/>
                </a:solidFill>
              </a:rPr>
              <a:t>14- الاشتراك في النقاش حول موضوع او قضية معينة مع عدة اشخاص حول العالم وذلك من خلال المجموعات الاخبارية </a:t>
            </a:r>
            <a:r>
              <a:rPr lang="en-US" sz="2100" b="1" dirty="0">
                <a:solidFill>
                  <a:prstClr val="black"/>
                </a:solidFill>
              </a:rPr>
              <a:t>Newsgroups</a:t>
            </a:r>
            <a:r>
              <a:rPr lang="ar-SA" sz="2100" b="1" dirty="0">
                <a:solidFill>
                  <a:prstClr val="black"/>
                </a:solidFill>
              </a:rPr>
              <a:t>.. </a:t>
            </a:r>
          </a:p>
          <a:p>
            <a:endParaRPr lang="ar-SA" dirty="0"/>
          </a:p>
        </p:txBody>
      </p:sp>
      <p:sp>
        <p:nvSpPr>
          <p:cNvPr id="4" name="عنوان 1"/>
          <p:cNvSpPr>
            <a:spLocks noGrp="1"/>
          </p:cNvSpPr>
          <p:nvPr>
            <p:ph type="title"/>
          </p:nvPr>
        </p:nvSpPr>
        <p:spPr>
          <a:xfrm>
            <a:off x="533400" y="655638"/>
            <a:ext cx="8915400" cy="792162"/>
          </a:xfrm>
        </p:spPr>
        <p:txBody>
          <a:bodyPr/>
          <a:lstStyle/>
          <a:p>
            <a:pPr marL="742950" lvl="0" indent="-742950" rtl="1">
              <a:buFont typeface="Wingdings" pitchFamily="2" charset="2"/>
              <a:buChar char="v"/>
              <a:defRPr/>
            </a:pPr>
            <a:r>
              <a:rPr lang="ar-SA" sz="3600" b="1" spc="50" dirty="0" smtClean="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ea typeface="+mn-ea"/>
                <a:cs typeface="Times New Roman" pitchFamily="18" charset="0"/>
              </a:rPr>
              <a:t>يتبع</a:t>
            </a:r>
            <a:endParaRPr lang="ar-SA" dirty="0"/>
          </a:p>
        </p:txBody>
      </p:sp>
    </p:spTree>
    <p:extLst>
      <p:ext uri="{BB962C8B-B14F-4D97-AF65-F5344CB8AC3E}">
        <p14:creationId xmlns="" xmlns:p14="http://schemas.microsoft.com/office/powerpoint/2010/main" val="3105416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7637"/>
            <a:ext cx="8915400" cy="4525963"/>
          </a:xfrm>
        </p:spPr>
        <p:txBody>
          <a:bodyPr/>
          <a:lstStyle/>
          <a:p>
            <a:pPr marL="514350" lvl="0" indent="-514350" algn="just" rtl="1">
              <a:spcBef>
                <a:spcPts val="400"/>
              </a:spcBef>
              <a:spcAft>
                <a:spcPts val="400"/>
              </a:spcAft>
            </a:pPr>
            <a:r>
              <a:rPr lang="ar-SA" sz="2100" b="1" dirty="0" smtClean="0">
                <a:solidFill>
                  <a:prstClr val="black"/>
                </a:solidFill>
              </a:rPr>
              <a:t>15 - </a:t>
            </a:r>
            <a:r>
              <a:rPr lang="ar-SA" sz="2100" b="1" dirty="0">
                <a:solidFill>
                  <a:prstClr val="black"/>
                </a:solidFill>
              </a:rPr>
              <a:t>مشاركة </a:t>
            </a:r>
            <a:r>
              <a:rPr lang="en-US" sz="2100" b="1" dirty="0">
                <a:solidFill>
                  <a:prstClr val="black"/>
                </a:solidFill>
              </a:rPr>
              <a:t>Share</a:t>
            </a:r>
            <a:r>
              <a:rPr lang="ar-SA" sz="2100" b="1" dirty="0">
                <a:solidFill>
                  <a:prstClr val="black"/>
                </a:solidFill>
              </a:rPr>
              <a:t> الملفات والبرامج بين المستخدمين عبر الانترنت </a:t>
            </a:r>
          </a:p>
          <a:p>
            <a:pPr marL="514350" lvl="0" indent="-514350" algn="just" rtl="1">
              <a:spcBef>
                <a:spcPts val="400"/>
              </a:spcBef>
              <a:spcAft>
                <a:spcPts val="400"/>
              </a:spcAft>
            </a:pPr>
            <a:r>
              <a:rPr lang="ar-SA" sz="2100" b="1" dirty="0" smtClean="0">
                <a:solidFill>
                  <a:prstClr val="black"/>
                </a:solidFill>
              </a:rPr>
              <a:t>16-  تبادل </a:t>
            </a:r>
            <a:r>
              <a:rPr lang="ar-SA" sz="2100" b="1" dirty="0">
                <a:solidFill>
                  <a:prstClr val="black"/>
                </a:solidFill>
              </a:rPr>
              <a:t>المعلومات والتقارير والوثائق بين المؤسسات والشركات بشكل سري وخاص .</a:t>
            </a:r>
          </a:p>
          <a:p>
            <a:pPr marL="457200" lvl="0" indent="-457200" algn="just" rtl="1">
              <a:spcBef>
                <a:spcPts val="400"/>
              </a:spcBef>
              <a:spcAft>
                <a:spcPts val="400"/>
              </a:spcAft>
            </a:pPr>
            <a:r>
              <a:rPr lang="ar-SA" sz="2100" b="1" dirty="0" smtClean="0">
                <a:solidFill>
                  <a:prstClr val="black"/>
                </a:solidFill>
              </a:rPr>
              <a:t>17-  </a:t>
            </a:r>
            <a:r>
              <a:rPr lang="ar-SA" sz="2100" b="1" dirty="0">
                <a:solidFill>
                  <a:prstClr val="black"/>
                </a:solidFill>
              </a:rPr>
              <a:t>التعرف على اسعار الاسهم العالمية للشركات واخبار البورصة .</a:t>
            </a:r>
          </a:p>
          <a:p>
            <a:pPr marL="457200" lvl="0" indent="-457200" algn="just" rtl="1">
              <a:spcBef>
                <a:spcPts val="400"/>
              </a:spcBef>
              <a:spcAft>
                <a:spcPts val="400"/>
              </a:spcAft>
            </a:pPr>
            <a:r>
              <a:rPr lang="ar-SA" sz="2100" b="1" dirty="0" smtClean="0">
                <a:solidFill>
                  <a:prstClr val="black"/>
                </a:solidFill>
              </a:rPr>
              <a:t>18- التعرف </a:t>
            </a:r>
            <a:r>
              <a:rPr lang="ar-SA" sz="2100" b="1" dirty="0">
                <a:solidFill>
                  <a:prstClr val="black"/>
                </a:solidFill>
              </a:rPr>
              <a:t>على سعر شراء وبيع العملات العالمية من خلال المواقع الاقتصادية والاخبارية المتخصصة .</a:t>
            </a:r>
          </a:p>
          <a:p>
            <a:pPr marL="457200" lvl="0" indent="-457200" algn="just" rtl="1">
              <a:spcBef>
                <a:spcPts val="400"/>
              </a:spcBef>
              <a:spcAft>
                <a:spcPts val="400"/>
              </a:spcAft>
            </a:pPr>
            <a:r>
              <a:rPr lang="ar-SA" sz="2100" b="1" dirty="0" smtClean="0">
                <a:solidFill>
                  <a:prstClr val="black"/>
                </a:solidFill>
              </a:rPr>
              <a:t>19-  </a:t>
            </a:r>
            <a:r>
              <a:rPr lang="ar-SA" sz="2100" b="1" dirty="0">
                <a:solidFill>
                  <a:prstClr val="black"/>
                </a:solidFill>
              </a:rPr>
              <a:t>الدعاية الالكترونية لمنتجك عبر الانترنت .</a:t>
            </a:r>
          </a:p>
          <a:p>
            <a:pPr marL="457200" lvl="0" indent="-457200" algn="just" rtl="1">
              <a:spcBef>
                <a:spcPts val="400"/>
              </a:spcBef>
              <a:spcAft>
                <a:spcPts val="400"/>
              </a:spcAft>
            </a:pPr>
            <a:r>
              <a:rPr lang="ar-SA" sz="2100" b="1" dirty="0" smtClean="0">
                <a:solidFill>
                  <a:prstClr val="black"/>
                </a:solidFill>
              </a:rPr>
              <a:t>20- </a:t>
            </a:r>
            <a:r>
              <a:rPr lang="ar-SA" sz="2100" b="1" dirty="0">
                <a:solidFill>
                  <a:prstClr val="black"/>
                </a:solidFill>
              </a:rPr>
              <a:t>مشاهدة اي </a:t>
            </a:r>
            <a:r>
              <a:rPr lang="ar-SA" sz="2100" b="1" dirty="0" smtClean="0">
                <a:solidFill>
                  <a:prstClr val="black"/>
                </a:solidFill>
              </a:rPr>
              <a:t>مكان </a:t>
            </a:r>
            <a:r>
              <a:rPr lang="ar-SA" sz="2100" b="1" dirty="0">
                <a:solidFill>
                  <a:prstClr val="black"/>
                </a:solidFill>
              </a:rPr>
              <a:t>بالعالم من </a:t>
            </a:r>
            <a:r>
              <a:rPr lang="ar-SA" sz="2100" b="1" dirty="0" smtClean="0">
                <a:solidFill>
                  <a:prstClr val="black"/>
                </a:solidFill>
              </a:rPr>
              <a:t>خلال </a:t>
            </a:r>
            <a:r>
              <a:rPr lang="ar-SA" sz="2100" b="1" dirty="0">
                <a:solidFill>
                  <a:prstClr val="black"/>
                </a:solidFill>
              </a:rPr>
              <a:t>الاقمار الصناعية  عبر الانترنت ، وذلك باستخدام برامج ومواقع مختصة بذلك .</a:t>
            </a:r>
          </a:p>
          <a:p>
            <a:pPr marL="457200" lvl="0" indent="-457200" algn="just" rtl="1">
              <a:spcBef>
                <a:spcPts val="400"/>
              </a:spcBef>
              <a:spcAft>
                <a:spcPts val="400"/>
              </a:spcAft>
            </a:pPr>
            <a:r>
              <a:rPr lang="ar-SA" sz="2100" b="1" dirty="0" smtClean="0">
                <a:solidFill>
                  <a:prstClr val="black"/>
                </a:solidFill>
              </a:rPr>
              <a:t>21- </a:t>
            </a:r>
            <a:r>
              <a:rPr lang="ar-SA" sz="2100" b="1" dirty="0">
                <a:solidFill>
                  <a:prstClr val="black"/>
                </a:solidFill>
              </a:rPr>
              <a:t>إرسال رسائل </a:t>
            </a:r>
            <a:r>
              <a:rPr lang="en-US" sz="2100" b="1" dirty="0">
                <a:solidFill>
                  <a:prstClr val="black"/>
                </a:solidFill>
              </a:rPr>
              <a:t>SMS </a:t>
            </a:r>
            <a:r>
              <a:rPr lang="ar-SA" sz="2100" b="1" dirty="0">
                <a:solidFill>
                  <a:prstClr val="black"/>
                </a:solidFill>
              </a:rPr>
              <a:t> </a:t>
            </a:r>
            <a:r>
              <a:rPr lang="ar-SA" sz="2100" b="1" dirty="0" smtClean="0">
                <a:solidFill>
                  <a:prstClr val="black"/>
                </a:solidFill>
              </a:rPr>
              <a:t>لأي </a:t>
            </a:r>
            <a:r>
              <a:rPr lang="ar-SA" sz="2100" b="1" dirty="0">
                <a:solidFill>
                  <a:prstClr val="black"/>
                </a:solidFill>
              </a:rPr>
              <a:t>هاتف محمول حول العالم من خلال برامج ومواقع توفر تلك الخدمة لمستخدمي الانترنت </a:t>
            </a:r>
          </a:p>
          <a:p>
            <a:pPr marL="457200" lvl="0" indent="-457200" algn="just" rtl="1">
              <a:spcBef>
                <a:spcPts val="400"/>
              </a:spcBef>
              <a:spcAft>
                <a:spcPts val="400"/>
              </a:spcAft>
            </a:pPr>
            <a:r>
              <a:rPr lang="ar-SA" sz="2100" b="1" dirty="0" smtClean="0">
                <a:solidFill>
                  <a:prstClr val="black"/>
                </a:solidFill>
              </a:rPr>
              <a:t>22- </a:t>
            </a:r>
            <a:r>
              <a:rPr lang="ar-SA" sz="2100" b="1" dirty="0">
                <a:solidFill>
                  <a:prstClr val="black"/>
                </a:solidFill>
              </a:rPr>
              <a:t>عقد الندوات والاجتماعات والمحاضرات والمؤتمرات  من خلال برامج ومواقع مختصة بذلك </a:t>
            </a:r>
            <a:r>
              <a:rPr lang="ar-SA" sz="2100" b="1" dirty="0" smtClean="0">
                <a:solidFill>
                  <a:prstClr val="black"/>
                </a:solidFill>
              </a:rPr>
              <a:t>..</a:t>
            </a:r>
            <a:endParaRPr lang="ar-SA" sz="2100" b="1" dirty="0">
              <a:solidFill>
                <a:prstClr val="black"/>
              </a:solidFill>
            </a:endParaRPr>
          </a:p>
          <a:p>
            <a:endParaRPr lang="ar-SA" dirty="0"/>
          </a:p>
        </p:txBody>
      </p:sp>
      <p:sp>
        <p:nvSpPr>
          <p:cNvPr id="4" name="عنوان 2"/>
          <p:cNvSpPr>
            <a:spLocks noGrp="1"/>
          </p:cNvSpPr>
          <p:nvPr>
            <p:ph type="title"/>
          </p:nvPr>
        </p:nvSpPr>
        <p:spPr>
          <a:xfrm>
            <a:off x="381000" y="228600"/>
            <a:ext cx="8915400" cy="1143000"/>
          </a:xfrm>
        </p:spPr>
        <p:txBody>
          <a:bodyPr/>
          <a:lstStyle/>
          <a:p>
            <a:r>
              <a:rPr lang="ar-SA" sz="3600" b="1" spc="50" dirty="0" smtClean="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يتبع</a:t>
            </a:r>
            <a:endParaRPr lang="ar-SA" dirty="0"/>
          </a:p>
        </p:txBody>
      </p:sp>
    </p:spTree>
    <p:extLst>
      <p:ext uri="{BB962C8B-B14F-4D97-AF65-F5344CB8AC3E}">
        <p14:creationId xmlns="" xmlns:p14="http://schemas.microsoft.com/office/powerpoint/2010/main" val="1461256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8915400" cy="4525963"/>
          </a:xfrm>
        </p:spPr>
        <p:txBody>
          <a:bodyPr/>
          <a:lstStyle/>
          <a:p>
            <a:pPr marL="457200" lvl="0" indent="-457200" algn="just" rtl="1">
              <a:spcBef>
                <a:spcPts val="800"/>
              </a:spcBef>
              <a:spcAft>
                <a:spcPts val="800"/>
              </a:spcAft>
              <a:defRPr/>
            </a:pPr>
            <a:r>
              <a:rPr lang="ar-SA" sz="2100" b="1" dirty="0">
                <a:solidFill>
                  <a:prstClr val="black"/>
                </a:solidFill>
              </a:rPr>
              <a:t>23- الانضمام الى برامج </a:t>
            </a:r>
            <a:r>
              <a:rPr lang="ar-SA" sz="2100" b="1" dirty="0" smtClean="0">
                <a:solidFill>
                  <a:prstClr val="black"/>
                </a:solidFill>
              </a:rPr>
              <a:t>التعلم </a:t>
            </a:r>
            <a:r>
              <a:rPr lang="ar-SA" sz="2100" b="1" dirty="0">
                <a:solidFill>
                  <a:prstClr val="black"/>
                </a:solidFill>
              </a:rPr>
              <a:t>الإلكتروني او </a:t>
            </a:r>
            <a:r>
              <a:rPr lang="ar-SA" sz="2100" b="1" dirty="0" smtClean="0">
                <a:solidFill>
                  <a:prstClr val="black"/>
                </a:solidFill>
              </a:rPr>
              <a:t>مايعرف </a:t>
            </a:r>
            <a:r>
              <a:rPr lang="ar-SA" sz="2100" b="1" dirty="0">
                <a:solidFill>
                  <a:prstClr val="black"/>
                </a:solidFill>
              </a:rPr>
              <a:t>بالتعليم عن بعد وذلك من خلال مؤسسات وجامعات تعمل من خلال شبكة الانترنت</a:t>
            </a:r>
            <a:endParaRPr lang="ar-SA" sz="2200" b="1" dirty="0">
              <a:solidFill>
                <a:prstClr val="black"/>
              </a:solidFill>
            </a:endParaRPr>
          </a:p>
          <a:p>
            <a:pPr marL="457200" lvl="0" indent="-457200" algn="just" rtl="1">
              <a:spcBef>
                <a:spcPts val="800"/>
              </a:spcBef>
              <a:spcAft>
                <a:spcPts val="800"/>
              </a:spcAft>
              <a:defRPr/>
            </a:pPr>
            <a:r>
              <a:rPr lang="ar-SA" sz="2200" b="1" dirty="0">
                <a:solidFill>
                  <a:prstClr val="black"/>
                </a:solidFill>
              </a:rPr>
              <a:t>24- البحث عن فرصة عمل من خلال المواقع التي تقوم بدور الوسيط بين اصحاب الشركات والمؤسسات وراغبي العمل . </a:t>
            </a:r>
          </a:p>
          <a:p>
            <a:pPr marL="457200" lvl="0" indent="-457200" algn="just" rtl="1">
              <a:spcBef>
                <a:spcPts val="800"/>
              </a:spcBef>
              <a:spcAft>
                <a:spcPts val="800"/>
              </a:spcAft>
              <a:defRPr/>
            </a:pPr>
            <a:r>
              <a:rPr lang="ar-SA" sz="2200" b="1" dirty="0" smtClean="0">
                <a:solidFill>
                  <a:prstClr val="black"/>
                </a:solidFill>
              </a:rPr>
              <a:t>25- التحكم </a:t>
            </a:r>
            <a:r>
              <a:rPr lang="ar-SA" sz="2200" b="1" dirty="0">
                <a:solidFill>
                  <a:prstClr val="black"/>
                </a:solidFill>
              </a:rPr>
              <a:t>عن بعد </a:t>
            </a:r>
            <a:r>
              <a:rPr lang="en-US" sz="2200" b="1" dirty="0">
                <a:solidFill>
                  <a:prstClr val="black"/>
                </a:solidFill>
              </a:rPr>
              <a:t>Remote Control</a:t>
            </a:r>
            <a:r>
              <a:rPr lang="ar-SA" sz="2200" b="1" dirty="0">
                <a:solidFill>
                  <a:prstClr val="black"/>
                </a:solidFill>
              </a:rPr>
              <a:t> بأجهزة الكمبيوتر وانجاز بعض الاعمال  ومساعدة الغير من خلال برامج ومواقع مختصة بذلك .</a:t>
            </a:r>
          </a:p>
          <a:p>
            <a:pPr marL="457200" lvl="0" indent="-457200" algn="just" rtl="1">
              <a:spcBef>
                <a:spcPts val="800"/>
              </a:spcBef>
              <a:spcAft>
                <a:spcPts val="800"/>
              </a:spcAft>
              <a:defRPr/>
            </a:pPr>
            <a:r>
              <a:rPr lang="ar-SA" sz="2200" b="1" dirty="0" smtClean="0">
                <a:solidFill>
                  <a:prstClr val="black"/>
                </a:solidFill>
              </a:rPr>
              <a:t>26- تسديد </a:t>
            </a:r>
            <a:r>
              <a:rPr lang="ar-SA" sz="2200" b="1" dirty="0">
                <a:solidFill>
                  <a:prstClr val="black"/>
                </a:solidFill>
              </a:rPr>
              <a:t>الاشتراكات والرسوم الحكومية من خلال خدمات </a:t>
            </a:r>
            <a:r>
              <a:rPr lang="ar-SA" sz="2200" b="1" dirty="0" smtClean="0">
                <a:solidFill>
                  <a:prstClr val="black"/>
                </a:solidFill>
              </a:rPr>
              <a:t>السداد </a:t>
            </a:r>
            <a:r>
              <a:rPr lang="ar-SA" sz="2200" b="1" dirty="0">
                <a:solidFill>
                  <a:prstClr val="black"/>
                </a:solidFill>
              </a:rPr>
              <a:t>الإلكتروني المتوفرة بالمواقع الحكومية بالعديد من الدول حول العالم .</a:t>
            </a:r>
          </a:p>
          <a:p>
            <a:pPr marL="457200" lvl="0" indent="-457200" algn="just" rtl="1">
              <a:spcBef>
                <a:spcPts val="800"/>
              </a:spcBef>
              <a:spcAft>
                <a:spcPts val="800"/>
              </a:spcAft>
              <a:defRPr/>
            </a:pPr>
            <a:r>
              <a:rPr lang="ar-SA" sz="2200" b="1" dirty="0" smtClean="0">
                <a:solidFill>
                  <a:prstClr val="black"/>
                </a:solidFill>
              </a:rPr>
              <a:t>27- </a:t>
            </a:r>
            <a:r>
              <a:rPr lang="ar-SA" sz="2200" b="1" dirty="0">
                <a:solidFill>
                  <a:prstClr val="black"/>
                </a:solidFill>
              </a:rPr>
              <a:t>إ</a:t>
            </a:r>
            <a:r>
              <a:rPr lang="ar-SA" sz="2200" b="1" dirty="0" smtClean="0">
                <a:solidFill>
                  <a:prstClr val="black"/>
                </a:solidFill>
              </a:rPr>
              <a:t>مكانية </a:t>
            </a:r>
            <a:r>
              <a:rPr lang="ar-SA" sz="2200" b="1" dirty="0">
                <a:solidFill>
                  <a:prstClr val="black"/>
                </a:solidFill>
              </a:rPr>
              <a:t>حجر تذاكر الطيران والغرف الفندقية من خلال الانترنت وذلك حسب مواقع يتم انشائها من قبل الشركات الراغبة في ذلك .</a:t>
            </a:r>
          </a:p>
          <a:p>
            <a:endParaRPr lang="ar-SA" dirty="0"/>
          </a:p>
        </p:txBody>
      </p:sp>
      <p:sp>
        <p:nvSpPr>
          <p:cNvPr id="4" name="عنوان 1"/>
          <p:cNvSpPr>
            <a:spLocks noGrp="1"/>
          </p:cNvSpPr>
          <p:nvPr>
            <p:ph type="title"/>
          </p:nvPr>
        </p:nvSpPr>
        <p:spPr/>
        <p:txBody>
          <a:bodyPr/>
          <a:lstStyle/>
          <a:p>
            <a:r>
              <a:rPr lang="ar-SA" sz="3600" b="1" spc="50" dirty="0" smtClean="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يتبع</a:t>
            </a:r>
            <a:endParaRPr lang="ar-SA" dirty="0"/>
          </a:p>
        </p:txBody>
      </p:sp>
    </p:spTree>
    <p:extLst>
      <p:ext uri="{BB962C8B-B14F-4D97-AF65-F5344CB8AC3E}">
        <p14:creationId xmlns="" xmlns:p14="http://schemas.microsoft.com/office/powerpoint/2010/main" val="2960287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8" name="Title 1"/>
          <p:cNvSpPr>
            <a:spLocks noGrp="1"/>
          </p:cNvSpPr>
          <p:nvPr>
            <p:ph type="title"/>
          </p:nvPr>
        </p:nvSpPr>
        <p:spPr>
          <a:xfrm>
            <a:off x="304800" y="304800"/>
            <a:ext cx="9105900" cy="1143000"/>
          </a:xfr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defRPr/>
            </a:pPr>
            <a:r>
              <a:rPr lang="ar-SA" sz="3600" dirty="0" smtClean="0">
                <a:solidFill>
                  <a:srgbClr val="FF0000"/>
                </a:solidFill>
                <a:effectLst>
                  <a:outerShdw blurRad="38100" dist="38100" dir="2700000" algn="tl">
                    <a:srgbClr val="000000">
                      <a:alpha val="43137"/>
                    </a:srgbClr>
                  </a:outerShdw>
                </a:effectLst>
                <a:cs typeface="Arial" pitchFamily="34" charset="0"/>
              </a:rPr>
              <a:t> </a:t>
            </a:r>
            <a:r>
              <a:rPr lang="ar-SA" sz="28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ea typeface="+mj-ea"/>
                <a:cs typeface="Times New Roman" pitchFamily="18" charset="0"/>
              </a:rPr>
              <a:t>الاضرار التي يمكن حدوثها عند استخدام شبكة الانترنت بطريقه خاطئة </a:t>
            </a:r>
          </a:p>
        </p:txBody>
      </p:sp>
      <p:sp>
        <p:nvSpPr>
          <p:cNvPr id="9" name="Content Placeholder 2"/>
          <p:cNvSpPr>
            <a:spLocks noGrp="1"/>
          </p:cNvSpPr>
          <p:nvPr>
            <p:ph idx="1"/>
          </p:nvPr>
        </p:nvSpPr>
        <p:spPr>
          <a:xfrm>
            <a:off x="304800" y="1447800"/>
            <a:ext cx="9067800" cy="4648200"/>
          </a:xfrm>
        </p:spPr>
        <p:txBody>
          <a:bodyPr/>
          <a:lstStyle/>
          <a:p>
            <a:pPr marL="0" indent="0" algn="just" rtl="1" eaLnBrk="1" hangingPunct="1">
              <a:lnSpc>
                <a:spcPct val="150000"/>
              </a:lnSpc>
            </a:pPr>
            <a:r>
              <a:rPr lang="ar-EG" sz="2400" b="1" u="sng" dirty="0" smtClean="0">
                <a:solidFill>
                  <a:srgbClr val="009900"/>
                </a:solidFill>
              </a:rPr>
              <a:t>1- أ</a:t>
            </a:r>
            <a:r>
              <a:rPr lang="ar-SA" sz="2400" b="1" u="sng" dirty="0" smtClean="0">
                <a:solidFill>
                  <a:srgbClr val="009900"/>
                </a:solidFill>
              </a:rPr>
              <a:t>ضرار أخلاقي</a:t>
            </a:r>
            <a:r>
              <a:rPr lang="ar-EG" sz="2400" b="1" u="sng" dirty="0" smtClean="0">
                <a:solidFill>
                  <a:srgbClr val="009900"/>
                </a:solidFill>
              </a:rPr>
              <a:t>ة</a:t>
            </a:r>
            <a:r>
              <a:rPr lang="ar-SA" sz="2400" b="1" u="sng" dirty="0" smtClean="0">
                <a:solidFill>
                  <a:srgbClr val="009900"/>
                </a:solidFill>
              </a:rPr>
              <a:t>:</a:t>
            </a:r>
            <a:endParaRPr lang="ar-EG" sz="2400" b="1" u="sng" dirty="0" smtClean="0">
              <a:solidFill>
                <a:srgbClr val="009900"/>
              </a:solidFill>
            </a:endParaRPr>
          </a:p>
          <a:p>
            <a:pPr marL="0" indent="0" algn="just" rtl="1" eaLnBrk="1" hangingPunct="1">
              <a:lnSpc>
                <a:spcPct val="150000"/>
              </a:lnSpc>
            </a:pPr>
            <a:r>
              <a:rPr lang="ar-SA" sz="2000" b="1" dirty="0" smtClean="0"/>
              <a:t>يعد الأمن الأخلاقي من أهم المبادىء التي تؤكد عليها المؤسسات الحكومية بجميع اشكالها واحجامها وانواعها، حيث تسعى اغلب الدول الى توفر الحماية للأمن الاخلاقي وخاصة للأطفال، مع العلم انه لم يعد الاشتراك بالأنترنت مقتصرا</a:t>
            </a:r>
            <a:r>
              <a:rPr lang="ar-EG" sz="2000" b="1" dirty="0" smtClean="0"/>
              <a:t>ً</a:t>
            </a:r>
            <a:r>
              <a:rPr lang="ar-SA" sz="2000" b="1" dirty="0" smtClean="0"/>
              <a:t> على فئات معينة تكون مثقفة او واعية للاستخدام المشروع لشبكة الانترنت بل امتد الامر الى اتاحة الامكانيات لاي فئة كانت كبيرة او صغير للاشتراك بالشبكة .</a:t>
            </a:r>
            <a:endParaRPr lang="ar-EG" sz="2000" b="1" dirty="0" smtClean="0"/>
          </a:p>
          <a:p>
            <a:pPr marL="0" indent="0" algn="just" rtl="1" eaLnBrk="1" hangingPunct="1">
              <a:lnSpc>
                <a:spcPct val="150000"/>
              </a:lnSpc>
            </a:pPr>
            <a:r>
              <a:rPr lang="ar-SA" sz="2000" b="1" dirty="0" smtClean="0"/>
              <a:t>لذلك فإن من أهم الاضرار التي تقف أمام استخدام هذه الشبكة هي الدخول الى بعض المواقع التي تدعو الى الرذيلة ونبذ القيم والدين والاخلاق، وهذا كله يكون مندرج تحت اسم التحرر والتطور ونبذ الدين وحرية الرأي الى غير ذلك من الشعارات الزائفة .  </a:t>
            </a:r>
            <a:r>
              <a:rPr lang="ar-SA" sz="1800" b="1" dirty="0" smtClean="0"/>
              <a:t> </a:t>
            </a:r>
          </a:p>
          <a:p>
            <a:pPr algn="just" rtl="1" eaLnBrk="1" hangingPunct="1">
              <a:lnSpc>
                <a:spcPct val="150000"/>
              </a:lnSpc>
              <a:buFont typeface="+mj-lt"/>
              <a:buAutoNum type="arabicPeriod"/>
            </a:pPr>
            <a:endParaRPr lang="ar-JO" sz="1800" dirty="0" smtClean="0"/>
          </a:p>
          <a:p>
            <a:pPr algn="just" rtl="1" eaLnBrk="1" hangingPunct="1">
              <a:lnSpc>
                <a:spcPct val="150000"/>
              </a:lnSpc>
              <a:buFont typeface="+mj-lt"/>
              <a:buAutoNum type="arabicPeriod"/>
            </a:pPr>
            <a:endParaRPr lang="ar-JO" sz="1800" dirty="0" smtClean="0"/>
          </a:p>
        </p:txBody>
      </p:sp>
    </p:spTree>
    <p:extLst>
      <p:ext uri="{BB962C8B-B14F-4D97-AF65-F5344CB8AC3E}">
        <p14:creationId xmlns="" xmlns:p14="http://schemas.microsoft.com/office/powerpoint/2010/main" val="614874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8" name="Title 1"/>
          <p:cNvSpPr>
            <a:spLocks noGrp="1"/>
          </p:cNvSpPr>
          <p:nvPr>
            <p:ph type="title"/>
          </p:nvPr>
        </p:nvSpPr>
        <p:spPr>
          <a:xfrm>
            <a:off x="304800" y="274638"/>
            <a:ext cx="9105900" cy="1143000"/>
          </a:xfrm>
          <a:noFill/>
          <a:ln w="9525">
            <a:noFill/>
            <a:miter lim="800000"/>
            <a:headEnd/>
            <a:tailEnd/>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rtl="1" eaLnBrk="1" hangingPunct="1">
              <a:buFont typeface="Wingdings" pitchFamily="2" charset="2"/>
              <a:buChar char="v"/>
              <a:defRPr/>
            </a:pPr>
            <a:r>
              <a:rPr lang="ar-SA" dirty="0" smtClean="0">
                <a:solidFill>
                  <a:srgbClr val="FF0000"/>
                </a:solidFill>
                <a:effectLst>
                  <a:outerShdw blurRad="38100" dist="38100" dir="2700000" algn="tl">
                    <a:srgbClr val="000000">
                      <a:alpha val="43137"/>
                    </a:srgbClr>
                  </a:outerShdw>
                </a:effectLst>
                <a:cs typeface="Arial" pitchFamily="34" charset="0"/>
              </a:rPr>
              <a:t>يتبع</a:t>
            </a:r>
            <a:endParaRPr lang="ar-SA" sz="36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Content Placeholder 2"/>
          <p:cNvSpPr>
            <a:spLocks noGrp="1"/>
          </p:cNvSpPr>
          <p:nvPr>
            <p:ph idx="1"/>
          </p:nvPr>
        </p:nvSpPr>
        <p:spPr>
          <a:xfrm>
            <a:off x="304800" y="1295400"/>
            <a:ext cx="9067800" cy="4648200"/>
          </a:xfrm>
        </p:spPr>
        <p:txBody>
          <a:bodyPr/>
          <a:lstStyle/>
          <a:p>
            <a:pPr marL="0" indent="0" algn="just" rtl="1" eaLnBrk="1" hangingPunct="1"/>
            <a:r>
              <a:rPr lang="ar-EG" sz="2400" b="1" u="sng" dirty="0" smtClean="0">
                <a:solidFill>
                  <a:srgbClr val="009900"/>
                </a:solidFill>
              </a:rPr>
              <a:t>2- </a:t>
            </a:r>
            <a:r>
              <a:rPr lang="ar-EG" sz="2400" b="1" u="sng" dirty="0">
                <a:solidFill>
                  <a:srgbClr val="009900"/>
                </a:solidFill>
              </a:rPr>
              <a:t>أ</a:t>
            </a:r>
            <a:r>
              <a:rPr lang="ar-SA" sz="2400" b="1" u="sng" dirty="0" smtClean="0">
                <a:solidFill>
                  <a:srgbClr val="009900"/>
                </a:solidFill>
              </a:rPr>
              <a:t>ضرار </a:t>
            </a:r>
            <a:r>
              <a:rPr lang="ar-EG" sz="2400" b="1" u="sng" dirty="0" smtClean="0">
                <a:solidFill>
                  <a:srgbClr val="009900"/>
                </a:solidFill>
              </a:rPr>
              <a:t>عقائدية</a:t>
            </a:r>
            <a:r>
              <a:rPr lang="ar-SA" sz="2400" b="1" u="sng" dirty="0" smtClean="0">
                <a:solidFill>
                  <a:srgbClr val="009900"/>
                </a:solidFill>
              </a:rPr>
              <a:t>:</a:t>
            </a:r>
            <a:endParaRPr lang="ar-EG" sz="2400" b="1" u="sng" dirty="0" smtClean="0">
              <a:solidFill>
                <a:srgbClr val="009900"/>
              </a:solidFill>
            </a:endParaRPr>
          </a:p>
          <a:p>
            <a:pPr marL="0" indent="0" algn="just" rtl="1" eaLnBrk="1" hangingPunct="1">
              <a:lnSpc>
                <a:spcPct val="150000"/>
              </a:lnSpc>
            </a:pPr>
            <a:r>
              <a:rPr lang="ar-SA" sz="2000" b="1" dirty="0" smtClean="0"/>
              <a:t>في شبكة الانترنت هناك العديد من المواقع التي تدعو الاشخاص الى الإلحاد ونبذ الدين وممارسة كافة الاعمال دون وجود قيود شرعية، و تجد في بعض المواقع من يحاول ان يتطاول على الدين الاسلامي من خلال سب رموز الدين وإثارة الفتن بين المسلمين والحاق الضرر باستقرار الدول من خلال الاعمال التخريبية او الارهابية والدعوة نحو اعلان البراءة من هذا الدين كونه وكما يزعمون دين ارهابي رجعي.</a:t>
            </a:r>
          </a:p>
          <a:p>
            <a:pPr marL="0" lvl="0" indent="0" algn="just" rtl="1" eaLnBrk="1" hangingPunct="1"/>
            <a:r>
              <a:rPr lang="ar-EG" sz="2400" b="1" u="sng" dirty="0">
                <a:solidFill>
                  <a:srgbClr val="009900"/>
                </a:solidFill>
              </a:rPr>
              <a:t>3- أ</a:t>
            </a:r>
            <a:r>
              <a:rPr lang="ar-SA" sz="2400" b="1" u="sng" dirty="0">
                <a:solidFill>
                  <a:srgbClr val="009900"/>
                </a:solidFill>
              </a:rPr>
              <a:t>ضرار </a:t>
            </a:r>
            <a:r>
              <a:rPr lang="ar-EG" sz="2400" b="1" u="sng" dirty="0">
                <a:solidFill>
                  <a:srgbClr val="009900"/>
                </a:solidFill>
              </a:rPr>
              <a:t>فكرية</a:t>
            </a:r>
            <a:r>
              <a:rPr lang="ar-SA" sz="2400" b="1" u="sng" dirty="0">
                <a:solidFill>
                  <a:srgbClr val="009900"/>
                </a:solidFill>
              </a:rPr>
              <a:t>:</a:t>
            </a:r>
            <a:endParaRPr lang="ar-EG" sz="2400" b="1" u="sng" dirty="0">
              <a:solidFill>
                <a:srgbClr val="009900"/>
              </a:solidFill>
            </a:endParaRPr>
          </a:p>
          <a:p>
            <a:pPr marL="0" lvl="0" indent="0" algn="just" rtl="1" eaLnBrk="1" hangingPunct="1">
              <a:lnSpc>
                <a:spcPct val="150000"/>
              </a:lnSpc>
            </a:pPr>
            <a:r>
              <a:rPr lang="ar-SA" sz="2000" b="1" dirty="0">
                <a:solidFill>
                  <a:prstClr val="black"/>
                </a:solidFill>
              </a:rPr>
              <a:t>يعد الامن الفكري من احد المقومات الاساسية لصلاح المجتمعات والدول، وفي هذا العصر (العولمة) المنفتح على العالم اصبحت عملية التحكم والسيطرة على مصادر المعلومات </a:t>
            </a:r>
            <a:r>
              <a:rPr lang="ar-SA" sz="2000" b="1" dirty="0" smtClean="0">
                <a:solidFill>
                  <a:prstClr val="black"/>
                </a:solidFill>
              </a:rPr>
              <a:t>أمراً </a:t>
            </a:r>
            <a:r>
              <a:rPr lang="ar-SA" sz="2000" b="1" dirty="0">
                <a:solidFill>
                  <a:prstClr val="black"/>
                </a:solidFill>
              </a:rPr>
              <a:t>في غاية الصعوبة، حيث ان هناك بعض المنظمات التابعة لدول معينة تحاول ان تزعزع من أمن و استقرار الدول وتحاول أ</a:t>
            </a:r>
            <a:r>
              <a:rPr lang="ar-SA" sz="2000" b="1" dirty="0" smtClean="0">
                <a:solidFill>
                  <a:prstClr val="black"/>
                </a:solidFill>
              </a:rPr>
              <a:t>ن تؤثر </a:t>
            </a:r>
            <a:r>
              <a:rPr lang="ar-SA" sz="2000" b="1" dirty="0">
                <a:solidFill>
                  <a:prstClr val="black"/>
                </a:solidFill>
              </a:rPr>
              <a:t>على بعض افكار الشباب من خلال دعوتهم الى التمرد والعصيان والتحرر من بوتقة الاسرة، </a:t>
            </a:r>
            <a:endParaRPr lang="ar-JO" sz="2000" dirty="0">
              <a:solidFill>
                <a:prstClr val="black"/>
              </a:solidFill>
            </a:endParaRPr>
          </a:p>
          <a:p>
            <a:pPr marL="0" indent="0" algn="just" rtl="1" eaLnBrk="1" hangingPunct="1">
              <a:lnSpc>
                <a:spcPct val="150000"/>
              </a:lnSpc>
            </a:pPr>
            <a:endParaRPr lang="ar-EG" sz="2000" b="1" dirty="0" smtClean="0"/>
          </a:p>
          <a:p>
            <a:pPr marL="0" indent="0" algn="just" rtl="1" eaLnBrk="1" hangingPunct="1">
              <a:lnSpc>
                <a:spcPct val="150000"/>
              </a:lnSpc>
            </a:pPr>
            <a:endParaRPr lang="ar-SA" sz="1800" b="1" dirty="0" smtClean="0"/>
          </a:p>
        </p:txBody>
      </p:sp>
    </p:spTree>
    <p:extLst>
      <p:ext uri="{BB962C8B-B14F-4D97-AF65-F5344CB8AC3E}">
        <p14:creationId xmlns="" xmlns:p14="http://schemas.microsoft.com/office/powerpoint/2010/main" val="327268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9" name="Content Placeholder 2"/>
          <p:cNvSpPr>
            <a:spLocks noGrp="1"/>
          </p:cNvSpPr>
          <p:nvPr>
            <p:ph idx="1"/>
          </p:nvPr>
        </p:nvSpPr>
        <p:spPr>
          <a:xfrm>
            <a:off x="304800" y="1447800"/>
            <a:ext cx="9067800" cy="4648200"/>
          </a:xfrm>
        </p:spPr>
        <p:txBody>
          <a:bodyPr/>
          <a:lstStyle/>
          <a:p>
            <a:pPr marL="0" indent="0" algn="just" rtl="1" eaLnBrk="1" hangingPunct="1">
              <a:lnSpc>
                <a:spcPct val="150000"/>
              </a:lnSpc>
            </a:pPr>
            <a:r>
              <a:rPr lang="ar-EG" sz="2400" b="1" u="sng" dirty="0" smtClean="0">
                <a:solidFill>
                  <a:srgbClr val="009900"/>
                </a:solidFill>
              </a:rPr>
              <a:t>4- أ</a:t>
            </a:r>
            <a:r>
              <a:rPr lang="ar-SA" sz="2400" b="1" u="sng" dirty="0" smtClean="0">
                <a:solidFill>
                  <a:srgbClr val="009900"/>
                </a:solidFill>
              </a:rPr>
              <a:t>ضرار اجتماعية:</a:t>
            </a:r>
            <a:endParaRPr lang="ar-EG" sz="2400" b="1" u="sng" dirty="0">
              <a:solidFill>
                <a:srgbClr val="009900"/>
              </a:solidFill>
            </a:endParaRPr>
          </a:p>
          <a:p>
            <a:pPr marL="0" indent="0" algn="just" rtl="1" eaLnBrk="1" hangingPunct="1">
              <a:lnSpc>
                <a:spcPct val="150000"/>
              </a:lnSpc>
            </a:pPr>
            <a:r>
              <a:rPr lang="ar-SA" sz="2000" b="1" dirty="0" smtClean="0"/>
              <a:t>كما اسلفنا فان شبكة الانترنت لم تعد ملكا لاحد بل اصبح لدينا ما يسمى بمجتمع الانترنت الذي من خلاله تستطيع ان تتواصل مع الاخرين ، ففي مجال الأضرار الثقافية تبرز قضية اللغة والمحافظة على اللغة العربية أمام اللغات الاخرى، هذا من جانب الثقافة، اما من جانب الاضرار الاجتماعية فإن الانترنت قد يقضي على الصلات الاجتماعية والمقابلات الشخصية وخير دليل على ذلك تزايد عدد الاشخاص الذين يستخدمون الدردشة </a:t>
            </a:r>
            <a:r>
              <a:rPr lang="en-US" sz="2000" b="1" dirty="0" smtClean="0"/>
              <a:t>Chatting</a:t>
            </a:r>
            <a:r>
              <a:rPr lang="ar-SA" sz="2000" b="1" dirty="0" smtClean="0"/>
              <a:t> للتواصل مع الاخرين.</a:t>
            </a:r>
            <a:endParaRPr lang="ar-JO" sz="2000" b="1" dirty="0" smtClean="0"/>
          </a:p>
          <a:p>
            <a:pPr algn="just" rtl="1" eaLnBrk="1" hangingPunct="1">
              <a:lnSpc>
                <a:spcPct val="150000"/>
              </a:lnSpc>
              <a:buFont typeface="+mj-lt"/>
              <a:buAutoNum type="arabicPeriod"/>
            </a:pPr>
            <a:endParaRPr lang="ar-JO" sz="1800" dirty="0" smtClean="0"/>
          </a:p>
        </p:txBody>
      </p:sp>
      <p:sp>
        <p:nvSpPr>
          <p:cNvPr id="11" name="Title 1"/>
          <p:cNvSpPr>
            <a:spLocks noGrp="1"/>
          </p:cNvSpPr>
          <p:nvPr>
            <p:ph type="title"/>
          </p:nvPr>
        </p:nvSpPr>
        <p:spPr>
          <a:xfrm>
            <a:off x="304800" y="274638"/>
            <a:ext cx="9105900" cy="1143000"/>
          </a:xfrm>
          <a:noFill/>
          <a:ln w="9525">
            <a:noFill/>
            <a:miter lim="800000"/>
            <a:headEnd/>
            <a:tailEnd/>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Low" rtl="1" eaLnBrk="1" hangingPunct="1">
              <a:buFont typeface="Wingdings" pitchFamily="2" charset="2"/>
              <a:buChar char="v"/>
              <a:defRPr/>
            </a:pPr>
            <a:r>
              <a:rPr lang="ar-SA" sz="3200" dirty="0" smtClean="0">
                <a:solidFill>
                  <a:srgbClr val="FF0000"/>
                </a:solidFill>
                <a:effectLst>
                  <a:outerShdw blurRad="38100" dist="38100" dir="2700000" algn="tl">
                    <a:srgbClr val="000000">
                      <a:alpha val="43137"/>
                    </a:srgbClr>
                  </a:outerShdw>
                </a:effectLst>
                <a:cs typeface="Arial" pitchFamily="34" charset="0"/>
              </a:rPr>
              <a:t>يتبع</a:t>
            </a:r>
            <a:endParaRPr lang="ar-SA" sz="36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4012529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9" name="Content Placeholder 2"/>
          <p:cNvSpPr>
            <a:spLocks noGrp="1"/>
          </p:cNvSpPr>
          <p:nvPr>
            <p:ph idx="1"/>
          </p:nvPr>
        </p:nvSpPr>
        <p:spPr>
          <a:xfrm>
            <a:off x="304800" y="1447800"/>
            <a:ext cx="9296400" cy="4953000"/>
          </a:xfrm>
        </p:spPr>
        <p:txBody>
          <a:bodyPr/>
          <a:lstStyle/>
          <a:p>
            <a:pPr marL="0" indent="0" algn="just" rtl="1" eaLnBrk="1" hangingPunct="1"/>
            <a:r>
              <a:rPr lang="ar-EG" sz="2400" b="1" u="sng" dirty="0" smtClean="0">
                <a:solidFill>
                  <a:srgbClr val="009900"/>
                </a:solidFill>
              </a:rPr>
              <a:t>5- أ</a:t>
            </a:r>
            <a:r>
              <a:rPr lang="ar-SA" sz="2400" b="1" u="sng" dirty="0" smtClean="0">
                <a:solidFill>
                  <a:srgbClr val="009900"/>
                </a:solidFill>
              </a:rPr>
              <a:t>ضرار </a:t>
            </a:r>
            <a:r>
              <a:rPr lang="ar-EG" sz="2400" b="1" u="sng" dirty="0" smtClean="0">
                <a:solidFill>
                  <a:srgbClr val="009900"/>
                </a:solidFill>
              </a:rPr>
              <a:t>ثقافية</a:t>
            </a:r>
            <a:r>
              <a:rPr lang="ar-SA" sz="2400" b="1" u="sng" dirty="0" smtClean="0">
                <a:solidFill>
                  <a:srgbClr val="009900"/>
                </a:solidFill>
              </a:rPr>
              <a:t>:</a:t>
            </a:r>
            <a:endParaRPr lang="ar-EG" sz="2400" b="1" u="sng" dirty="0" smtClean="0">
              <a:solidFill>
                <a:srgbClr val="009900"/>
              </a:solidFill>
            </a:endParaRPr>
          </a:p>
          <a:p>
            <a:pPr marL="0" indent="0" algn="just" rtl="1" eaLnBrk="1" hangingPunct="1">
              <a:lnSpc>
                <a:spcPct val="150000"/>
              </a:lnSpc>
            </a:pPr>
            <a:r>
              <a:rPr lang="ar-EG" sz="2000" b="1" dirty="0" smtClean="0"/>
              <a:t>ليست شبكة الانترنت مجرد شبكة معلومات بل هي ظاهرة اجتماعية ثقافية، وفي مجال الاضرار الثقافية تبرز قضية اللغة العربية والمحافظة عليها أمام هيمنة اللغات الأخرى وخاصة اللغة الإنجليزية، فقد جاء في إحدى الإحصاءات أن المحتوى المكتوب باللغة الإنجليزية يشكل نسبة 81% من إجمالي لغات العالم، حيث تشترك باقي اللغات في نسبة 19% ويقدر البعض أن اللغة العربية تشكل نسبة 0.02% أي اقل من 1%.</a:t>
            </a:r>
          </a:p>
          <a:p>
            <a:pPr marL="0" indent="0" algn="just" rtl="1" eaLnBrk="1" hangingPunct="1">
              <a:lnSpc>
                <a:spcPct val="150000"/>
              </a:lnSpc>
            </a:pPr>
            <a:r>
              <a:rPr lang="ar-EG" sz="2000" b="1" dirty="0" smtClean="0"/>
              <a:t>ويرجع ذلك إلي أن نسبة كبيرة من المواقع عادة ما تكتب بلغتين اللغة الاصلية واللغة الإنجليزية، بالإضافة إلى وجود خجل وجهل عند مصممي المواقع إلى استخدام اللغة العربية لكونها لغة رجعية لا تناسب التطورات الحاصلة في تقنية المعلومات.</a:t>
            </a:r>
          </a:p>
          <a:p>
            <a:pPr marL="0" indent="0" algn="just" rtl="1" eaLnBrk="1" hangingPunct="1">
              <a:lnSpc>
                <a:spcPct val="150000"/>
              </a:lnSpc>
            </a:pPr>
            <a:r>
              <a:rPr lang="ar-EG" sz="2000" b="1" dirty="0" smtClean="0"/>
              <a:t>بعض مستخدمي المواقع الاجتماعية وساحات المحادثة الفورية يستخدمون اللغة المعربة مثال:</a:t>
            </a:r>
          </a:p>
          <a:p>
            <a:pPr marL="0" indent="0" algn="just" rtl="1" eaLnBrk="1" hangingPunct="1">
              <a:lnSpc>
                <a:spcPct val="150000"/>
              </a:lnSpc>
            </a:pPr>
            <a:r>
              <a:rPr lang="ar-EG" sz="2000" b="1" dirty="0" smtClean="0"/>
              <a:t>               </a:t>
            </a:r>
            <a:r>
              <a:rPr lang="en-US" sz="2000" b="1" dirty="0" err="1" smtClean="0"/>
              <a:t>Alsalam</a:t>
            </a:r>
            <a:r>
              <a:rPr lang="en-US" sz="2000" b="1" dirty="0" smtClean="0"/>
              <a:t> 3alikom</a:t>
            </a:r>
            <a:r>
              <a:rPr lang="ar-EG" sz="2000" b="1" dirty="0" smtClean="0"/>
              <a:t> أو استخدام اللغة العامية (خطر تشويه اللغة العربية الاصيلة)</a:t>
            </a:r>
          </a:p>
          <a:p>
            <a:pPr marL="0" indent="0" algn="just" rtl="1" eaLnBrk="1" hangingPunct="1">
              <a:lnSpc>
                <a:spcPct val="150000"/>
              </a:lnSpc>
            </a:pPr>
            <a:endParaRPr lang="ar-EG" sz="2000" b="1" dirty="0"/>
          </a:p>
        </p:txBody>
      </p:sp>
      <p:sp>
        <p:nvSpPr>
          <p:cNvPr id="11" name="Title 1"/>
          <p:cNvSpPr>
            <a:spLocks noGrp="1"/>
          </p:cNvSpPr>
          <p:nvPr>
            <p:ph type="title"/>
          </p:nvPr>
        </p:nvSpPr>
        <p:spPr>
          <a:xfrm>
            <a:off x="304800" y="274638"/>
            <a:ext cx="9105900" cy="1143000"/>
          </a:xfrm>
          <a:noFill/>
          <a:ln w="9525">
            <a:noFill/>
            <a:miter lim="800000"/>
            <a:headEnd/>
            <a:tailEnd/>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Low" rtl="1" eaLnBrk="1" hangingPunct="1">
              <a:buFont typeface="Wingdings" pitchFamily="2" charset="2"/>
              <a:buChar char="v"/>
              <a:defRPr/>
            </a:pPr>
            <a:r>
              <a:rPr lang="ar-SA" sz="3200" dirty="0">
                <a:solidFill>
                  <a:srgbClr val="FF0000"/>
                </a:solidFill>
                <a:effectLst>
                  <a:outerShdw blurRad="38100" dist="38100" dir="2700000" algn="tl">
                    <a:srgbClr val="000000">
                      <a:alpha val="43137"/>
                    </a:srgbClr>
                  </a:outerShdw>
                </a:effectLst>
                <a:cs typeface="Arial" pitchFamily="34" charset="0"/>
              </a:rPr>
              <a:t> </a:t>
            </a:r>
            <a:r>
              <a:rPr lang="ar-SA" sz="3200" b="1" spc="50" dirty="0" smtClean="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يتبع</a:t>
            </a:r>
            <a:endParaRPr lang="ar-SA" sz="36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307290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9" name="Content Placeholder 2"/>
          <p:cNvSpPr>
            <a:spLocks noGrp="1"/>
          </p:cNvSpPr>
          <p:nvPr>
            <p:ph idx="1"/>
          </p:nvPr>
        </p:nvSpPr>
        <p:spPr>
          <a:xfrm>
            <a:off x="304800" y="1447800"/>
            <a:ext cx="9067800" cy="4648200"/>
          </a:xfrm>
        </p:spPr>
        <p:txBody>
          <a:bodyPr/>
          <a:lstStyle/>
          <a:p>
            <a:pPr marL="0" indent="0" algn="just" rtl="1" eaLnBrk="1" hangingPunct="1">
              <a:lnSpc>
                <a:spcPct val="150000"/>
              </a:lnSpc>
            </a:pPr>
            <a:r>
              <a:rPr lang="ar-EG" sz="2400" b="1" u="sng" dirty="0" smtClean="0">
                <a:solidFill>
                  <a:srgbClr val="009900"/>
                </a:solidFill>
              </a:rPr>
              <a:t>6- أ</a:t>
            </a:r>
            <a:r>
              <a:rPr lang="ar-SA" sz="2400" b="1" u="sng" dirty="0" smtClean="0">
                <a:solidFill>
                  <a:srgbClr val="009900"/>
                </a:solidFill>
              </a:rPr>
              <a:t>ضرار اقتصادية: </a:t>
            </a:r>
            <a:endParaRPr lang="ar-EG" sz="2400" b="1" u="sng" dirty="0">
              <a:solidFill>
                <a:srgbClr val="009900"/>
              </a:solidFill>
            </a:endParaRPr>
          </a:p>
          <a:p>
            <a:pPr marL="0" indent="0" algn="just" rtl="1" eaLnBrk="1" hangingPunct="1">
              <a:lnSpc>
                <a:spcPct val="150000"/>
              </a:lnSpc>
            </a:pPr>
            <a:r>
              <a:rPr lang="ar-SA" sz="2000" b="1" dirty="0" smtClean="0"/>
              <a:t>شبكة الانترنت سلاح ذو حدين فكما أنه يمكن ان يكون لها جوانب ايجابية لبعض الشركات فإنه بالمقابل هناك جوانب سلبيه تتمثل في الحاق الضرر بالشركات من خلال الدخول على انظمتها وتدمير االبيانات المخزنة فيها من خلال نشر الفيروسات او عطبها او سرقتها، الامر الذي قد يؤثر في سير العملية الانتاجية والخدمية لهذه الشركات، او قد يتم مهاجمة بعض الشركات من خلال الدعايات والاعلانات المشوهة</a:t>
            </a:r>
            <a:r>
              <a:rPr lang="ar-EG" sz="2000" b="1" dirty="0" smtClean="0"/>
              <a:t>.</a:t>
            </a:r>
            <a:endParaRPr lang="ar-SA" sz="2000" b="1" dirty="0" smtClean="0"/>
          </a:p>
        </p:txBody>
      </p:sp>
      <p:sp>
        <p:nvSpPr>
          <p:cNvPr id="14" name="Title 1"/>
          <p:cNvSpPr>
            <a:spLocks noGrp="1"/>
          </p:cNvSpPr>
          <p:nvPr>
            <p:ph type="title"/>
          </p:nvPr>
        </p:nvSpPr>
        <p:spPr>
          <a:xfrm>
            <a:off x="304800" y="274638"/>
            <a:ext cx="9105900" cy="1143000"/>
          </a:xfrm>
          <a:noFill/>
          <a:ln w="9525">
            <a:noFill/>
            <a:miter lim="800000"/>
            <a:headEnd/>
            <a:tailEnd/>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Low" rtl="1" eaLnBrk="1" hangingPunct="1">
              <a:buFont typeface="Wingdings" pitchFamily="2" charset="2"/>
              <a:buChar char="v"/>
              <a:defRPr/>
            </a:pPr>
            <a:r>
              <a:rPr lang="ar-SA" sz="3200" dirty="0">
                <a:solidFill>
                  <a:srgbClr val="FF0000"/>
                </a:solidFill>
                <a:effectLst>
                  <a:outerShdw blurRad="38100" dist="38100" dir="2700000" algn="tl">
                    <a:srgbClr val="000000">
                      <a:alpha val="43137"/>
                    </a:srgbClr>
                  </a:outerShdw>
                </a:effectLst>
                <a:cs typeface="Arial" pitchFamily="34" charset="0"/>
              </a:rPr>
              <a:t> </a:t>
            </a:r>
            <a:r>
              <a:rPr lang="ar-SA" sz="3600" b="1" spc="50" dirty="0" smtClean="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يتبع</a:t>
            </a:r>
            <a:endParaRPr lang="ar-SA" sz="36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978324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9" name="Content Placeholder 2"/>
          <p:cNvSpPr>
            <a:spLocks noGrp="1"/>
          </p:cNvSpPr>
          <p:nvPr>
            <p:ph idx="1"/>
          </p:nvPr>
        </p:nvSpPr>
        <p:spPr>
          <a:xfrm>
            <a:off x="304800" y="1447800"/>
            <a:ext cx="9067800" cy="4648200"/>
          </a:xfrm>
        </p:spPr>
        <p:txBody>
          <a:bodyPr/>
          <a:lstStyle/>
          <a:p>
            <a:pPr marL="0" indent="0" algn="just" rtl="1" eaLnBrk="1" hangingPunct="1">
              <a:lnSpc>
                <a:spcPct val="150000"/>
              </a:lnSpc>
            </a:pPr>
            <a:r>
              <a:rPr lang="ar-EG" sz="2400" b="1" u="sng" dirty="0" smtClean="0">
                <a:solidFill>
                  <a:srgbClr val="009900"/>
                </a:solidFill>
              </a:rPr>
              <a:t>7- أ</a:t>
            </a:r>
            <a:r>
              <a:rPr lang="ar-SA" sz="2400" b="1" u="sng" dirty="0" smtClean="0">
                <a:solidFill>
                  <a:srgbClr val="009900"/>
                </a:solidFill>
              </a:rPr>
              <a:t>ضرار </a:t>
            </a:r>
            <a:r>
              <a:rPr lang="ar-EG" sz="2400" b="1" u="sng" dirty="0" smtClean="0">
                <a:solidFill>
                  <a:srgbClr val="009900"/>
                </a:solidFill>
              </a:rPr>
              <a:t>المعلومات غير الصحيحة</a:t>
            </a:r>
            <a:r>
              <a:rPr lang="ar-SA" sz="2400" b="1" u="sng" dirty="0" smtClean="0">
                <a:solidFill>
                  <a:srgbClr val="009900"/>
                </a:solidFill>
              </a:rPr>
              <a:t>: </a:t>
            </a:r>
            <a:endParaRPr lang="ar-EG" sz="2400" b="1" u="sng" dirty="0">
              <a:solidFill>
                <a:srgbClr val="009900"/>
              </a:solidFill>
            </a:endParaRPr>
          </a:p>
          <a:p>
            <a:pPr marL="0" indent="0" algn="just" rtl="1" eaLnBrk="1" hangingPunct="1">
              <a:lnSpc>
                <a:spcPct val="150000"/>
              </a:lnSpc>
            </a:pPr>
            <a:r>
              <a:rPr lang="ar-EG" sz="2000" b="1" dirty="0" smtClean="0"/>
              <a:t>هي من أكثر الأضرار التي يمكن أن تلحق بنا نتيجة استخدام الانترنت، وخاصة في ظل غياب الرقابة المحكمة على مصادر المعلومات. فليس كل ما يكتب في الانترنت صحيح ودقيق، غير أن مصدر الخبر أو المعلومة يكون غير واضح ودقيق، لذلك لا يمكن الاعتماد على كافة المواقع الموجودة على شبكة الانترنت للحصول على المعلومات أو الإحصاءات أو التقرير، فأغلب الاشاعات والكلام المسيء أو الصور المسيئة تنتشر عبر الانترنت وتحديداً من خلال المنتديات او المدونات.</a:t>
            </a:r>
            <a:endParaRPr lang="ar-SA" sz="2000" b="1" dirty="0" smtClean="0"/>
          </a:p>
        </p:txBody>
      </p:sp>
      <p:sp>
        <p:nvSpPr>
          <p:cNvPr id="14" name="Title 1"/>
          <p:cNvSpPr>
            <a:spLocks noGrp="1"/>
          </p:cNvSpPr>
          <p:nvPr>
            <p:ph type="title"/>
          </p:nvPr>
        </p:nvSpPr>
        <p:spPr>
          <a:xfrm>
            <a:off x="304800" y="274638"/>
            <a:ext cx="9105900" cy="1143000"/>
          </a:xfrm>
          <a:noFill/>
          <a:ln w="9525">
            <a:noFill/>
            <a:miter lim="800000"/>
            <a:headEnd/>
            <a:tailEnd/>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Low" rtl="1" eaLnBrk="1" hangingPunct="1">
              <a:buFont typeface="Wingdings" pitchFamily="2" charset="2"/>
              <a:buChar char="v"/>
              <a:defRPr/>
            </a:pPr>
            <a:r>
              <a:rPr lang="ar-SA" sz="3200" dirty="0" smtClean="0">
                <a:solidFill>
                  <a:srgbClr val="FF0000"/>
                </a:solidFill>
                <a:effectLst>
                  <a:outerShdw blurRad="38100" dist="38100" dir="2700000" algn="tl">
                    <a:srgbClr val="000000">
                      <a:alpha val="43137"/>
                    </a:srgbClr>
                  </a:outerShdw>
                </a:effectLst>
                <a:cs typeface="Arial" pitchFamily="34" charset="0"/>
              </a:rPr>
              <a:t>يتبع</a:t>
            </a:r>
            <a:endParaRPr lang="ar-SA" sz="36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2834644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9" name="Content Placeholder 2"/>
          <p:cNvSpPr>
            <a:spLocks noGrp="1"/>
          </p:cNvSpPr>
          <p:nvPr>
            <p:ph idx="1"/>
          </p:nvPr>
        </p:nvSpPr>
        <p:spPr>
          <a:xfrm>
            <a:off x="304800" y="1447800"/>
            <a:ext cx="9067800" cy="4648200"/>
          </a:xfrm>
        </p:spPr>
        <p:txBody>
          <a:bodyPr/>
          <a:lstStyle/>
          <a:p>
            <a:pPr marL="53975" indent="0" algn="just" rtl="1" eaLnBrk="1" hangingPunct="1">
              <a:lnSpc>
                <a:spcPct val="150000"/>
              </a:lnSpc>
            </a:pPr>
            <a:r>
              <a:rPr lang="ar-EG" sz="2400" b="1" u="sng" dirty="0" smtClean="0">
                <a:solidFill>
                  <a:srgbClr val="009900"/>
                </a:solidFill>
              </a:rPr>
              <a:t>8-</a:t>
            </a:r>
            <a:r>
              <a:rPr lang="ar-SA" sz="2400" b="1" u="sng" dirty="0" smtClean="0">
                <a:solidFill>
                  <a:srgbClr val="009900"/>
                </a:solidFill>
              </a:rPr>
              <a:t> </a:t>
            </a:r>
            <a:r>
              <a:rPr lang="ar-EG" sz="2400" b="1" u="sng" dirty="0" smtClean="0">
                <a:solidFill>
                  <a:srgbClr val="009900"/>
                </a:solidFill>
              </a:rPr>
              <a:t>أ</a:t>
            </a:r>
            <a:r>
              <a:rPr lang="ar-SA" sz="2400" b="1" u="sng" dirty="0" smtClean="0">
                <a:solidFill>
                  <a:srgbClr val="009900"/>
                </a:solidFill>
              </a:rPr>
              <a:t>ضرار صحية: </a:t>
            </a:r>
            <a:endParaRPr lang="ar-EG" sz="2400" b="1" u="sng" dirty="0">
              <a:solidFill>
                <a:srgbClr val="009900"/>
              </a:solidFill>
            </a:endParaRPr>
          </a:p>
          <a:p>
            <a:pPr marL="53975" indent="0" algn="just" rtl="1" eaLnBrk="1" hangingPunct="1">
              <a:lnSpc>
                <a:spcPct val="150000"/>
              </a:lnSpc>
            </a:pPr>
            <a:r>
              <a:rPr lang="ar-SA" sz="2000" b="1" dirty="0" smtClean="0"/>
              <a:t>في بعض الاحيان يقود التعلق الشديد بالانترنت الى ما يسمى بإدمان الانترنت وهو مرض في غاية الخطورة، حيث يقود هذا المرض الشخص نحو الانعزال عن المجتمع المحيط فيه وفي اغلب الاحيان نحو الاكتئاب و الانطواء على النفس وغيرها من الامراض النفسية المتعددة، بالاضافة إلى الحاق الضرر في بعض اجزاء الجسم كالعيون والعمود الفقري والاجهاد العضلي والتوتر.</a:t>
            </a:r>
          </a:p>
        </p:txBody>
      </p:sp>
      <p:sp>
        <p:nvSpPr>
          <p:cNvPr id="14" name="Title 1"/>
          <p:cNvSpPr>
            <a:spLocks noGrp="1"/>
          </p:cNvSpPr>
          <p:nvPr>
            <p:ph type="title"/>
          </p:nvPr>
        </p:nvSpPr>
        <p:spPr>
          <a:xfrm>
            <a:off x="304800" y="274638"/>
            <a:ext cx="9105900" cy="1143000"/>
          </a:xfrm>
          <a:noFill/>
          <a:ln w="9525">
            <a:noFill/>
            <a:miter lim="800000"/>
            <a:headEnd/>
            <a:tailEnd/>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algn="justLow" rtl="1" eaLnBrk="1" hangingPunct="1">
              <a:buFont typeface="Wingdings" pitchFamily="2" charset="2"/>
              <a:buChar char="v"/>
              <a:defRPr/>
            </a:pPr>
            <a:r>
              <a:rPr lang="ar-SA" sz="3200" dirty="0" smtClean="0">
                <a:solidFill>
                  <a:srgbClr val="FF0000"/>
                </a:solidFill>
                <a:effectLst>
                  <a:outerShdw blurRad="38100" dist="38100" dir="2700000" algn="tl">
                    <a:srgbClr val="000000">
                      <a:alpha val="43137"/>
                    </a:srgbClr>
                  </a:outerShdw>
                </a:effectLst>
                <a:cs typeface="Arial" pitchFamily="34" charset="0"/>
              </a:rPr>
              <a:t>يتبع</a:t>
            </a:r>
            <a:endParaRPr lang="ar-SA" sz="3600" b="1" spc="50" dirty="0">
              <a:ln w="11430">
                <a:solidFill>
                  <a:prstClr val="black">
                    <a:lumMod val="75000"/>
                    <a:lumOff val="25000"/>
                  </a:prstClr>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524908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3468</TotalTime>
  <Words>1214</Words>
  <Application>Microsoft Office PowerPoint</Application>
  <PresentationFormat>A4 Paper (210x297 mm)‎</PresentationFormat>
  <Paragraphs>75</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المحاضرة الرابعة</vt:lpstr>
      <vt:lpstr>عناصر المحاضرة</vt:lpstr>
      <vt:lpstr>الاستخدامات الشائعة لشبكة الانترنت</vt:lpstr>
      <vt:lpstr>يتبع</vt:lpstr>
      <vt:lpstr>يتبع</vt:lpstr>
      <vt:lpstr>يتبع</vt:lpstr>
      <vt:lpstr> الاضرار التي يمكن حدوثها عند استخدام شبكة الانترنت بطريقه خاطئة </vt:lpstr>
      <vt:lpstr>يتبع</vt:lpstr>
      <vt:lpstr>يتبع</vt:lpstr>
      <vt:lpstr> يتبع</vt:lpstr>
      <vt:lpstr> يتبع</vt:lpstr>
      <vt:lpstr>يتبع</vt:lpstr>
      <vt:lpstr>يتبع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abo-ajab</cp:lastModifiedBy>
  <cp:revision>1361</cp:revision>
  <dcterms:created xsi:type="dcterms:W3CDTF">2009-10-14T19:14:34Z</dcterms:created>
  <dcterms:modified xsi:type="dcterms:W3CDTF">2016-10-31T21:40:40Z</dcterms:modified>
</cp:coreProperties>
</file>