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7" r:id="rId2"/>
    <p:sldId id="268" r:id="rId3"/>
    <p:sldId id="278" r:id="rId4"/>
    <p:sldId id="279" r:id="rId5"/>
    <p:sldId id="281" r:id="rId6"/>
    <p:sldId id="284" r:id="rId7"/>
    <p:sldId id="285" r:id="rId8"/>
    <p:sldId id="287" r:id="rId9"/>
    <p:sldId id="288" r:id="rId10"/>
    <p:sldId id="289" r:id="rId11"/>
    <p:sldId id="270" r:id="rId12"/>
    <p:sldId id="272" r:id="rId13"/>
    <p:sldId id="274" r:id="rId14"/>
    <p:sldId id="275" r:id="rId15"/>
    <p:sldId id="277" r:id="rId16"/>
    <p:sldId id="290"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8" d="100"/>
          <a:sy n="58" d="100"/>
        </p:scale>
        <p:origin x="-1488" y="-22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36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3600" b="1" dirty="0" smtClean="0">
                <a:solidFill>
                  <a:srgbClr val="FF0000"/>
                </a:solidFill>
                <a:effectLst>
                  <a:outerShdw blurRad="38100" dist="38100" dir="2700000" algn="tl">
                    <a:srgbClr val="000000">
                      <a:alpha val="43137"/>
                    </a:srgbClr>
                  </a:outerShdw>
                </a:effectLst>
                <a:cs typeface="Arial" pitchFamily="34" charset="0"/>
              </a:rPr>
              <a:t> </a:t>
            </a:r>
            <a:r>
              <a:rPr lang="ar-EG" sz="3600" b="1" dirty="0" smtClean="0">
                <a:solidFill>
                  <a:srgbClr val="FF0000"/>
                </a:solidFill>
                <a:effectLst>
                  <a:outerShdw blurRad="38100" dist="38100" dir="2700000" algn="tl">
                    <a:srgbClr val="000000">
                      <a:alpha val="43137"/>
                    </a:srgbClr>
                  </a:outerShdw>
                </a:effectLst>
                <a:cs typeface="Arial" pitchFamily="34" charset="0"/>
              </a:rPr>
              <a:t>الخامسة</a:t>
            </a:r>
            <a:endParaRPr lang="en-US" sz="36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الثالث</a:t>
            </a:r>
            <a:endPar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أضرار وجرائم شبكة </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الانترنت</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(ج 2)</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endPar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Damages and crimes of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Internet</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40776979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46166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2" action="ppaction://hlinksldjump"/>
              </a:rPr>
              <a:t>جرائم شبكة </a:t>
            </a:r>
            <a:r>
              <a:rPr lang="ar-EG" sz="2400" b="1" dirty="0" smtClean="0">
                <a:solidFill>
                  <a:srgbClr val="FF0000"/>
                </a:solidFill>
                <a:cs typeface="Times New Roman"/>
                <a:hlinkClick r:id="rId2" action="ppaction://hlinksldjump"/>
              </a:rPr>
              <a:t>الانترنت  وأنواعها</a:t>
            </a:r>
            <a:endParaRPr lang="ar-EG" sz="2400" b="1" dirty="0" smtClean="0">
              <a:solidFill>
                <a:srgbClr val="002060"/>
              </a:solidFill>
              <a:cs typeface="Times New Roman"/>
              <a:hlinkClick r:id=""/>
            </a:endParaRPr>
          </a:p>
        </p:txBody>
      </p:sp>
    </p:spTree>
    <p:extLst>
      <p:ext uri="{BB962C8B-B14F-4D97-AF65-F5344CB8AC3E}">
        <p14:creationId xmlns="" xmlns:p14="http://schemas.microsoft.com/office/powerpoint/2010/main" val="39698425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 name="Content Placeholder 2"/>
          <p:cNvSpPr>
            <a:spLocks noGrp="1"/>
          </p:cNvSpPr>
          <p:nvPr>
            <p:ph idx="1"/>
          </p:nvPr>
        </p:nvSpPr>
        <p:spPr>
          <a:xfrm>
            <a:off x="228600" y="1524000"/>
            <a:ext cx="9182100" cy="4525963"/>
          </a:xfrm>
        </p:spPr>
        <p:txBody>
          <a:bodyPr/>
          <a:lstStyle/>
          <a:p>
            <a:pPr marL="53975" indent="287338" algn="just" rtl="1">
              <a:lnSpc>
                <a:spcPct val="150000"/>
              </a:lnSpc>
            </a:pPr>
            <a:r>
              <a:rPr lang="ar-SA" sz="2000" dirty="0" smtClean="0"/>
              <a:t>شبكة الانترنت كغيرها من الوسائل التقنية المستحدثة لها منافع كثيرة وفي نفس الوقت لها مساوىء ايضا كثيرة، والعنصر الاساس الذي يزيد من نسبة المنافع او المساوىء هو </a:t>
            </a:r>
            <a:r>
              <a:rPr lang="ar-SA" sz="2000" b="1" dirty="0" smtClean="0"/>
              <a:t>مستخدم شبكة الانترنت.</a:t>
            </a:r>
          </a:p>
          <a:p>
            <a:pPr marL="53975" indent="0" algn="just" rtl="1">
              <a:lnSpc>
                <a:spcPct val="150000"/>
              </a:lnSpc>
              <a:buFont typeface="Wingdings" pitchFamily="2" charset="2"/>
              <a:buChar char="q"/>
            </a:pPr>
            <a:r>
              <a:rPr lang="ar-SA" sz="2000" b="1" dirty="0" smtClean="0"/>
              <a:t> ما المقصود بجريمة شبكة الانترنت ؟</a:t>
            </a:r>
          </a:p>
          <a:p>
            <a:pPr marL="53975" indent="0" algn="just" rtl="1">
              <a:lnSpc>
                <a:spcPct val="150000"/>
              </a:lnSpc>
            </a:pPr>
            <a:r>
              <a:rPr lang="ar-SA" sz="2000" dirty="0" smtClean="0"/>
              <a:t>يعد مصطلح جريمة الانترنت من المصطلحات الجديدة التي ظهرت في عالمنا الحالي، وقد وردت عدة تعاريف لتوضيح المقصود بجريمة الانترنت </a:t>
            </a:r>
            <a:r>
              <a:rPr lang="ar-EG" sz="2000" dirty="0" smtClean="0"/>
              <a:t>إ</a:t>
            </a:r>
            <a:r>
              <a:rPr lang="ar-SA" sz="2000" dirty="0" smtClean="0"/>
              <a:t>لا </a:t>
            </a:r>
            <a:r>
              <a:rPr lang="ar-EG" sz="2000" dirty="0"/>
              <a:t>أ</a:t>
            </a:r>
            <a:r>
              <a:rPr lang="ar-SA" sz="2000" dirty="0" smtClean="0"/>
              <a:t>ن جميع هذه التعاريف اختصرت في التعريف التالي.</a:t>
            </a:r>
            <a:endParaRPr lang="ar-EG" sz="2000" dirty="0" smtClean="0"/>
          </a:p>
          <a:p>
            <a:pPr marL="53975" indent="0" algn="just" rtl="1">
              <a:lnSpc>
                <a:spcPct val="150000"/>
              </a:lnSpc>
            </a:pPr>
            <a:r>
              <a:rPr lang="ar-SA" sz="2000" b="1" dirty="0" smtClean="0"/>
              <a:t>جريمة الانترنت </a:t>
            </a:r>
            <a:r>
              <a:rPr lang="en-US" sz="2000" b="1" dirty="0" smtClean="0"/>
              <a:t>Internet Crimes</a:t>
            </a:r>
            <a:r>
              <a:rPr lang="ar-SA" sz="2000" b="1" dirty="0" smtClean="0"/>
              <a:t> </a:t>
            </a:r>
            <a:r>
              <a:rPr lang="ar-SA" sz="2000" dirty="0" smtClean="0"/>
              <a:t>هي</a:t>
            </a:r>
            <a:r>
              <a:rPr lang="ar-SA" sz="2000" b="1" dirty="0" smtClean="0"/>
              <a:t> </a:t>
            </a:r>
            <a:r>
              <a:rPr lang="ar-SA" sz="2000" dirty="0" smtClean="0"/>
              <a:t>جميع الأفعال المخالفة للدين والشرع والقيم والنظم المعمول بها في الدول ، المرتكبة بواسطة الحاسب الآلي، من خلال شبكة الإنترنت، ويشمل ذلك: الجرائم الجنسية والممارسات غير الأخلاقية، جرائم الاختراقات، الجرائم المالية، جرائم إنشاء أو ارتياد المواقع المعادية، جرائم القرصنة.</a:t>
            </a:r>
            <a:endParaRPr lang="ar-SA" sz="2000" b="1" dirty="0" smtClean="0"/>
          </a:p>
        </p:txBody>
      </p:sp>
      <p:sp>
        <p:nvSpPr>
          <p:cNvPr id="8"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defRPr/>
            </a:pPr>
            <a:r>
              <a:rPr lang="ar-SA" dirty="0">
                <a:solidFill>
                  <a:srgbClr val="FF0000"/>
                </a:solidFill>
                <a:effectLst>
                  <a:outerShdw blurRad="38100" dist="38100" dir="2700000" algn="tl">
                    <a:srgbClr val="000000">
                      <a:alpha val="43137"/>
                    </a:srgbClr>
                  </a:outerShdw>
                </a:effectLst>
                <a:cs typeface="Arial" pitchFamily="34" charset="0"/>
              </a:rPr>
              <a:t> انواع  </a:t>
            </a:r>
            <a:r>
              <a:rPr lang="ar-SA" dirty="0" smtClean="0">
                <a:solidFill>
                  <a:srgbClr val="FF0000"/>
                </a:solidFill>
                <a:effectLst>
                  <a:outerShdw blurRad="38100" dist="38100" dir="2700000" algn="tl">
                    <a:srgbClr val="000000">
                      <a:alpha val="43137"/>
                    </a:srgbClr>
                  </a:outerShdw>
                </a:effectLst>
                <a:cs typeface="Arial" pitchFamily="34" charset="0"/>
              </a:rPr>
              <a:t>جرائم شبكة </a:t>
            </a:r>
            <a:r>
              <a:rPr lang="ar-SA" dirty="0">
                <a:solidFill>
                  <a:srgbClr val="FF0000"/>
                </a:solidFill>
                <a:effectLst>
                  <a:outerShdw blurRad="38100" dist="38100" dir="2700000" algn="tl">
                    <a:srgbClr val="000000">
                      <a:alpha val="43137"/>
                    </a:srgbClr>
                  </a:outerShdw>
                </a:effectLst>
                <a:cs typeface="Arial" pitchFamily="34" charset="0"/>
              </a:rPr>
              <a:t>الانترنت </a:t>
            </a:r>
          </a:p>
        </p:txBody>
      </p:sp>
    </p:spTree>
    <p:extLst>
      <p:ext uri="{BB962C8B-B14F-4D97-AF65-F5344CB8AC3E}">
        <p14:creationId xmlns="" xmlns:p14="http://schemas.microsoft.com/office/powerpoint/2010/main" val="1929855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8" name="Content Placeholder 2"/>
          <p:cNvSpPr>
            <a:spLocks noGrp="1"/>
          </p:cNvSpPr>
          <p:nvPr>
            <p:ph idx="1"/>
          </p:nvPr>
        </p:nvSpPr>
        <p:spPr>
          <a:xfrm>
            <a:off x="152400" y="1447800"/>
            <a:ext cx="9448800" cy="5105400"/>
          </a:xfrm>
        </p:spPr>
        <p:txBody>
          <a:bodyPr/>
          <a:lstStyle/>
          <a:p>
            <a:pPr algn="just" rtl="1"/>
            <a:r>
              <a:rPr lang="ar-EG" sz="2000" b="1" dirty="0" smtClean="0"/>
              <a:t>1- </a:t>
            </a:r>
            <a:r>
              <a:rPr lang="ar-EG" sz="2400" b="1" dirty="0" smtClean="0">
                <a:solidFill>
                  <a:srgbClr val="002060"/>
                </a:solidFill>
              </a:rPr>
              <a:t>الجرائم الجنسية والممارسات غير الأخلاقية، ويندرج تحتها الجرائم التالية</a:t>
            </a:r>
            <a:r>
              <a:rPr lang="ar-EG" sz="2400" b="1" dirty="0" smtClean="0">
                <a:solidFill>
                  <a:srgbClr val="002060"/>
                </a:solidFill>
              </a:rPr>
              <a:t>:</a:t>
            </a:r>
            <a:endParaRPr lang="ar-SA" sz="2400" b="1" dirty="0" smtClean="0">
              <a:solidFill>
                <a:srgbClr val="002060"/>
              </a:solidFill>
            </a:endParaRPr>
          </a:p>
          <a:p>
            <a:pPr algn="just" rtl="1"/>
            <a:endParaRPr lang="ar-EG" sz="2400" b="1" dirty="0" smtClean="0">
              <a:solidFill>
                <a:srgbClr val="002060"/>
              </a:solidFill>
            </a:endParaRPr>
          </a:p>
          <a:p>
            <a:pPr algn="just" rtl="1"/>
            <a:r>
              <a:rPr lang="ar-SA" sz="2400" b="1" dirty="0" smtClean="0"/>
              <a:t>1- </a:t>
            </a:r>
            <a:r>
              <a:rPr lang="ar-SA" sz="2400" b="1" dirty="0" smtClean="0"/>
              <a:t>الجرائم الجنسية والممارسات غير الأخلاقية :</a:t>
            </a:r>
          </a:p>
          <a:p>
            <a:pPr algn="just" rtl="1">
              <a:buFontTx/>
              <a:buChar char="-"/>
            </a:pPr>
            <a:r>
              <a:rPr lang="ar-SA" sz="2000" dirty="0" smtClean="0"/>
              <a:t>يندرج تحت هذا البند جرائم ارتياد المواقع الإباحية، الشراء منها، الاشتراك فيها، أو إنشائها. وقد أصبح الانتشار الواسع للصور والأفلام الإباحية على شبكة الإنترنت يشكل قضية ذات اهتمام عالمي في الوقت الراهن، بسبب الازدياد الهائل في أعداد مستخدمي الإنترنت حول العالم</a:t>
            </a:r>
            <a:r>
              <a:rPr lang="ar-SA" sz="2000" dirty="0" smtClean="0"/>
              <a:t>.</a:t>
            </a:r>
          </a:p>
          <a:p>
            <a:pPr algn="just" rtl="1">
              <a:buFontTx/>
              <a:buChar char="-"/>
            </a:pPr>
            <a:endParaRPr lang="ar-SA" sz="2000" dirty="0" smtClean="0"/>
          </a:p>
          <a:p>
            <a:pPr algn="just" rtl="1">
              <a:buFontTx/>
              <a:buChar char="-"/>
            </a:pPr>
            <a:r>
              <a:rPr lang="ar-SA" sz="2000" dirty="0" smtClean="0"/>
              <a:t>وتختلف المواقع الإباحية عن القوائم البريدية - التي تخصص لتبادل الصور والأفلام الجنسية - في أن المواقع        الإباحية غالبا ما يكون الهدف منها الربح المادي حيث يستوجب على متصفح هذه المواقع دفع مبلغ مقطوع مقابل مشاهدة فيلم لوقت محدد أو دفع اشتراك شهري أو  سنوي مقابل الاستفادة من خدمات هذه المواقع، وأن  كانت بعض هذه المواقع تحاول استدراج مرتاديها بتقديم خدمة إرسال صور جنسية مجانية يومية على عناوينهم البريدية، كما أن تصفح الموقع يتطلب في الغالب الاتصال المباشر بشبكة الإنترنت.</a:t>
            </a:r>
          </a:p>
          <a:p>
            <a:pPr marL="0" indent="109538" algn="just" rtl="1"/>
            <a:endParaRPr lang="en-US" sz="2000" dirty="0" smtClean="0"/>
          </a:p>
        </p:txBody>
      </p:sp>
      <p:sp>
        <p:nvSpPr>
          <p:cNvPr id="11" name="Title 1"/>
          <p:cNvSpPr>
            <a:spLocks noGrp="1"/>
          </p:cNvSpPr>
          <p:nvPr>
            <p:ph type="title"/>
          </p:nvPr>
        </p:nvSpPr>
        <p:spPr>
          <a:xfrm>
            <a:off x="381000" y="76200"/>
            <a:ext cx="8915400" cy="8382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1986241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9" name="Content Placeholder 2"/>
          <p:cNvSpPr>
            <a:spLocks noGrp="1"/>
          </p:cNvSpPr>
          <p:nvPr>
            <p:ph idx="1"/>
          </p:nvPr>
        </p:nvSpPr>
        <p:spPr>
          <a:xfrm>
            <a:off x="533400" y="1295400"/>
            <a:ext cx="9105900" cy="3657599"/>
          </a:xfrm>
        </p:spPr>
        <p:txBody>
          <a:bodyPr/>
          <a:lstStyle/>
          <a:p>
            <a:pPr algn="just" rtl="1">
              <a:lnSpc>
                <a:spcPct val="150000"/>
              </a:lnSpc>
            </a:pPr>
            <a:r>
              <a:rPr lang="ar-EG" sz="2400" b="1" dirty="0" smtClean="0"/>
              <a:t>2- </a:t>
            </a:r>
            <a:r>
              <a:rPr lang="ar-SA" sz="2400" b="1" dirty="0" smtClean="0"/>
              <a:t>جرائم القذف وتشويه سمعة الاشخاص:</a:t>
            </a:r>
          </a:p>
          <a:p>
            <a:pPr marL="398463" algn="just" rtl="1">
              <a:buFontTx/>
              <a:buChar char="-"/>
            </a:pPr>
            <a:r>
              <a:rPr lang="ar-SA" sz="2000" dirty="0" smtClean="0"/>
              <a:t>تعمل هذه المواقع على ابراز سلبيات الشخص المستهدف ونشر اسراره، والتي قد يتم الحصول عليها بطريقة غير مشروعة بعد الدخول على جهازه، أو  بتلفيق الاخبار عنه. وهناك العديد من الحوادث التي حصلت بين مستخدمي الانترنت، حيث يقوم بعض الاشخاص بالتسلل الى الحاسبات الشخصية لبعض مستخدمي الانترنت او من خلال الحصول على بيانات الشخص عن طريق الدردشة </a:t>
            </a:r>
            <a:r>
              <a:rPr lang="en-US" sz="2000" dirty="0" smtClean="0"/>
              <a:t>Chatting </a:t>
            </a:r>
            <a:r>
              <a:rPr lang="ar-SA" sz="2000" dirty="0" smtClean="0"/>
              <a:t> وغيرها من الطرق، الامر الذي يقود بعد ذلك الى ابتزاز الاشخاص جنسياً او مادياً، وفي حالة الرفض يتم نشر هذه صورهم او اخبارهم في المنتديات وساحات الحوار</a:t>
            </a:r>
            <a:r>
              <a:rPr lang="ar-SA" sz="2000" dirty="0" smtClean="0"/>
              <a:t>.</a:t>
            </a:r>
            <a:endParaRPr lang="ar-SA" sz="2000" dirty="0" smtClean="0"/>
          </a:p>
          <a:p>
            <a:pPr lvl="0" algn="just" rtl="1">
              <a:spcBef>
                <a:spcPts val="1000"/>
              </a:spcBef>
              <a:spcAft>
                <a:spcPts val="1000"/>
              </a:spcAft>
            </a:pPr>
            <a:r>
              <a:rPr lang="ar-SA" sz="2400" b="1" dirty="0" smtClean="0">
                <a:solidFill>
                  <a:prstClr val="black"/>
                </a:solidFill>
              </a:rPr>
              <a:t>3</a:t>
            </a:r>
            <a:r>
              <a:rPr lang="ar-EG" sz="2400" b="1" dirty="0">
                <a:solidFill>
                  <a:prstClr val="black"/>
                </a:solidFill>
              </a:rPr>
              <a:t>-</a:t>
            </a:r>
            <a:r>
              <a:rPr lang="ar-SA" sz="2400" b="1" dirty="0">
                <a:solidFill>
                  <a:prstClr val="black"/>
                </a:solidFill>
              </a:rPr>
              <a:t> جريمة استخدام البروكسي للدخول إلى  المواقع </a:t>
            </a:r>
            <a:r>
              <a:rPr lang="ar-SA" sz="2400" b="1" dirty="0" smtClean="0">
                <a:solidFill>
                  <a:prstClr val="black"/>
                </a:solidFill>
              </a:rPr>
              <a:t>المحجوبة:                                             </a:t>
            </a:r>
          </a:p>
          <a:p>
            <a:pPr lvl="0" algn="ctr" rtl="1">
              <a:spcBef>
                <a:spcPts val="1000"/>
              </a:spcBef>
              <a:spcAft>
                <a:spcPts val="1000"/>
              </a:spcAft>
            </a:pPr>
            <a:r>
              <a:rPr lang="ar-SA" sz="2000" dirty="0" smtClean="0">
                <a:solidFill>
                  <a:prstClr val="black"/>
                </a:solidFill>
              </a:rPr>
              <a:t>البروكسي </a:t>
            </a:r>
            <a:r>
              <a:rPr lang="en-US" sz="2000" dirty="0">
                <a:solidFill>
                  <a:prstClr val="black"/>
                </a:solidFill>
              </a:rPr>
              <a:t>Proxy</a:t>
            </a:r>
            <a:r>
              <a:rPr lang="ar-SA" sz="2000" dirty="0">
                <a:solidFill>
                  <a:prstClr val="black"/>
                </a:solidFill>
              </a:rPr>
              <a:t> هو برنامج وسيط  بين مستخدمي الانترنت ومواقع الانترنت حيث يستخدم </a:t>
            </a:r>
            <a:r>
              <a:rPr lang="ar-SA" sz="2000" dirty="0" smtClean="0">
                <a:solidFill>
                  <a:prstClr val="black"/>
                </a:solidFill>
              </a:rPr>
              <a:t>لتجاوز </a:t>
            </a:r>
            <a:r>
              <a:rPr lang="ar-SA" sz="2000" dirty="0">
                <a:solidFill>
                  <a:prstClr val="black"/>
                </a:solidFill>
              </a:rPr>
              <a:t>المواقع المحجوبة والتي عادة ما تكون هذه المواقع المحجوبة اما مواقع جنسية أو سياسية معادية للدولة، وقد يتم حجب بعض المواقع التي لا يفترض حجبها كبعض المواقع العلمية والتي تنشر احصائيات عن الجرائم أو حتى بعض المواقع العادية ويعود ذلك </a:t>
            </a:r>
            <a:r>
              <a:rPr lang="ar-SA" sz="2000" dirty="0" smtClean="0">
                <a:solidFill>
                  <a:prstClr val="black"/>
                </a:solidFill>
              </a:rPr>
              <a:t>للألية </a:t>
            </a:r>
            <a:r>
              <a:rPr lang="ar-SA" sz="2000" dirty="0">
                <a:solidFill>
                  <a:prstClr val="black"/>
                </a:solidFill>
              </a:rPr>
              <a:t>التي يتم بها عملية ترشيح المواقع وربما لخطأ بشري في حجب موقع غير مطلوب حجبه، </a:t>
            </a:r>
            <a:endParaRPr lang="ar-SA" sz="2000" dirty="0" smtClean="0"/>
          </a:p>
          <a:p>
            <a:pPr marL="398463" algn="just" rtl="1">
              <a:buFontTx/>
              <a:buChar char="-"/>
            </a:pPr>
            <a:endParaRPr lang="ar-SA" sz="2000" dirty="0"/>
          </a:p>
        </p:txBody>
      </p:sp>
      <p:sp>
        <p:nvSpPr>
          <p:cNvPr id="15"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214176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Content Placeholder 2"/>
          <p:cNvSpPr>
            <a:spLocks noGrp="1"/>
          </p:cNvSpPr>
          <p:nvPr>
            <p:ph idx="1"/>
          </p:nvPr>
        </p:nvSpPr>
        <p:spPr>
          <a:xfrm>
            <a:off x="228600" y="1600200"/>
            <a:ext cx="9182100" cy="4525963"/>
          </a:xfrm>
        </p:spPr>
        <p:txBody>
          <a:bodyPr/>
          <a:lstStyle/>
          <a:p>
            <a:pPr algn="just" rtl="1"/>
            <a:r>
              <a:rPr lang="ar-SA" sz="2000" b="1" dirty="0" smtClean="0"/>
              <a:t>4</a:t>
            </a:r>
            <a:r>
              <a:rPr lang="ar-EG" sz="2000" b="1" dirty="0" smtClean="0"/>
              <a:t>-</a:t>
            </a:r>
            <a:r>
              <a:rPr lang="ar-SA" sz="2000" dirty="0" smtClean="0"/>
              <a:t> </a:t>
            </a:r>
            <a:r>
              <a:rPr lang="ar-SA" sz="2400" b="1" dirty="0" smtClean="0"/>
              <a:t>إخفاء الشخصية: </a:t>
            </a:r>
          </a:p>
          <a:p>
            <a:pPr marL="55563" indent="285750" algn="just" rtl="1">
              <a:lnSpc>
                <a:spcPct val="150000"/>
              </a:lnSpc>
            </a:pPr>
            <a:r>
              <a:rPr lang="ar-SA" sz="2000" dirty="0" smtClean="0"/>
              <a:t>توجد الكثير من البرامج التي تمكن المستخدم من إخفاء شخصيته سواء اثناء إرسال البريد أو اثناء تصفح المواقع. ولا شك ان اغلب من يستخدم هذه البرامج هدفهم غير نبيل، فيسعون من خلالها إلى إخفاء شخصيتهم خوفا من مسائلة نظامية أو خجلا من تصرف غير لائق يقومون به. ومن الامور المسلمة بها شرعا وعرفا ان الافعال الطيبة لا يخجل منها الاشخاص بل يسعون عادة الى اظهارها والاعلان عنها والافتخار بها ، </a:t>
            </a:r>
            <a:endParaRPr lang="en-US" sz="20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 xmlns:p14="http://schemas.microsoft.com/office/powerpoint/2010/main" val="3647679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7" name="Content Placeholder 2"/>
          <p:cNvSpPr>
            <a:spLocks noGrp="1"/>
          </p:cNvSpPr>
          <p:nvPr>
            <p:ph idx="1"/>
          </p:nvPr>
        </p:nvSpPr>
        <p:spPr>
          <a:xfrm>
            <a:off x="228600" y="1570037"/>
            <a:ext cx="9296400" cy="4525963"/>
          </a:xfrm>
        </p:spPr>
        <p:txBody>
          <a:bodyPr/>
          <a:lstStyle/>
          <a:p>
            <a:pPr algn="just" rtl="1">
              <a:spcBef>
                <a:spcPts val="1200"/>
              </a:spcBef>
              <a:spcAft>
                <a:spcPts val="1200"/>
              </a:spcAft>
            </a:pPr>
            <a:r>
              <a:rPr lang="ar-EG" sz="2400" b="1" dirty="0" smtClean="0">
                <a:solidFill>
                  <a:srgbClr val="002060"/>
                </a:solidFill>
              </a:rPr>
              <a:t>1-</a:t>
            </a:r>
            <a:r>
              <a:rPr lang="ar-SA" sz="2400" b="1" dirty="0" smtClean="0">
                <a:solidFill>
                  <a:srgbClr val="002060"/>
                </a:solidFill>
              </a:rPr>
              <a:t>5</a:t>
            </a:r>
            <a:r>
              <a:rPr lang="ar-EG" sz="2400" b="1" dirty="0" smtClean="0">
                <a:solidFill>
                  <a:srgbClr val="002060"/>
                </a:solidFill>
              </a:rPr>
              <a:t>-</a:t>
            </a:r>
            <a:r>
              <a:rPr lang="ar-SA" sz="2400" b="1" dirty="0" smtClean="0">
                <a:solidFill>
                  <a:srgbClr val="002060"/>
                </a:solidFill>
              </a:rPr>
              <a:t> انتحال الشخصية وتنقسم الى قسمين: </a:t>
            </a:r>
            <a:endParaRPr lang="en-US" sz="2400" b="1" dirty="0" smtClean="0">
              <a:solidFill>
                <a:srgbClr val="002060"/>
              </a:solidFill>
            </a:endParaRPr>
          </a:p>
          <a:p>
            <a:pPr algn="just" rtl="1">
              <a:spcBef>
                <a:spcPts val="1200"/>
              </a:spcBef>
              <a:spcAft>
                <a:spcPts val="1200"/>
              </a:spcAft>
            </a:pPr>
            <a:r>
              <a:rPr lang="ar-SA" sz="2400" dirty="0" smtClean="0"/>
              <a:t> </a:t>
            </a:r>
            <a:r>
              <a:rPr lang="ar-SA" sz="2400" b="1" dirty="0" smtClean="0"/>
              <a:t>أ-</a:t>
            </a:r>
            <a:r>
              <a:rPr lang="ar-SA" sz="2400" dirty="0" smtClean="0"/>
              <a:t>   </a:t>
            </a:r>
            <a:r>
              <a:rPr lang="ar-SA" sz="2400" b="1" dirty="0" smtClean="0"/>
              <a:t>انتحال شخصية الفرد : </a:t>
            </a:r>
            <a:r>
              <a:rPr lang="ar-SA" sz="2000" dirty="0" smtClean="0"/>
              <a:t>تعتبر جرائم انتحال شخصية الآخرين من الجرائم القديمة الا ان التنامي المتزايد لشبكة الإنترنت اعطى المجرمين قدرة اكبر على جمع المعلومات الشخصية المطلوبة عن الضحية والاستفادة منها في ارتكاب جرائمهم. فتنتشر في شبكة الإنترنت الكثير من الاعلانات المشبوهة والتي تداعب عادة غريزة الطمع الانساني في محاولة الاستيلاء على معلومات اختيارية من الضحية، </a:t>
            </a:r>
          </a:p>
          <a:p>
            <a:pPr algn="just" rtl="1">
              <a:spcBef>
                <a:spcPts val="1200"/>
              </a:spcBef>
              <a:spcAft>
                <a:spcPts val="1200"/>
              </a:spcAft>
            </a:pPr>
            <a:r>
              <a:rPr lang="ar-SA" sz="2400" b="1" dirty="0" smtClean="0">
                <a:solidFill>
                  <a:prstClr val="black"/>
                </a:solidFill>
              </a:rPr>
              <a:t>‌ب-</a:t>
            </a:r>
            <a:r>
              <a:rPr lang="ar-SA" sz="2400" dirty="0">
                <a:solidFill>
                  <a:prstClr val="black"/>
                </a:solidFill>
              </a:rPr>
              <a:t>    </a:t>
            </a:r>
            <a:r>
              <a:rPr lang="ar-SA" sz="2400" b="1" dirty="0">
                <a:solidFill>
                  <a:prstClr val="black"/>
                </a:solidFill>
              </a:rPr>
              <a:t>انتحال شخصية المواقع : </a:t>
            </a:r>
            <a:r>
              <a:rPr lang="ar-SA" sz="2000" dirty="0" smtClean="0">
                <a:solidFill>
                  <a:prstClr val="black"/>
                </a:solidFill>
              </a:rPr>
              <a:t>مع </a:t>
            </a:r>
            <a:r>
              <a:rPr lang="ar-SA" sz="2000" dirty="0">
                <a:solidFill>
                  <a:prstClr val="black"/>
                </a:solidFill>
              </a:rPr>
              <a:t>ان هذا الاسوب يعتبر حديث نسبياً، الا انه اشد خطورة واكثر صعوبة في اكتشافه من انتحال شخصية الافراد، حيث يمكن تنفيذ هذا الاسلوب حتى مع المواقع التي يتم الاتصال بها من خلال نظم الاتصال الامن (</a:t>
            </a:r>
            <a:r>
              <a:rPr lang="en-US" sz="2000" dirty="0">
                <a:solidFill>
                  <a:prstClr val="black"/>
                </a:solidFill>
              </a:rPr>
              <a:t>Secured Server</a:t>
            </a:r>
            <a:r>
              <a:rPr lang="ar-SA" sz="2000" dirty="0">
                <a:solidFill>
                  <a:prstClr val="black"/>
                </a:solidFill>
              </a:rPr>
              <a:t>) حيث يمكن وبسهولة اختراق مثل هذا الحاجز الامني، وتتم عملية الانتحال بهجوم يشنه المجرم على الموقع للسيطرة عليه ومن ثم يقوم بتحويله كموقع بيني،</a:t>
            </a:r>
            <a:endParaRPr lang="ar-SA" sz="2000" dirty="0"/>
          </a:p>
        </p:txBody>
      </p:sp>
      <p:sp>
        <p:nvSpPr>
          <p:cNvPr id="10" name="Title 1"/>
          <p:cNvSpPr>
            <a:spLocks noGrp="1"/>
          </p:cNvSpPr>
          <p:nvPr>
            <p:ph type="title"/>
          </p:nvPr>
        </p:nvSpPr>
        <p:spPr>
          <a:xfrm>
            <a:off x="304800" y="228600"/>
            <a:ext cx="8915400" cy="8382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732576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8" name="Content Placeholder 2"/>
          <p:cNvSpPr>
            <a:spLocks noGrp="1"/>
          </p:cNvSpPr>
          <p:nvPr>
            <p:ph idx="1"/>
          </p:nvPr>
        </p:nvSpPr>
        <p:spPr>
          <a:xfrm>
            <a:off x="152400" y="1371600"/>
            <a:ext cx="9372600" cy="4525963"/>
          </a:xfrm>
        </p:spPr>
        <p:txBody>
          <a:bodyPr/>
          <a:lstStyle/>
          <a:p>
            <a:pPr algn="just" rtl="1">
              <a:spcBef>
                <a:spcPts val="1200"/>
              </a:spcBef>
              <a:spcAft>
                <a:spcPts val="1200"/>
              </a:spcAft>
            </a:pPr>
            <a:r>
              <a:rPr lang="ar-EG" sz="2400" b="1" dirty="0" smtClean="0">
                <a:solidFill>
                  <a:srgbClr val="002060"/>
                </a:solidFill>
              </a:rPr>
              <a:t>2- جرائم الاختراقات، ويندرج تحتها الجرائم التالية:</a:t>
            </a:r>
            <a:endParaRPr lang="en-US" sz="2400" b="1" dirty="0" smtClean="0">
              <a:solidFill>
                <a:srgbClr val="002060"/>
              </a:solidFill>
            </a:endParaRPr>
          </a:p>
          <a:p>
            <a:pPr algn="just" rtl="1">
              <a:spcBef>
                <a:spcPts val="300"/>
              </a:spcBef>
              <a:spcAft>
                <a:spcPts val="300"/>
              </a:spcAft>
            </a:pPr>
            <a:r>
              <a:rPr lang="ar-EG" sz="2400" b="1" dirty="0" smtClean="0"/>
              <a:t>1-</a:t>
            </a:r>
            <a:r>
              <a:rPr lang="ar-SA" sz="2400" b="1" dirty="0" smtClean="0"/>
              <a:t> </a:t>
            </a:r>
            <a:r>
              <a:rPr lang="ar-SA" sz="2400" b="1" dirty="0" smtClean="0"/>
              <a:t>الاقتحام أو  التسلل </a:t>
            </a:r>
            <a:r>
              <a:rPr lang="en-US" sz="2400" b="1" dirty="0" smtClean="0"/>
              <a:t>Hackers</a:t>
            </a:r>
            <a:r>
              <a:rPr lang="ar-SA" sz="2400" b="1" dirty="0" smtClean="0"/>
              <a:t>:</a:t>
            </a:r>
            <a:endParaRPr lang="en-US" sz="2400" dirty="0" smtClean="0"/>
          </a:p>
          <a:p>
            <a:pPr marL="0" indent="341313" algn="just" rtl="1">
              <a:spcBef>
                <a:spcPts val="1200"/>
              </a:spcBef>
              <a:spcAft>
                <a:spcPts val="1200"/>
              </a:spcAft>
            </a:pPr>
            <a:r>
              <a:rPr lang="ar-SA" sz="2000" dirty="0" smtClean="0"/>
              <a:t>يشمل هذا البند جرائم الاختراقات سواء للمواقع الرسمية أو الشخصية أو إختراق الأجهزة الشخصية، إختراق البريد الإلكتروني أو الاستيلاء عليه، الاستيلاء على اشتراكات الآخرين وأرقامهم السرية .ولعل جميع هذه الجرائم والافعال مع اختلافها الا انها يجمعها امر واحد وهي كونها جميعا تبدأ بانتهاك خصوصة الشخص ، وهذا سببا كافيا لتجريمها، فضلا عن الحاق الضرر المادي والمعنوي بالمجنى عليهم.  </a:t>
            </a:r>
          </a:p>
          <a:p>
            <a:pPr marL="0" indent="341313" algn="just" rtl="1">
              <a:spcBef>
                <a:spcPts val="1200"/>
              </a:spcBef>
              <a:spcAft>
                <a:spcPts val="1200"/>
              </a:spcAft>
            </a:pPr>
            <a:r>
              <a:rPr lang="ar-SA" sz="2000" dirty="0" smtClean="0"/>
              <a:t>ولكي يتم الاختراق فان المتسللون إلى  اجهزة الاخرين يستخدمون ما يعرف </a:t>
            </a:r>
            <a:r>
              <a:rPr lang="ar-SA" sz="2000" b="1" u="sng" dirty="0" smtClean="0"/>
              <a:t>بفايروس حصان طروادة </a:t>
            </a:r>
            <a:r>
              <a:rPr lang="en-US" sz="2000" dirty="0" smtClean="0"/>
              <a:t>Trojan Hours</a:t>
            </a:r>
            <a:r>
              <a:rPr lang="ar-SA" sz="2000" dirty="0" smtClean="0"/>
              <a:t> وهو برنامج صغير يتم تشغيله داخل جهاز الحاسب لكي يقوم بأغراض التجسس على أعمال الشخص التي يقوم بها على حاسوبه الشخصي فهو فـي أبسط صورة يقوم بتسجيل كل طريقة قام بها الشخص على لوحة المفاتيح منذ أول لحظة للتشغيل، ويشمل ذلك كل بياناته السرية أو حساباته المالية أو محادثاته الخاصة على الإنترنت أو رقم بطاقة الائتمان الخاصة به أو حتى كلمات المرور التي يستخدمها لدخول الإنترنت والتي قد يتم إستخدامها بعد ذلك من قبل المتسلل الذي قام بوضع البرنامج على الحاسب الشخصي للضحية.</a:t>
            </a:r>
            <a:endParaRPr lang="en-US" sz="2000" dirty="0" smtClean="0"/>
          </a:p>
        </p:txBody>
      </p:sp>
      <p:sp>
        <p:nvSpPr>
          <p:cNvPr id="10"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2423643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80968" y="28572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Content Placeholder 2"/>
          <p:cNvSpPr>
            <a:spLocks noGrp="1"/>
          </p:cNvSpPr>
          <p:nvPr>
            <p:ph idx="1"/>
          </p:nvPr>
        </p:nvSpPr>
        <p:spPr>
          <a:xfrm>
            <a:off x="304800" y="1493837"/>
            <a:ext cx="9372600" cy="4525963"/>
          </a:xfrm>
        </p:spPr>
        <p:txBody>
          <a:bodyPr/>
          <a:lstStyle/>
          <a:p>
            <a:pPr algn="just" rtl="1">
              <a:spcBef>
                <a:spcPts val="1200"/>
              </a:spcBef>
              <a:spcAft>
                <a:spcPts val="1200"/>
              </a:spcAft>
            </a:pPr>
            <a:r>
              <a:rPr lang="ar-EG" sz="2400" b="1" dirty="0" smtClean="0"/>
              <a:t>2- </a:t>
            </a:r>
            <a:r>
              <a:rPr lang="ar-SA" sz="2400" b="1" dirty="0" smtClean="0"/>
              <a:t>الاغراق بالرسائل : </a:t>
            </a:r>
            <a:endParaRPr lang="en-US" sz="2400" dirty="0" smtClean="0"/>
          </a:p>
          <a:p>
            <a:pPr lvl="0" algn="just" rtl="1">
              <a:spcBef>
                <a:spcPts val="1200"/>
              </a:spcBef>
              <a:spcAft>
                <a:spcPts val="1200"/>
              </a:spcAft>
            </a:pPr>
            <a:r>
              <a:rPr lang="ar-SA" sz="2000" dirty="0" smtClean="0"/>
              <a:t>يلجأ بعض الاشخاص إلى إرسال مئات الرسائل إلى  البريد الإلكتروني لشخص ما بقصد الاضرار به حيث يؤدى ذلك إلى  تعطل الشبكة وعدم امكانية استقبال أي رسائل ، فضلا عن امكانية انقطاع الخدمة وخاصة اذا كانت الجهة المضررة من ذلك هي مقدمة خدمة الإنترنت مثلا حيث يتم ملء منافذ الاتصال (</a:t>
            </a:r>
            <a:r>
              <a:rPr lang="en-US" sz="2000" dirty="0" smtClean="0"/>
              <a:t>Communication-Ports</a:t>
            </a:r>
            <a:r>
              <a:rPr lang="ar-SA" sz="2000" dirty="0" smtClean="0"/>
              <a:t>) وكذلك قوائم الانتظار (</a:t>
            </a:r>
            <a:r>
              <a:rPr lang="en-US" sz="2000" dirty="0" smtClean="0"/>
              <a:t>Queues</a:t>
            </a:r>
            <a:r>
              <a:rPr lang="ar-SA" sz="2000" dirty="0" smtClean="0"/>
              <a:t>) مما ينتج عنه انقطاع الخدمة وبالتالي تكبد خسائر مادية ومعنوية غير محدودة، ولذلك لجأت بعض الشركات إلى  تطوير برامج تسمح باستقبال جزء محدود من الرسائل في حالة تدفق اعداد كبيرة منها. اذا كان هذا هو حال الشركات الكبيرة فلنا ان نتصور حال الشخص العادي اذا تعرض بريده لمحاولة الاغراق بالرسائل حيث لن يصمد بريده طويلا امام هذا السيل المنهمر من الرسائل عديمة الفائدة أو التي قد يصاحبها فيروسات أو  صور أو  ملفات كبيرة الحجم، خاصة اذا علمنا ان مزود الخدمة عادة يعطي مساحة محددة للبريد لا تتجاوز عشرة </a:t>
            </a:r>
            <a:r>
              <a:rPr lang="en-US" sz="2000" dirty="0" smtClean="0"/>
              <a:t>10GB</a:t>
            </a:r>
            <a:r>
              <a:rPr lang="ar-SA" sz="2000" dirty="0" smtClean="0"/>
              <a:t> كحد اعلى</a:t>
            </a:r>
            <a:r>
              <a:rPr lang="ar-EG" sz="2000" dirty="0" smtClean="0"/>
              <a:t>.</a:t>
            </a:r>
            <a:r>
              <a:rPr lang="ar-EG" sz="2000" b="1" dirty="0">
                <a:solidFill>
                  <a:prstClr val="black"/>
                </a:solidFill>
              </a:rPr>
              <a:t> </a:t>
            </a:r>
            <a:r>
              <a:rPr lang="ar-EG" sz="2000" dirty="0" smtClean="0">
                <a:solidFill>
                  <a:prstClr val="black"/>
                </a:solidFill>
              </a:rPr>
              <a:t>.</a:t>
            </a:r>
            <a:endParaRPr lang="ar-SA" sz="2000" dirty="0" smtClean="0">
              <a:solidFill>
                <a:prstClr val="black"/>
              </a:solidFill>
            </a:endParaRPr>
          </a:p>
          <a:p>
            <a:pPr marL="1588" indent="339725" algn="just" rtl="1">
              <a:spcBef>
                <a:spcPts val="1200"/>
              </a:spcBef>
              <a:spcAft>
                <a:spcPts val="1200"/>
              </a:spcAft>
            </a:pPr>
            <a:endParaRPr lang="en-US" sz="20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 xmlns:p14="http://schemas.microsoft.com/office/powerpoint/2010/main" val="2486023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8" name="Content Placeholder 2"/>
          <p:cNvSpPr>
            <a:spLocks noGrp="1"/>
          </p:cNvSpPr>
          <p:nvPr>
            <p:ph idx="1"/>
          </p:nvPr>
        </p:nvSpPr>
        <p:spPr>
          <a:xfrm>
            <a:off x="309530" y="1785926"/>
            <a:ext cx="9301843" cy="3657600"/>
          </a:xfrm>
        </p:spPr>
        <p:txBody>
          <a:bodyPr/>
          <a:lstStyle/>
          <a:p>
            <a:pPr algn="just" rtl="1">
              <a:spcBef>
                <a:spcPts val="1200"/>
              </a:spcBef>
              <a:spcAft>
                <a:spcPts val="1200"/>
              </a:spcAft>
            </a:pPr>
            <a:r>
              <a:rPr lang="ar-EG" sz="2400" b="1" dirty="0" smtClean="0"/>
              <a:t>3- </a:t>
            </a:r>
            <a:r>
              <a:rPr lang="ar-SA" sz="2400" b="1" dirty="0" smtClean="0"/>
              <a:t> </a:t>
            </a:r>
            <a:r>
              <a:rPr lang="ar-SA" sz="2400" b="1" dirty="0" smtClean="0"/>
              <a:t>الفيروسات</a:t>
            </a:r>
            <a:r>
              <a:rPr lang="ar-EG" sz="2400" b="1" dirty="0" smtClean="0"/>
              <a:t> الالكترونية</a:t>
            </a:r>
            <a:r>
              <a:rPr lang="ar-SA" sz="2400" b="1" dirty="0" smtClean="0"/>
              <a:t> :</a:t>
            </a:r>
          </a:p>
          <a:p>
            <a:pPr marL="1588" indent="230188" algn="just" rtl="1">
              <a:spcBef>
                <a:spcPts val="1200"/>
              </a:spcBef>
              <a:spcAft>
                <a:spcPts val="1200"/>
              </a:spcAft>
            </a:pPr>
            <a:r>
              <a:rPr lang="ar-SA" sz="2000" dirty="0" smtClean="0"/>
              <a:t>الفيروسات هي عبارة عن برامج الا أن الأوامر المكتوبة في هذه البرامج تقتصر على أوامر تخريبية ضارة بالجهاز ومحتوياته، فيمكن عند كتابة كلمة أو أمر ما أو حتى مجرد فتح البرنامج الحامل لفيروس أو الرسالة البريدية المرسل معها الفيروس اصابة الجهاز به ومن ثم قيام الفيروس بمسح محتويات الجهاز أو العبث بالملفات الموجودة به. وقد عرفها احد خبراء الفيروسات (</a:t>
            </a:r>
            <a:r>
              <a:rPr lang="en-US" sz="2000" dirty="0" smtClean="0"/>
              <a:t> (Fred Cohen </a:t>
            </a:r>
            <a:r>
              <a:rPr lang="ar-SA" sz="2000" dirty="0" smtClean="0"/>
              <a:t>بانها نوع من البرامج التي تؤثر في البرامج الأخرى بحيث تعدل في تلك البرامج لتصبح نسخة منها، وهذا يعنى ببساطة أن الفيروس ينسخ نفسه من حاسب آلي إلى حاسب آلي اخر بحيث يتكاثر بأعداد كبيرة</a:t>
            </a:r>
            <a:r>
              <a:rPr lang="ar-EG" sz="2000" dirty="0" smtClean="0"/>
              <a:t>.</a:t>
            </a:r>
            <a:endParaRPr lang="ar-SA" sz="2000" dirty="0"/>
          </a:p>
        </p:txBody>
      </p:sp>
      <p:sp>
        <p:nvSpPr>
          <p:cNvPr id="11"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26471625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0"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Content Placeholder 2"/>
          <p:cNvSpPr>
            <a:spLocks noGrp="1"/>
          </p:cNvSpPr>
          <p:nvPr>
            <p:ph idx="1"/>
          </p:nvPr>
        </p:nvSpPr>
        <p:spPr>
          <a:xfrm>
            <a:off x="304800" y="1447800"/>
            <a:ext cx="9067800" cy="4648200"/>
          </a:xfrm>
        </p:spPr>
        <p:txBody>
          <a:bodyPr/>
          <a:lstStyle/>
          <a:p>
            <a:pPr marL="0" indent="0" algn="just" rtl="1">
              <a:spcBef>
                <a:spcPts val="1200"/>
              </a:spcBef>
              <a:spcAft>
                <a:spcPts val="1200"/>
              </a:spcAft>
            </a:pPr>
            <a:r>
              <a:rPr lang="ar-EG" sz="2400" b="1" dirty="0" smtClean="0">
                <a:solidFill>
                  <a:srgbClr val="002060"/>
                </a:solidFill>
              </a:rPr>
              <a:t>3- الجرائم المالية، ويندرج تحتها الجرائم التالية:</a:t>
            </a:r>
          </a:p>
          <a:p>
            <a:pPr marL="0" indent="0" algn="just" rtl="1">
              <a:spcBef>
                <a:spcPts val="1200"/>
              </a:spcBef>
              <a:spcAft>
                <a:spcPts val="1200"/>
              </a:spcAft>
            </a:pPr>
            <a:r>
              <a:rPr lang="ar-EG" sz="2400" b="1" dirty="0" smtClean="0"/>
              <a:t>1- </a:t>
            </a:r>
            <a:r>
              <a:rPr lang="ar-SA" sz="2400" b="1" dirty="0" smtClean="0"/>
              <a:t>جرائم السطو على أرقام البطاقات الائتمانية :</a:t>
            </a:r>
          </a:p>
          <a:p>
            <a:pPr marL="0" indent="341313" algn="just" rtl="1">
              <a:spcBef>
                <a:spcPts val="1200"/>
              </a:spcBef>
              <a:spcAft>
                <a:spcPts val="1200"/>
              </a:spcAft>
            </a:pPr>
            <a:r>
              <a:rPr lang="ar-SA" sz="2000" b="1" dirty="0" smtClean="0"/>
              <a:t> </a:t>
            </a:r>
            <a:r>
              <a:rPr lang="ar-SA" sz="2000" dirty="0" smtClean="0"/>
              <a:t>بدأ مفهموم التجارة الإلكترونية  ينتشر في السبعينات الميلادية وذلك لسهولة الاتصال بين الطرفين ولامكانية اختزال العمليات الورقية والبشرية فضلا عن السرعة في ارسال البيانات وتخفيض تكلفة التشغيل والأهم هو ايجاد اسواق اكثر اتساعا ، ونتيجة لذلك فقد تحول العديد من شركات الاعمال إلى استخدام الإنترنت والاستفادة من مزايا التجارة الإلكترونية</a:t>
            </a:r>
            <a:r>
              <a:rPr lang="ar-EG" sz="2000" dirty="0" smtClean="0"/>
              <a:t>.</a:t>
            </a:r>
            <a:r>
              <a:rPr lang="ar-SA" sz="2000" dirty="0" smtClean="0"/>
              <a:t> </a:t>
            </a:r>
          </a:p>
          <a:p>
            <a:pPr marL="0" indent="341313" algn="just" rtl="1">
              <a:spcBef>
                <a:spcPts val="1200"/>
              </a:spcBef>
              <a:spcAft>
                <a:spcPts val="1200"/>
              </a:spcAft>
            </a:pPr>
            <a:r>
              <a:rPr lang="ar-SA" sz="2000" dirty="0" smtClean="0"/>
              <a:t>تعتبر البطاقات الائتمانية من اهم ادوات التجارة الالكترونية حيث لا تتم اية عملية تجارية الا بعد القيام بتسديد مبلغ البضاعة من خلالها ، لذلك فالاستيلاء على ارقام بطاقات الائتمان عبر الإنترنت امر ليس بالصعوبة فلصوص بطاقات الائتمان مثلا يستطيعون الان سرقة مئات الالوف من ارقام البطاقات في يوم واحد من خلال شبكة الإنترنت، ومن ثم بيع معلومات هذه البطاقات للاخرين او استغلالها</a:t>
            </a:r>
            <a:r>
              <a:rPr lang="ar-EG" sz="2000" dirty="0" smtClean="0"/>
              <a:t>.</a:t>
            </a:r>
            <a:endParaRPr lang="ar-SA" sz="2000" dirty="0" smtClean="0"/>
          </a:p>
        </p:txBody>
      </p:sp>
    </p:spTree>
    <p:extLst>
      <p:ext uri="{BB962C8B-B14F-4D97-AF65-F5344CB8AC3E}">
        <p14:creationId xmlns="" xmlns:p14="http://schemas.microsoft.com/office/powerpoint/2010/main" val="956950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9" name="Content Placeholder 2"/>
          <p:cNvSpPr>
            <a:spLocks noGrp="1"/>
          </p:cNvSpPr>
          <p:nvPr>
            <p:ph idx="1"/>
          </p:nvPr>
        </p:nvSpPr>
        <p:spPr>
          <a:xfrm>
            <a:off x="238092" y="1571612"/>
            <a:ext cx="9448800" cy="4648200"/>
          </a:xfrm>
        </p:spPr>
        <p:txBody>
          <a:bodyPr/>
          <a:lstStyle/>
          <a:p>
            <a:pPr algn="just" rtl="1">
              <a:spcBef>
                <a:spcPts val="1200"/>
              </a:spcBef>
              <a:spcAft>
                <a:spcPts val="1200"/>
              </a:spcAft>
            </a:pPr>
            <a:r>
              <a:rPr lang="ar-EG" sz="2400" b="1" dirty="0" smtClean="0">
                <a:cs typeface="+mn-cs"/>
              </a:rPr>
              <a:t>2- </a:t>
            </a:r>
            <a:r>
              <a:rPr lang="ar-SA" sz="2400" b="1" dirty="0" smtClean="0">
                <a:cs typeface="+mn-cs"/>
              </a:rPr>
              <a:t>القمار عبر الإنترنت: </a:t>
            </a:r>
            <a:r>
              <a:rPr lang="ar-SA" sz="2000" dirty="0" smtClean="0">
                <a:cs typeface="+mn-cs"/>
              </a:rPr>
              <a:t>كثيرا ما تتداخل عملية غسيل </a:t>
            </a:r>
            <a:r>
              <a:rPr lang="ar-SA" sz="2000" dirty="0" err="1" smtClean="0">
                <a:cs typeface="+mn-cs"/>
              </a:rPr>
              <a:t>الامول</a:t>
            </a:r>
            <a:r>
              <a:rPr lang="ar-SA" sz="2000" dirty="0" smtClean="0">
                <a:cs typeface="+mn-cs"/>
              </a:rPr>
              <a:t> مع اندية القمار المنتشرة، الامر الذي جعل مواقع </a:t>
            </a:r>
            <a:r>
              <a:rPr lang="ar-SA" sz="2000" dirty="0" err="1" smtClean="0">
                <a:cs typeface="+mn-cs"/>
              </a:rPr>
              <a:t>الكازيهونات</a:t>
            </a:r>
            <a:r>
              <a:rPr lang="ar-SA" sz="2000" dirty="0" smtClean="0">
                <a:cs typeface="+mn-cs"/>
              </a:rPr>
              <a:t> الافتراضية على الإنترنت محل اشتباه ومراقبة من قبل السلطات وبالرغم من ان سوق القمار في بعض الدول، يعتبر الاسرع نموا على الاطلاق الا ان المشكلة القانونية التي تواجه اصحاب مواقع القمار الافتراضية على الإنترنت، هي ان هذه المواقع غير مصرح لها بعكس نوادي القمار الحقيقية المنتشرة في هذه الدول، ولذلك يلجأ بعض اصحاب تلك المواقع الافتراضية على الإنترنت إلى انشائها وادارتها بطرق غير شرعية. </a:t>
            </a:r>
          </a:p>
          <a:p>
            <a:pPr lvl="0" algn="just" rtl="1">
              <a:spcBef>
                <a:spcPts val="1200"/>
              </a:spcBef>
              <a:spcAft>
                <a:spcPts val="1200"/>
              </a:spcAft>
            </a:pPr>
            <a:r>
              <a:rPr lang="ar-EG" sz="2400" b="1" dirty="0" smtClean="0">
                <a:solidFill>
                  <a:prstClr val="black"/>
                </a:solidFill>
                <a:cs typeface="Arial"/>
              </a:rPr>
              <a:t>3- </a:t>
            </a:r>
            <a:r>
              <a:rPr lang="ar-SA" sz="2400" b="1" dirty="0">
                <a:solidFill>
                  <a:prstClr val="black"/>
                </a:solidFill>
                <a:cs typeface="Arial"/>
              </a:rPr>
              <a:t>جرائم </a:t>
            </a:r>
            <a:r>
              <a:rPr lang="ar-SA" sz="2400" dirty="0">
                <a:solidFill>
                  <a:prstClr val="black"/>
                </a:solidFill>
                <a:cs typeface="Arial"/>
              </a:rPr>
              <a:t> </a:t>
            </a:r>
            <a:r>
              <a:rPr lang="ar-SA" sz="2400" b="1" dirty="0">
                <a:solidFill>
                  <a:prstClr val="black"/>
                </a:solidFill>
                <a:cs typeface="Arial"/>
              </a:rPr>
              <a:t>تزوير </a:t>
            </a:r>
            <a:r>
              <a:rPr lang="ar-SA" sz="2400" b="1" dirty="0" smtClean="0">
                <a:solidFill>
                  <a:prstClr val="black"/>
                </a:solidFill>
                <a:cs typeface="Arial"/>
              </a:rPr>
              <a:t>البيانات:</a:t>
            </a:r>
            <a:r>
              <a:rPr lang="ar-SA" sz="2400" dirty="0">
                <a:solidFill>
                  <a:prstClr val="black"/>
                </a:solidFill>
              </a:rPr>
              <a:t> </a:t>
            </a:r>
            <a:r>
              <a:rPr lang="ar-SA" sz="2000" dirty="0" smtClean="0">
                <a:solidFill>
                  <a:prstClr val="black"/>
                </a:solidFill>
              </a:rPr>
              <a:t>تعتبر هذه </a:t>
            </a:r>
            <a:r>
              <a:rPr lang="ar-SA" sz="2000" dirty="0">
                <a:solidFill>
                  <a:prstClr val="black"/>
                </a:solidFill>
              </a:rPr>
              <a:t>الجريمة من اكثر جرائم نظم المعلومات والانترنت انتشارا فلا تكاد تخلو جريمة من جرائم نظم المعلومات من شكل من اشكال تزوير البيانات، وتتم عملية التزوير بالدخول إلى  قاعدة البيانات وتعديل البيانات الموجودة بها أو  إضافة معلومات مغلوطة بهدف الاستفادة غير المشروعة من </a:t>
            </a:r>
            <a:r>
              <a:rPr lang="ar-SA" sz="2000" dirty="0" smtClean="0">
                <a:solidFill>
                  <a:prstClr val="black"/>
                </a:solidFill>
              </a:rPr>
              <a:t>ذلك. </a:t>
            </a:r>
            <a:r>
              <a:rPr lang="ar-SA" sz="2000" dirty="0" smtClean="0">
                <a:solidFill>
                  <a:prstClr val="black"/>
                </a:solidFill>
                <a:cs typeface="Arial"/>
              </a:rPr>
              <a:t>ومما </a:t>
            </a:r>
            <a:r>
              <a:rPr lang="ar-SA" sz="2000" dirty="0">
                <a:solidFill>
                  <a:prstClr val="black"/>
                </a:solidFill>
                <a:cs typeface="Arial"/>
              </a:rPr>
              <a:t>لاشك فيه ان البدء التدريجي في التحول إلى الحكومات الإلكترونية </a:t>
            </a:r>
            <a:r>
              <a:rPr lang="en-US" sz="2000" dirty="0">
                <a:solidFill>
                  <a:prstClr val="black"/>
                </a:solidFill>
              </a:rPr>
              <a:t>E-Government </a:t>
            </a:r>
            <a:r>
              <a:rPr lang="ar-SA" sz="2000" dirty="0">
                <a:solidFill>
                  <a:prstClr val="black"/>
                </a:solidFill>
                <a:cs typeface="Arial"/>
              </a:rPr>
              <a:t>  سيزيد من فرص ارتكاب مثل هذه الجرائم حيث سترتبط الكثير من الشركات والبنوك بالإنترنت  مما يسهل الدخول على تلك الأنظمة من قبل محترفي اختراق الأنظمة وتزوير البيانات لخدمة اهدافهم الإجرامية. </a:t>
            </a:r>
          </a:p>
          <a:p>
            <a:pPr marL="0" indent="341313" algn="just" rtl="1">
              <a:spcBef>
                <a:spcPts val="1200"/>
              </a:spcBef>
              <a:spcAft>
                <a:spcPts val="1200"/>
              </a:spcAft>
            </a:pPr>
            <a:endParaRPr lang="ar-SA" sz="2000" dirty="0" smtClean="0">
              <a:cs typeface="+mn-cs"/>
            </a:endParaRPr>
          </a:p>
        </p:txBody>
      </p:sp>
      <p:sp>
        <p:nvSpPr>
          <p:cNvPr id="11" name="Title 1"/>
          <p:cNvSpPr>
            <a:spLocks noGrp="1"/>
          </p:cNvSpPr>
          <p:nvPr>
            <p:ph type="title"/>
          </p:nvPr>
        </p:nvSpPr>
        <p:spPr>
          <a:xfrm>
            <a:off x="304800" y="228600"/>
            <a:ext cx="8915400" cy="9144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1098840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8"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Content Placeholder 2"/>
          <p:cNvSpPr>
            <a:spLocks noGrp="1"/>
          </p:cNvSpPr>
          <p:nvPr>
            <p:ph idx="1"/>
          </p:nvPr>
        </p:nvSpPr>
        <p:spPr>
          <a:xfrm>
            <a:off x="152400" y="1447800"/>
            <a:ext cx="9563100" cy="4678363"/>
          </a:xfrm>
        </p:spPr>
        <p:txBody>
          <a:bodyPr/>
          <a:lstStyle/>
          <a:p>
            <a:pPr algn="just" rtl="1">
              <a:spcBef>
                <a:spcPts val="1200"/>
              </a:spcBef>
              <a:spcAft>
                <a:spcPts val="1200"/>
              </a:spcAft>
            </a:pPr>
            <a:r>
              <a:rPr lang="ar-EG" sz="2400" b="1" dirty="0" smtClean="0"/>
              <a:t>4-</a:t>
            </a:r>
            <a:r>
              <a:rPr lang="ar-SA" sz="2400" b="1" dirty="0" smtClean="0"/>
              <a:t> </a:t>
            </a:r>
            <a:r>
              <a:rPr lang="ar-SA" sz="2400" b="1" dirty="0" smtClean="0"/>
              <a:t>الجرائم المنظمة: </a:t>
            </a:r>
            <a:r>
              <a:rPr lang="ar-SA" sz="2000" dirty="0" smtClean="0"/>
              <a:t>يتبادر إلى  الذهن فور التحدث عن الجريمة المنظمة عصابات المافيا كون تلك العصابات من اشهر المؤسسات الإجرامية المنظمة والتي بادرت بالاخذ بوسائل التقنية الحديثة سواء في تنظيم أو  تنفيذ اعمالها، ومن ذلك انشاء مواقع خاصة بها على شبكة الإنترنت لمساعدتها في ادارة العمليات وتلقي المراسلات واصطياد الضحايا وتوسيع اعمال وغسيل الاموال، كما تستخدم تلك المواقع في انشاء مواقع افتراضية تساعد المنظمة في تجاوز قوانين بلد محدد بحيث تعمل في بلد اخر يسمح بتلك الانشطة. </a:t>
            </a:r>
            <a:endParaRPr lang="en-US" sz="2000" dirty="0" smtClean="0"/>
          </a:p>
          <a:p>
            <a:pPr marL="0" indent="341313" algn="just" rtl="1">
              <a:spcBef>
                <a:spcPts val="1200"/>
              </a:spcBef>
              <a:spcAft>
                <a:spcPts val="1200"/>
              </a:spcAft>
            </a:pPr>
            <a:r>
              <a:rPr lang="ar-SA" sz="2000" dirty="0" smtClean="0"/>
              <a:t>كما أستغلت عصابات الجريمة المنظمة الامكانيات المتاحة في وسائل الإنترنت في تخطيط وتمرير وتوجيه المخططات الإجرامية وتنفيذ وتوجيه العمليات الإجرامية بيسر وسهولة</a:t>
            </a:r>
            <a:r>
              <a:rPr lang="ar-EG" sz="2000" dirty="0" smtClean="0"/>
              <a:t>.</a:t>
            </a:r>
            <a:endParaRPr lang="ar-SA" sz="2000" dirty="0" smtClean="0"/>
          </a:p>
          <a:p>
            <a:pPr marL="0" indent="341313" algn="just" rtl="1">
              <a:spcBef>
                <a:spcPts val="1200"/>
              </a:spcBef>
              <a:spcAft>
                <a:spcPts val="1200"/>
              </a:spcAft>
            </a:pPr>
            <a:r>
              <a:rPr lang="ar-SA" sz="2000" dirty="0" smtClean="0"/>
              <a:t>وهناك من يرى ان الجريمة المنظمة والارهاب هما وجهان لعملة واحدة، فأوجه التشابه بينهما كبير حيث يسعى كلاهما إلى إفشاء الرعب والخوف، كما انهما يتفقان في اسلوب العمل والتنظيم وقد يكون اعضاء المنظمات الارهابية هم اساساً من محترفي الجرائم المنظمة حيث يسعون للاستفادة من خبراتهم الإجرامية في التخطيط والتنفيذ.</a:t>
            </a:r>
            <a:endParaRPr lang="ar-SA" sz="2000" b="1" dirty="0" smtClean="0"/>
          </a:p>
        </p:txBody>
      </p:sp>
    </p:spTree>
    <p:extLst>
      <p:ext uri="{BB962C8B-B14F-4D97-AF65-F5344CB8AC3E}">
        <p14:creationId xmlns="" xmlns:p14="http://schemas.microsoft.com/office/powerpoint/2010/main" val="1556349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11" name="Title 1"/>
          <p:cNvSpPr>
            <a:spLocks noGrp="1"/>
          </p:cNvSpPr>
          <p:nvPr>
            <p:ph type="title"/>
          </p:nvPr>
        </p:nvSpPr>
        <p:spPr>
          <a:xfrm>
            <a:off x="381000" y="152400"/>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Content Placeholder 2"/>
          <p:cNvSpPr>
            <a:spLocks noGrp="1"/>
          </p:cNvSpPr>
          <p:nvPr>
            <p:ph idx="1"/>
          </p:nvPr>
        </p:nvSpPr>
        <p:spPr>
          <a:xfrm>
            <a:off x="342900" y="1493837"/>
            <a:ext cx="9105900" cy="4525963"/>
          </a:xfrm>
        </p:spPr>
        <p:txBody>
          <a:bodyPr/>
          <a:lstStyle/>
          <a:p>
            <a:pPr algn="just" rtl="1">
              <a:spcBef>
                <a:spcPts val="1200"/>
              </a:spcBef>
              <a:spcAft>
                <a:spcPts val="1200"/>
              </a:spcAft>
            </a:pPr>
            <a:r>
              <a:rPr lang="ar-EG" sz="2400" b="1" dirty="0" smtClean="0"/>
              <a:t>5-</a:t>
            </a:r>
            <a:r>
              <a:rPr lang="ar-SA" sz="2400" b="1" dirty="0" smtClean="0"/>
              <a:t> </a:t>
            </a:r>
            <a:r>
              <a:rPr lang="ar-SA" sz="2400" b="1" dirty="0" smtClean="0"/>
              <a:t>تجارة المخدرات عبر الإنترنت:  </a:t>
            </a:r>
            <a:r>
              <a:rPr lang="ar-SA" sz="2000" dirty="0" smtClean="0">
                <a:cs typeface="+mn-cs"/>
              </a:rPr>
              <a:t>في عصر الإنترنت اضيف إلى أولياء الامور مخأوف جديدة لا تقتصر على رفقاء السوء فقط بل يمكن ان يضاف اليها مواقع السوء، ومن تلك المواقع المنتشرة في الإنترنت والتي لاتتعلق بالترويج للمخدرات وتشويق الاشخاص لاستخدامها بل تتعداه إلى تعليم كيفية زراعة وصناعة المخدرات بكافة اصنافها وأنواعها وبأبسط الوسائل المتاحة. يمكن للمراهق الانزواء في غرفته والدخول إلى اي من هذه المواقع ومن ثم تطبيق ما يقرأه. ولا تقتصر ثقافة المخدرات على تلك المواقع فقط بل تسأهم المنتديات وغرف الدردشة في ذلك ايضا. وبالرغم من انتشار المواقع الخاصة بالترويج للمخدرات وتعليم كيفية صنعها.</a:t>
            </a:r>
          </a:p>
          <a:p>
            <a:pPr lvl="0" algn="just" rtl="1">
              <a:spcBef>
                <a:spcPts val="900"/>
              </a:spcBef>
              <a:spcAft>
                <a:spcPts val="900"/>
              </a:spcAft>
            </a:pPr>
            <a:r>
              <a:rPr lang="ar-SA" sz="2400" b="1" dirty="0" smtClean="0">
                <a:solidFill>
                  <a:prstClr val="black"/>
                </a:solidFill>
              </a:rPr>
              <a:t>6- جرائم </a:t>
            </a:r>
            <a:r>
              <a:rPr lang="ar-SA" sz="2400" b="1" dirty="0">
                <a:solidFill>
                  <a:prstClr val="black"/>
                </a:solidFill>
              </a:rPr>
              <a:t>غسيل </a:t>
            </a:r>
            <a:r>
              <a:rPr lang="ar-SA" sz="2400" b="1" dirty="0" smtClean="0">
                <a:solidFill>
                  <a:prstClr val="black"/>
                </a:solidFill>
              </a:rPr>
              <a:t>الاموال:</a:t>
            </a:r>
            <a:r>
              <a:rPr lang="ar-SA" sz="2400" dirty="0">
                <a:solidFill>
                  <a:prstClr val="black"/>
                </a:solidFill>
              </a:rPr>
              <a:t> </a:t>
            </a:r>
            <a:r>
              <a:rPr lang="ar-SA" sz="2000" dirty="0" smtClean="0">
                <a:solidFill>
                  <a:prstClr val="black"/>
                </a:solidFill>
              </a:rPr>
              <a:t>تعريف </a:t>
            </a:r>
            <a:r>
              <a:rPr lang="ar-SA" sz="2000" dirty="0">
                <a:solidFill>
                  <a:prstClr val="black"/>
                </a:solidFill>
              </a:rPr>
              <a:t>غسيل الاموال وقد يكون التعريف الاشمل هو </a:t>
            </a:r>
            <a:r>
              <a:rPr lang="ar-EG" sz="2000" dirty="0">
                <a:solidFill>
                  <a:prstClr val="black"/>
                </a:solidFill>
              </a:rPr>
              <a:t>«</a:t>
            </a:r>
            <a:r>
              <a:rPr lang="ar-SA" sz="2000" dirty="0">
                <a:solidFill>
                  <a:prstClr val="black"/>
                </a:solidFill>
              </a:rPr>
              <a:t> أي عملية من شأنها اخفاء المصدر غير المشروع الذي اكتسبت منه الأموال</a:t>
            </a:r>
            <a:r>
              <a:rPr lang="ar-EG" sz="2000" dirty="0">
                <a:solidFill>
                  <a:prstClr val="black"/>
                </a:solidFill>
              </a:rPr>
              <a:t> </a:t>
            </a:r>
            <a:r>
              <a:rPr lang="ar-SA" sz="2000" dirty="0">
                <a:solidFill>
                  <a:prstClr val="black"/>
                </a:solidFill>
              </a:rPr>
              <a:t>«</a:t>
            </a:r>
            <a:r>
              <a:rPr lang="ar-EG" sz="2000" dirty="0" smtClean="0">
                <a:solidFill>
                  <a:prstClr val="black"/>
                </a:solidFill>
              </a:rPr>
              <a:t>.</a:t>
            </a:r>
            <a:r>
              <a:rPr lang="ar-SA" sz="2000" dirty="0" smtClean="0">
                <a:solidFill>
                  <a:prstClr val="black"/>
                </a:solidFill>
              </a:rPr>
              <a:t> ومن </a:t>
            </a:r>
            <a:r>
              <a:rPr lang="ar-SA" sz="2000" dirty="0">
                <a:solidFill>
                  <a:prstClr val="black"/>
                </a:solidFill>
              </a:rPr>
              <a:t>المميزات التي يعطيها الإنترنت لعملية غسيل الأموال</a:t>
            </a:r>
            <a:r>
              <a:rPr lang="ar-EG" sz="2000" dirty="0">
                <a:solidFill>
                  <a:prstClr val="black"/>
                </a:solidFill>
              </a:rPr>
              <a:t>:</a:t>
            </a:r>
            <a:r>
              <a:rPr lang="ar-SA" sz="2000" dirty="0">
                <a:solidFill>
                  <a:prstClr val="black"/>
                </a:solidFill>
              </a:rPr>
              <a:t> السرعة، اغفال التوقيع </a:t>
            </a:r>
            <a:r>
              <a:rPr lang="ar-SA" sz="2000" dirty="0" smtClean="0">
                <a:solidFill>
                  <a:prstClr val="black"/>
                </a:solidFill>
              </a:rPr>
              <a:t>و انعدام </a:t>
            </a:r>
            <a:r>
              <a:rPr lang="ar-SA" sz="2000" dirty="0">
                <a:solidFill>
                  <a:prstClr val="black"/>
                </a:solidFill>
              </a:rPr>
              <a:t>الحواجز الحدودية بين الدول، كما </a:t>
            </a:r>
            <a:r>
              <a:rPr lang="ar-SA" sz="2000" dirty="0" smtClean="0">
                <a:solidFill>
                  <a:prstClr val="black"/>
                </a:solidFill>
              </a:rPr>
              <a:t>تساهم </a:t>
            </a:r>
            <a:r>
              <a:rPr lang="ar-SA" sz="2000" dirty="0">
                <a:solidFill>
                  <a:prstClr val="black"/>
                </a:solidFill>
              </a:rPr>
              <a:t>البطاقات الذكية والتي تشبه في عملها بطاقات البنوك المستخدمة في مكائن الصرف الآلية، في تحويل الاموال، كل هذا جعل عمليات غسيل الاموال عبر الإنترنت تتم بسرعة اكبر وبدون ترك اي اثار في الغالب</a:t>
            </a:r>
            <a:r>
              <a:rPr lang="ar-EG" sz="2000" dirty="0">
                <a:solidFill>
                  <a:prstClr val="black"/>
                </a:solidFill>
              </a:rPr>
              <a:t>.</a:t>
            </a:r>
            <a:endParaRPr lang="en-US" sz="2000" dirty="0">
              <a:solidFill>
                <a:prstClr val="black"/>
              </a:solidFill>
            </a:endParaRPr>
          </a:p>
          <a:p>
            <a:pPr marL="0" indent="287338" algn="just" rtl="1">
              <a:spcBef>
                <a:spcPts val="1200"/>
              </a:spcBef>
              <a:spcAft>
                <a:spcPts val="1200"/>
              </a:spcAft>
            </a:pPr>
            <a:endParaRPr lang="en-US" sz="2000" dirty="0" smtClean="0">
              <a:cs typeface="+mn-cs"/>
            </a:endParaRPr>
          </a:p>
        </p:txBody>
      </p:sp>
    </p:spTree>
    <p:extLst>
      <p:ext uri="{BB962C8B-B14F-4D97-AF65-F5344CB8AC3E}">
        <p14:creationId xmlns="" xmlns:p14="http://schemas.microsoft.com/office/powerpoint/2010/main" val="40760631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
        <p:nvSpPr>
          <p:cNvPr id="15"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Content Placeholder 2"/>
          <p:cNvSpPr>
            <a:spLocks noGrp="1"/>
          </p:cNvSpPr>
          <p:nvPr>
            <p:ph idx="1"/>
          </p:nvPr>
        </p:nvSpPr>
        <p:spPr>
          <a:xfrm>
            <a:off x="38100" y="1371600"/>
            <a:ext cx="9715500" cy="4876800"/>
          </a:xfrm>
        </p:spPr>
        <p:txBody>
          <a:bodyPr/>
          <a:lstStyle/>
          <a:p>
            <a:pPr algn="just" rtl="1">
              <a:spcBef>
                <a:spcPts val="900"/>
              </a:spcBef>
              <a:spcAft>
                <a:spcPts val="900"/>
              </a:spcAft>
            </a:pPr>
            <a:r>
              <a:rPr lang="ar-EG" sz="2400" b="1" dirty="0" smtClean="0">
                <a:cs typeface="+mn-cs"/>
              </a:rPr>
              <a:t>4- </a:t>
            </a:r>
            <a:r>
              <a:rPr lang="ar-SA" sz="2400" b="1" dirty="0" smtClean="0">
                <a:cs typeface="+mn-cs"/>
              </a:rPr>
              <a:t> المواقع المعادية: </a:t>
            </a:r>
            <a:endParaRPr lang="en-US" sz="2400" b="1" dirty="0" smtClean="0">
              <a:cs typeface="+mn-cs"/>
            </a:endParaRPr>
          </a:p>
          <a:p>
            <a:pPr marL="0" indent="341313" algn="just" rtl="1">
              <a:spcBef>
                <a:spcPts val="600"/>
              </a:spcBef>
              <a:spcAft>
                <a:spcPts val="600"/>
              </a:spcAft>
            </a:pPr>
            <a:r>
              <a:rPr lang="ar-SA" sz="2000" dirty="0" smtClean="0"/>
              <a:t>يكثر انتشار المواقع غير المرغوب فيها على شبكة الإنترنت ومن هذه المواقع ما يكون موجها ضد سياسة دولة ما، أو ضد عقيدة أو مذهب معين أو حتى ضد شخص ما. وهي تهدف في المقام الأول إلى  تشويه صورة الدولة أو المعتقد أو الشخص المستهدف. </a:t>
            </a:r>
            <a:r>
              <a:rPr lang="ar-SA" sz="2000" b="1" dirty="0" smtClean="0"/>
              <a:t>وتقسم هذه المواقع الى</a:t>
            </a:r>
            <a:r>
              <a:rPr lang="ar-SA" sz="2000" dirty="0" smtClean="0"/>
              <a:t>:</a:t>
            </a:r>
            <a:endParaRPr lang="en-US" sz="2000" dirty="0" smtClean="0"/>
          </a:p>
          <a:p>
            <a:pPr algn="just" rtl="1">
              <a:spcBef>
                <a:spcPts val="600"/>
              </a:spcBef>
              <a:spcAft>
                <a:spcPts val="600"/>
              </a:spcAft>
              <a:buFont typeface="+mj-cs"/>
              <a:buAutoNum type="arabic1Minus"/>
            </a:pPr>
            <a:r>
              <a:rPr lang="ar-SA" sz="2000" b="1" dirty="0" smtClean="0"/>
              <a:t>المواقع السياسية المعادية </a:t>
            </a:r>
            <a:r>
              <a:rPr lang="ar-SA" sz="2000" dirty="0" smtClean="0"/>
              <a:t>: يتم فيها على الغالب تلفيق الاخبار والمعلومات زوراً وبهتاناً أو حتى الاستناد إلى جزيئ بسيط جدا من الحقيقة ومن ثم نسج الاخبار الملفقة حولها.</a:t>
            </a:r>
          </a:p>
          <a:p>
            <a:pPr algn="just" rtl="1">
              <a:spcBef>
                <a:spcPts val="900"/>
              </a:spcBef>
              <a:spcAft>
                <a:spcPts val="900"/>
              </a:spcAft>
              <a:buFont typeface="+mj-cs"/>
              <a:buAutoNum type="arabic1Minus"/>
            </a:pPr>
            <a:r>
              <a:rPr lang="ar-SA" sz="2000" b="1" dirty="0" smtClean="0"/>
              <a:t>المواقع المعادية للعقيدة: </a:t>
            </a:r>
            <a:r>
              <a:rPr lang="ar-SA" sz="2000" dirty="0" smtClean="0"/>
              <a:t>منها ما يكون موجهاً من قبل اعداء حاقدين من اتباع الديانات الأخرى كالمواقع التي تنشئها الجاليات اليهودية أو النصرانية تحت مسميات اسلامية بقصد بث معلومات خاطئة عن الاسلام والقرآن، أو بهدف الدعاية للاديان الأخرى ونشر الشبهه والافتراءت حول الاسلام </a:t>
            </a:r>
          </a:p>
          <a:p>
            <a:pPr marL="0" indent="0" algn="just" rtl="1">
              <a:spcBef>
                <a:spcPts val="900"/>
              </a:spcBef>
              <a:spcAft>
                <a:spcPts val="900"/>
              </a:spcAft>
            </a:pPr>
            <a:r>
              <a:rPr lang="ar-SA" sz="2000" b="1" dirty="0" smtClean="0"/>
              <a:t>ج-</a:t>
            </a:r>
            <a:r>
              <a:rPr lang="ar-SA" sz="2000" dirty="0" smtClean="0"/>
              <a:t> </a:t>
            </a:r>
            <a:r>
              <a:rPr lang="ar-SA" sz="2000" b="1" dirty="0" smtClean="0"/>
              <a:t>المواقع المعادية للاشخاص أو الجهات</a:t>
            </a:r>
            <a:r>
              <a:rPr lang="ar-SA" sz="2000" dirty="0" smtClean="0"/>
              <a:t>: هناك تشابه كبير بين هذه المواقع والمواقع المخصصة للقذف والتشهير والتي سبق الحديث عنها</a:t>
            </a:r>
            <a:r>
              <a:rPr lang="ar-EG" sz="2000" dirty="0"/>
              <a:t>.</a:t>
            </a:r>
            <a:endParaRPr lang="ar-SA" sz="2000" dirty="0" smtClean="0"/>
          </a:p>
        </p:txBody>
      </p:sp>
    </p:spTree>
    <p:extLst>
      <p:ext uri="{BB962C8B-B14F-4D97-AF65-F5344CB8AC3E}">
        <p14:creationId xmlns="" xmlns:p14="http://schemas.microsoft.com/office/powerpoint/2010/main" val="2972353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15"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Content Placeholder 2"/>
          <p:cNvSpPr>
            <a:spLocks noGrp="1"/>
          </p:cNvSpPr>
          <p:nvPr>
            <p:ph idx="1"/>
          </p:nvPr>
        </p:nvSpPr>
        <p:spPr>
          <a:xfrm>
            <a:off x="38100" y="1371600"/>
            <a:ext cx="9715500" cy="4876800"/>
          </a:xfrm>
        </p:spPr>
        <p:txBody>
          <a:bodyPr/>
          <a:lstStyle/>
          <a:p>
            <a:pPr algn="just" rtl="1">
              <a:spcBef>
                <a:spcPts val="900"/>
              </a:spcBef>
              <a:spcAft>
                <a:spcPts val="900"/>
              </a:spcAft>
            </a:pPr>
            <a:r>
              <a:rPr lang="ar-EG" sz="2000" b="1" dirty="0" smtClean="0">
                <a:cs typeface="+mn-cs"/>
              </a:rPr>
              <a:t>5- </a:t>
            </a:r>
            <a:r>
              <a:rPr lang="ar-EG" sz="2400" b="1" dirty="0" smtClean="0">
                <a:cs typeface="+mn-cs"/>
              </a:rPr>
              <a:t>جرائم القرصنة</a:t>
            </a:r>
            <a:r>
              <a:rPr lang="ar-SA" sz="2400" b="1" dirty="0" smtClean="0">
                <a:cs typeface="+mn-cs"/>
              </a:rPr>
              <a:t>: </a:t>
            </a:r>
            <a:endParaRPr lang="ar-EG" sz="2400" b="1" dirty="0" smtClean="0">
              <a:cs typeface="+mn-cs"/>
            </a:endParaRPr>
          </a:p>
          <a:p>
            <a:pPr algn="just" rtl="1">
              <a:spcBef>
                <a:spcPts val="900"/>
              </a:spcBef>
              <a:spcAft>
                <a:spcPts val="900"/>
              </a:spcAft>
            </a:pPr>
            <a:r>
              <a:rPr lang="ar-EG" sz="2000" dirty="0" smtClean="0">
                <a:cs typeface="+mn-cs"/>
              </a:rPr>
              <a:t>هي عملية الحصول على العلامات التجارية وحقوق الطبع والنشر للمواد والبرامج بطريقة غير شرعية وذلك من خلال استخدامها دون إذن المؤلف.</a:t>
            </a:r>
          </a:p>
          <a:p>
            <a:pPr algn="just" rtl="1">
              <a:spcBef>
                <a:spcPts val="900"/>
              </a:spcBef>
              <a:spcAft>
                <a:spcPts val="900"/>
              </a:spcAft>
            </a:pPr>
            <a:r>
              <a:rPr lang="ar-EG" sz="2000" dirty="0" smtClean="0">
                <a:cs typeface="+mn-cs"/>
              </a:rPr>
              <a:t>قرصنة الملكية الفكرية قد أصبحت قضية عالمية، وتتم من خلال بيع نسخ من المنتجات دون الحصول على إذن من مالك حقوق تلك المنتجات.</a:t>
            </a:r>
          </a:p>
          <a:p>
            <a:pPr algn="just" rtl="1">
              <a:spcBef>
                <a:spcPts val="900"/>
              </a:spcBef>
              <a:spcAft>
                <a:spcPts val="900"/>
              </a:spcAft>
            </a:pPr>
            <a:r>
              <a:rPr lang="ar-EG" sz="2000" dirty="0" smtClean="0">
                <a:cs typeface="+mn-cs"/>
              </a:rPr>
              <a:t>على سبيل المثال: بيع برامج حاسب بصورة غير قانونية وذلك بعد الحصول على ملفات تفعيل البرامج والتي تسمي (كراك</a:t>
            </a:r>
            <a:r>
              <a:rPr lang="ar-EG" sz="2000" dirty="0" smtClean="0">
                <a:cs typeface="+mn-cs"/>
              </a:rPr>
              <a:t>).</a:t>
            </a:r>
            <a:endParaRPr lang="ar-SA" sz="2000" dirty="0" smtClean="0">
              <a:cs typeface="+mn-cs"/>
            </a:endParaRPr>
          </a:p>
          <a:p>
            <a:pPr lvl="0" algn="just" rtl="1">
              <a:spcBef>
                <a:spcPts val="900"/>
              </a:spcBef>
              <a:spcAft>
                <a:spcPts val="900"/>
              </a:spcAft>
            </a:pPr>
            <a:r>
              <a:rPr lang="ar-EG" sz="2400" b="1" dirty="0">
                <a:solidFill>
                  <a:prstClr val="black"/>
                </a:solidFill>
                <a:cs typeface="Arial"/>
              </a:rPr>
              <a:t>6- الحرب الالكترونية</a:t>
            </a:r>
            <a:r>
              <a:rPr lang="ar-EG" sz="2400" b="1" dirty="0" smtClean="0">
                <a:solidFill>
                  <a:prstClr val="black"/>
                </a:solidFill>
                <a:cs typeface="Arial"/>
              </a:rPr>
              <a:t>::</a:t>
            </a:r>
            <a:endParaRPr lang="ar-EG" sz="2400" b="1" dirty="0">
              <a:solidFill>
                <a:prstClr val="black"/>
              </a:solidFill>
              <a:cs typeface="Arial"/>
            </a:endParaRPr>
          </a:p>
          <a:p>
            <a:pPr marL="0" lvl="0" indent="0" algn="just" rtl="1">
              <a:spcBef>
                <a:spcPts val="900"/>
              </a:spcBef>
              <a:spcAft>
                <a:spcPts val="900"/>
              </a:spcAft>
            </a:pPr>
            <a:r>
              <a:rPr lang="ar-SA" sz="2000" dirty="0" smtClean="0">
                <a:solidFill>
                  <a:prstClr val="black"/>
                </a:solidFill>
                <a:cs typeface="Arial"/>
              </a:rPr>
              <a:t>أ- </a:t>
            </a:r>
            <a:r>
              <a:rPr lang="ar-EG" sz="2000" dirty="0" smtClean="0">
                <a:solidFill>
                  <a:prstClr val="black"/>
                </a:solidFill>
                <a:cs typeface="Arial"/>
              </a:rPr>
              <a:t>اختراق </a:t>
            </a:r>
            <a:r>
              <a:rPr lang="ar-EG" sz="2000" dirty="0">
                <a:solidFill>
                  <a:prstClr val="black"/>
                </a:solidFill>
                <a:cs typeface="Arial"/>
              </a:rPr>
              <a:t>المواقع </a:t>
            </a:r>
            <a:r>
              <a:rPr lang="ar-EG" sz="2000" dirty="0" smtClean="0">
                <a:solidFill>
                  <a:prstClr val="black"/>
                </a:solidFill>
                <a:cs typeface="Arial"/>
              </a:rPr>
              <a:t>الالكترونية</a:t>
            </a:r>
            <a:r>
              <a:rPr lang="ar-SA" sz="2000" dirty="0" smtClean="0">
                <a:solidFill>
                  <a:prstClr val="black"/>
                </a:solidFill>
                <a:cs typeface="Arial"/>
              </a:rPr>
              <a:t>. ب - </a:t>
            </a:r>
            <a:r>
              <a:rPr lang="ar-EG" sz="2000" dirty="0" smtClean="0">
                <a:solidFill>
                  <a:prstClr val="black"/>
                </a:solidFill>
                <a:cs typeface="Arial"/>
              </a:rPr>
              <a:t>نشر الفيروسات.</a:t>
            </a:r>
            <a:r>
              <a:rPr lang="ar-SA" sz="2000" dirty="0" smtClean="0">
                <a:solidFill>
                  <a:prstClr val="black"/>
                </a:solidFill>
                <a:cs typeface="Arial"/>
              </a:rPr>
              <a:t>  ج- </a:t>
            </a:r>
            <a:r>
              <a:rPr lang="ar-EG" sz="2000" dirty="0" smtClean="0">
                <a:solidFill>
                  <a:prstClr val="black"/>
                </a:solidFill>
                <a:cs typeface="Arial"/>
              </a:rPr>
              <a:t>الحرب الإعلامية.</a:t>
            </a:r>
            <a:r>
              <a:rPr lang="ar-SA" sz="2000" dirty="0" smtClean="0">
                <a:solidFill>
                  <a:prstClr val="black"/>
                </a:solidFill>
                <a:cs typeface="Arial"/>
              </a:rPr>
              <a:t>  د- </a:t>
            </a:r>
            <a:r>
              <a:rPr lang="ar-EG" sz="2000" dirty="0" smtClean="0">
                <a:solidFill>
                  <a:prstClr val="black"/>
                </a:solidFill>
                <a:cs typeface="Arial"/>
              </a:rPr>
              <a:t>التجسس </a:t>
            </a:r>
            <a:r>
              <a:rPr lang="ar-EG" sz="2000" dirty="0">
                <a:solidFill>
                  <a:prstClr val="black"/>
                </a:solidFill>
                <a:cs typeface="Arial"/>
              </a:rPr>
              <a:t>الإلكتروني.</a:t>
            </a:r>
            <a:endParaRPr lang="en-US" sz="2000" dirty="0">
              <a:solidFill>
                <a:prstClr val="black"/>
              </a:solidFill>
            </a:endParaRPr>
          </a:p>
          <a:p>
            <a:pPr algn="just" rtl="1">
              <a:spcBef>
                <a:spcPts val="900"/>
              </a:spcBef>
              <a:spcAft>
                <a:spcPts val="900"/>
              </a:spcAft>
            </a:pPr>
            <a:endParaRPr lang="en-US" sz="2000" dirty="0" smtClean="0">
              <a:cs typeface="+mn-cs"/>
            </a:endParaRPr>
          </a:p>
        </p:txBody>
      </p:sp>
    </p:spTree>
    <p:extLst>
      <p:ext uri="{BB962C8B-B14F-4D97-AF65-F5344CB8AC3E}">
        <p14:creationId xmlns="" xmlns:p14="http://schemas.microsoft.com/office/powerpoint/2010/main" val="27149061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3649</TotalTime>
  <Words>839</Words>
  <Application>Microsoft Office PowerPoint</Application>
  <PresentationFormat>A4 Paper (210x297 mm)‎</PresentationFormat>
  <Paragraphs>85</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المحاضرة الخامسة</vt:lpstr>
      <vt:lpstr>عناصر المحاضرة</vt:lpstr>
      <vt:lpstr> انواع  جرائم شبكة الانترنت </vt:lpstr>
      <vt:lpstr>يتبع</vt:lpstr>
      <vt:lpstr>يتبع</vt:lpstr>
      <vt:lpstr>يتبع</vt:lpstr>
      <vt:lpstr>يتبع</vt:lpstr>
      <vt:lpstr>يتبع</vt:lpstr>
      <vt:lpstr>يتبع</vt:lpstr>
      <vt:lpstr>يتبع</vt:lpstr>
      <vt:lpstr>يتبع</vt:lpstr>
      <vt:lpstr>يتبع</vt:lpstr>
      <vt:lpstr>يتبع</vt:lpstr>
      <vt:lpstr>يتبع</vt:lpstr>
      <vt:lpstr>يتبع</vt:lpstr>
      <vt:lpstr>يتبع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1378</cp:revision>
  <dcterms:created xsi:type="dcterms:W3CDTF">2009-10-14T19:14:34Z</dcterms:created>
  <dcterms:modified xsi:type="dcterms:W3CDTF">2016-10-31T22:09:36Z</dcterms:modified>
</cp:coreProperties>
</file>