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7" r:id="rId2"/>
    <p:sldId id="268" r:id="rId3"/>
    <p:sldId id="270" r:id="rId4"/>
    <p:sldId id="271" r:id="rId5"/>
    <p:sldId id="283" r:id="rId6"/>
    <p:sldId id="273" r:id="rId7"/>
    <p:sldId id="276" r:id="rId8"/>
    <p:sldId id="277" r:id="rId9"/>
    <p:sldId id="284" r:id="rId10"/>
    <p:sldId id="281" r:id="rId11"/>
    <p:sldId id="285" r:id="rId12"/>
    <p:sldId id="278" r:id="rId13"/>
    <p:sldId id="280"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422" y="-18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36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3600" b="1" dirty="0" smtClean="0">
                <a:solidFill>
                  <a:srgbClr val="FF0000"/>
                </a:solidFill>
                <a:effectLst>
                  <a:outerShdw blurRad="38100" dist="38100" dir="2700000" algn="tl">
                    <a:srgbClr val="000000">
                      <a:alpha val="43137"/>
                    </a:srgbClr>
                  </a:outerShdw>
                </a:effectLst>
                <a:cs typeface="Arial" pitchFamily="34" charset="0"/>
              </a:rPr>
              <a:t> </a:t>
            </a:r>
            <a:r>
              <a:rPr lang="ar-EG" sz="3600" b="1" dirty="0" smtClean="0">
                <a:solidFill>
                  <a:srgbClr val="FF0000"/>
                </a:solidFill>
                <a:effectLst>
                  <a:outerShdw blurRad="38100" dist="38100" dir="2700000" algn="tl">
                    <a:srgbClr val="000000">
                      <a:alpha val="43137"/>
                    </a:srgbClr>
                  </a:outerShdw>
                </a:effectLst>
                <a:cs typeface="Arial" pitchFamily="34" charset="0"/>
              </a:rPr>
              <a:t>السادسة</a:t>
            </a:r>
            <a:endParaRPr lang="en-US" sz="36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الثالث</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أضرار وجرائم شبكة </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الانترنت</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(ج 3)</a:t>
            </a: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endPar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8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Damages and crimes of </a:t>
            </a:r>
            <a:r>
              <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Internet</a:t>
            </a:r>
            <a:r>
              <a:rPr lang="ar-EG"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37820136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46166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2" action="ppaction://hlinksldjump"/>
              </a:rPr>
              <a:t>طرق الحماية من مخاطر وجرائم شبكة الانترنت</a:t>
            </a:r>
            <a:endParaRPr lang="ar-EG" sz="2400" b="1" dirty="0" smtClean="0">
              <a:solidFill>
                <a:srgbClr val="002060"/>
              </a:solidFill>
              <a:cs typeface="Times New Roman"/>
              <a:hlinkClick r:id=""/>
            </a:endParaRPr>
          </a:p>
        </p:txBody>
      </p:sp>
    </p:spTree>
    <p:extLst>
      <p:ext uri="{BB962C8B-B14F-4D97-AF65-F5344CB8AC3E}">
        <p14:creationId xmlns="" xmlns:p14="http://schemas.microsoft.com/office/powerpoint/2010/main" val="3282518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0" name="Content Placeholder 2"/>
          <p:cNvSpPr>
            <a:spLocks noGrp="1"/>
          </p:cNvSpPr>
          <p:nvPr>
            <p:ph idx="1"/>
          </p:nvPr>
        </p:nvSpPr>
        <p:spPr>
          <a:xfrm>
            <a:off x="152400" y="1371600"/>
            <a:ext cx="9753600" cy="4953000"/>
          </a:xfrm>
        </p:spPr>
        <p:txBody>
          <a:bodyPr/>
          <a:lstStyle/>
          <a:p>
            <a:pPr algn="just" rtl="1">
              <a:spcBef>
                <a:spcPts val="1200"/>
              </a:spcBef>
              <a:spcAft>
                <a:spcPts val="1200"/>
              </a:spcAft>
            </a:pPr>
            <a:r>
              <a:rPr lang="ar-SA" sz="2000" dirty="0" smtClean="0"/>
              <a:t>هناك العديد من وسائل الحماية التي يمكن استخدمها في تجنب المخاطر والاجرائم التي يمكن ان تلحق بنا ومنها :-</a:t>
            </a:r>
          </a:p>
          <a:p>
            <a:pPr algn="just" rtl="1">
              <a:spcBef>
                <a:spcPts val="1200"/>
              </a:spcBef>
              <a:spcAft>
                <a:spcPts val="1200"/>
              </a:spcAft>
            </a:pPr>
            <a:r>
              <a:rPr lang="ar-SA" sz="2000" dirty="0" smtClean="0"/>
              <a:t>1- </a:t>
            </a:r>
            <a:r>
              <a:rPr lang="ar-SA" sz="2000" b="1" dirty="0" smtClean="0"/>
              <a:t>تحديد الهدف الاساس من الاشتراك بخدمة الانترنت</a:t>
            </a:r>
            <a:r>
              <a:rPr lang="ar-SA" sz="2000" dirty="0" smtClean="0"/>
              <a:t>، </a:t>
            </a:r>
            <a:r>
              <a:rPr lang="ar-SA" sz="2000" b="1" dirty="0" smtClean="0"/>
              <a:t>وماهي الاستخدامات العامة التي من الممكن استخدامها  لشبكة الانترنت </a:t>
            </a:r>
            <a:r>
              <a:rPr lang="ar-SA" sz="2000" dirty="0" smtClean="0"/>
              <a:t>؟</a:t>
            </a:r>
          </a:p>
          <a:p>
            <a:pPr algn="just" rtl="1">
              <a:spcBef>
                <a:spcPts val="400"/>
              </a:spcBef>
              <a:spcAft>
                <a:spcPts val="400"/>
              </a:spcAft>
            </a:pPr>
            <a:r>
              <a:rPr lang="ar-EG" sz="2000" dirty="0" smtClean="0"/>
              <a:t>2- </a:t>
            </a:r>
            <a:r>
              <a:rPr lang="ar-EG" sz="2000" b="1" dirty="0" smtClean="0"/>
              <a:t>امتلاك المعلومات والمعرفة الكافية حول كيفية التعامل مع المواقع المتنوعة على شبكة الانترنت </a:t>
            </a:r>
            <a:r>
              <a:rPr lang="ar-EG" sz="2000" dirty="0" smtClean="0"/>
              <a:t>(من خلال التدريب في مجال تقنية المعلومات مثل </a:t>
            </a:r>
            <a:r>
              <a:rPr lang="en-US" sz="2000" dirty="0" smtClean="0"/>
              <a:t>ICDL – C3</a:t>
            </a:r>
            <a:r>
              <a:rPr lang="ar-EG" sz="2000" dirty="0" smtClean="0"/>
              <a:t> – أو من الاطلاع والدراسة)</a:t>
            </a:r>
          </a:p>
          <a:p>
            <a:pPr algn="just" rtl="1">
              <a:spcBef>
                <a:spcPts val="400"/>
              </a:spcBef>
              <a:spcAft>
                <a:spcPts val="400"/>
              </a:spcAft>
            </a:pPr>
            <a:r>
              <a:rPr lang="ar-EG" sz="2000" dirty="0" smtClean="0"/>
              <a:t>3- </a:t>
            </a:r>
            <a:r>
              <a:rPr lang="ar-SA" sz="2000" b="1" dirty="0" smtClean="0"/>
              <a:t>على كل مستخدم انترنت ان يبتعد عن ارتياد المواقع المشبوهة </a:t>
            </a:r>
            <a:r>
              <a:rPr lang="ar-EG" sz="2000" dirty="0" smtClean="0"/>
              <a:t>(</a:t>
            </a:r>
            <a:r>
              <a:rPr lang="ar-SA" sz="2000" dirty="0" smtClean="0"/>
              <a:t>مواقع اباحية او سياسية او مواقع معادية للدين اومواقع للعب القمار والالعاب المؤذية للأخلاق، او المواقع الخاصة بالزواج وغيرها من المواقع التي يشتبه بها</a:t>
            </a:r>
            <a:r>
              <a:rPr lang="ar-EG" sz="2000" dirty="0" smtClean="0"/>
              <a:t>)</a:t>
            </a:r>
            <a:r>
              <a:rPr lang="ar-SA" sz="2000" dirty="0" smtClean="0"/>
              <a:t> .</a:t>
            </a:r>
          </a:p>
          <a:p>
            <a:pPr algn="just" rtl="1">
              <a:spcBef>
                <a:spcPts val="400"/>
              </a:spcBef>
              <a:spcAft>
                <a:spcPts val="400"/>
              </a:spcAft>
            </a:pPr>
            <a:r>
              <a:rPr lang="ar-EG" sz="2000" dirty="0" smtClean="0"/>
              <a:t>4- </a:t>
            </a:r>
            <a:r>
              <a:rPr lang="ar-SA" sz="2000" b="1" dirty="0" smtClean="0"/>
              <a:t>استخدام كلمات مرور </a:t>
            </a:r>
            <a:r>
              <a:rPr lang="en-US" sz="2000" b="1" dirty="0" smtClean="0"/>
              <a:t>Passwords</a:t>
            </a:r>
            <a:r>
              <a:rPr lang="ar-SA" sz="2000" b="1" dirty="0" smtClean="0"/>
              <a:t> لجهازك الشخصي ولبقية الحسابات الشخصية (</a:t>
            </a:r>
            <a:r>
              <a:rPr lang="ar-EG" sz="2000" b="1" dirty="0" smtClean="0"/>
              <a:t>البريد الالكتروني</a:t>
            </a:r>
            <a:r>
              <a:rPr lang="ar-SA" sz="2000" b="1" dirty="0" smtClean="0"/>
              <a:t>) </a:t>
            </a:r>
            <a:r>
              <a:rPr lang="ar-SA" sz="2000" dirty="0" smtClean="0"/>
              <a:t>، واح</a:t>
            </a:r>
            <a:r>
              <a:rPr lang="ar-EG" sz="2000" dirty="0" smtClean="0"/>
              <a:t>ر</a:t>
            </a:r>
            <a:r>
              <a:rPr lang="ar-SA" sz="2000" dirty="0" smtClean="0"/>
              <a:t>ص على ان لاتطلع احد على كلمة المرور وخاصة للاشخاص الأقرب اليك، بالاضافة الى عدم كتابة كلمة المرور على الجوال او على جهازك الشخصي، وان لا تكون كلمة المرور متعلق بك (اسمك ، تاريخ الميلاد ، الهوايات ، اسماء الابناء .......الخ ) وكلما كانت الكلمة اكبر صعبت عملية الحصول عليها او اختراقها ، ويفضل بعدم استخدام نفس الكلمة لعدة حسابات، ويفضل ايضاً بتغير كلمة المرور بشكل دوري .</a:t>
            </a:r>
          </a:p>
        </p:txBody>
      </p:sp>
      <p:sp>
        <p:nvSpPr>
          <p:cNvPr id="12"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3600" dirty="0">
                <a:solidFill>
                  <a:srgbClr val="FF0000"/>
                </a:solidFill>
                <a:effectLst>
                  <a:outerShdw blurRad="38100" dist="38100" dir="2700000" algn="tl">
                    <a:srgbClr val="000000">
                      <a:alpha val="43137"/>
                    </a:srgbClr>
                  </a:outerShdw>
                </a:effectLst>
                <a:cs typeface="Arial" pitchFamily="34" charset="0"/>
              </a:rPr>
              <a:t>طرق الحماية من مخاطر وجرائم شبكة </a:t>
            </a:r>
            <a:r>
              <a:rPr lang="ar-SA" sz="3600" dirty="0" smtClean="0">
                <a:solidFill>
                  <a:srgbClr val="FF0000"/>
                </a:solidFill>
                <a:effectLst>
                  <a:outerShdw blurRad="38100" dist="38100" dir="2700000" algn="tl">
                    <a:srgbClr val="000000">
                      <a:alpha val="43137"/>
                    </a:srgbClr>
                  </a:outerShdw>
                </a:effectLst>
                <a:cs typeface="Arial" pitchFamily="34" charset="0"/>
              </a:rPr>
              <a:t>الانترنت</a:t>
            </a:r>
            <a:endParaRPr lang="ar-SA" sz="3600" dirty="0">
              <a:solidFill>
                <a:srgbClr val="FF0000"/>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 xmlns:p14="http://schemas.microsoft.com/office/powerpoint/2010/main" val="3202472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8" name="Content Placeholder 2"/>
          <p:cNvSpPr>
            <a:spLocks noGrp="1"/>
          </p:cNvSpPr>
          <p:nvPr>
            <p:ph idx="1"/>
          </p:nvPr>
        </p:nvSpPr>
        <p:spPr>
          <a:xfrm>
            <a:off x="228600" y="1600200"/>
            <a:ext cx="9525000" cy="4525963"/>
          </a:xfrm>
        </p:spPr>
        <p:txBody>
          <a:bodyPr/>
          <a:lstStyle/>
          <a:p>
            <a:pPr algn="just" rtl="1">
              <a:spcBef>
                <a:spcPts val="1200"/>
              </a:spcBef>
              <a:spcAft>
                <a:spcPts val="1200"/>
              </a:spcAft>
            </a:pPr>
            <a:r>
              <a:rPr lang="ar-EG" sz="2000" dirty="0" smtClean="0"/>
              <a:t>5- </a:t>
            </a:r>
            <a:r>
              <a:rPr lang="ar-SA" sz="2000" b="1" dirty="0" smtClean="0"/>
              <a:t>عدم اعطاء اية معلومات خاصة بك </a:t>
            </a:r>
            <a:r>
              <a:rPr lang="ar-SA" sz="2000" dirty="0" smtClean="0"/>
              <a:t>(الاسم ، العنوان ، صور ، افلام ، وثائق ، ارقام البطاقات الائتمانية  ) لاي جهة تتواصل معها عن طريق المجموعات الاخبارية او الدردشة او المنتديات او البريد الالكتروني، </a:t>
            </a:r>
            <a:r>
              <a:rPr lang="ar-SA" sz="2000" b="1" dirty="0" smtClean="0"/>
              <a:t>الا اذا كنت متأكداً من هوية الطرف الذي تتواصل معه</a:t>
            </a:r>
            <a:r>
              <a:rPr lang="ar-SA" sz="2000" dirty="0" smtClean="0"/>
              <a:t>. وفي بعض الاحيان يمكنك استخدام بعض المعلومات الوهمية والاسماء المستعارة ”</a:t>
            </a:r>
            <a:r>
              <a:rPr lang="en-US" sz="2000" b="1" dirty="0" smtClean="0"/>
              <a:t>Nickname</a:t>
            </a:r>
            <a:r>
              <a:rPr lang="en-US" sz="2000" dirty="0" smtClean="0"/>
              <a:t> </a:t>
            </a:r>
            <a:r>
              <a:rPr lang="ar-SA" sz="2000" dirty="0" smtClean="0"/>
              <a:t>“ في الدردشة او المنتديات و ساحات الحوار</a:t>
            </a:r>
            <a:r>
              <a:rPr lang="ar-EG" sz="2000" dirty="0"/>
              <a:t>.</a:t>
            </a:r>
            <a:endParaRPr lang="ar-SA" sz="2000" dirty="0" smtClean="0"/>
          </a:p>
          <a:p>
            <a:pPr algn="just" rtl="1">
              <a:spcBef>
                <a:spcPts val="1200"/>
              </a:spcBef>
              <a:spcAft>
                <a:spcPts val="1200"/>
              </a:spcAft>
            </a:pPr>
            <a:r>
              <a:rPr lang="ar-EG" sz="2000" dirty="0" smtClean="0"/>
              <a:t>6- </a:t>
            </a:r>
            <a:r>
              <a:rPr lang="ar-SA" sz="2000" b="1" dirty="0" smtClean="0"/>
              <a:t>التعارف عن طريق الدردشة او المنتديات لا يوفر لك اية وسيلة حقيقية لمعرفة الشخص الموجود على الطرف الاخر</a:t>
            </a:r>
            <a:r>
              <a:rPr lang="ar-SA" sz="2000" dirty="0" smtClean="0"/>
              <a:t>، حيث يحاول الطرف الاخر إستخدام كافة الاساليب والوسائل لاستدراجك من خلال عبارات الحب والغرام والصداقه او عبارات الدين او ارسال بعض الصور التي لا تكون له في الأساس</a:t>
            </a:r>
            <a:r>
              <a:rPr lang="ar-EG" sz="2000" dirty="0" smtClean="0"/>
              <a:t>.</a:t>
            </a:r>
          </a:p>
          <a:p>
            <a:pPr algn="just" rtl="1">
              <a:spcBef>
                <a:spcPts val="1200"/>
              </a:spcBef>
              <a:spcAft>
                <a:spcPts val="1200"/>
              </a:spcAft>
            </a:pPr>
            <a:r>
              <a:rPr lang="ar-SA" sz="2000" dirty="0" smtClean="0"/>
              <a:t> </a:t>
            </a:r>
            <a:r>
              <a:rPr lang="ar-SA" sz="2000" b="1" dirty="0" smtClean="0"/>
              <a:t>لذلك</a:t>
            </a:r>
            <a:r>
              <a:rPr lang="ar-SA" sz="2000" dirty="0" smtClean="0"/>
              <a:t> </a:t>
            </a:r>
            <a:r>
              <a:rPr lang="ar-EG" sz="2000" b="1" dirty="0" smtClean="0"/>
              <a:t>احرص</a:t>
            </a:r>
            <a:r>
              <a:rPr lang="ar-SA" sz="2000" b="1" dirty="0" smtClean="0"/>
              <a:t> على</a:t>
            </a:r>
            <a:r>
              <a:rPr lang="ar-EG" sz="2000" b="1" dirty="0" smtClean="0"/>
              <a:t>:</a:t>
            </a:r>
            <a:r>
              <a:rPr lang="ar-SA" sz="2000" b="1" dirty="0" smtClean="0"/>
              <a:t> </a:t>
            </a:r>
            <a:r>
              <a:rPr lang="ar-EG" sz="2000" b="1" dirty="0" smtClean="0"/>
              <a:t>(</a:t>
            </a:r>
            <a:r>
              <a:rPr lang="ar-EG" sz="2000" dirty="0" smtClean="0"/>
              <a:t>عدم قبول أي دعوة للانضمام للدردشة إلا إذا كنت تعرف الجهة التي أرسلت الدعوة لك - </a:t>
            </a:r>
            <a:r>
              <a:rPr lang="ar-SA" sz="2000" dirty="0" smtClean="0"/>
              <a:t>عدم مواعدة اي شخص تعرفت عليه عن طريق الدردشة او المنتدى او الايميل وخاصة في اماكن غير عامة </a:t>
            </a:r>
            <a:r>
              <a:rPr lang="ar-EG" sz="2000" dirty="0" smtClean="0"/>
              <a:t>– عدم </a:t>
            </a:r>
            <a:r>
              <a:rPr lang="ar-SA" sz="2000" dirty="0" smtClean="0"/>
              <a:t>التلفظ بكلمات مخلة بالأدب والدين</a:t>
            </a:r>
            <a:r>
              <a:rPr lang="ar-EG" sz="2000" dirty="0" smtClean="0"/>
              <a:t> – عدم إرسال أي معلومات خاصة بك (العنوان – رقم الجوال – صور – أفلام شخصية) – ارتداء ملابس محتشمة اثناء التواصل مع الآخرين – استخدام اللغة العربية الفصحى في المحادثة او في ادراج تعليقات بالمواقع الاجتماعية</a:t>
            </a:r>
            <a:r>
              <a:rPr lang="ar-EG" sz="2000" b="1" dirty="0" smtClean="0"/>
              <a:t>)</a:t>
            </a:r>
            <a:r>
              <a:rPr lang="ar-SA" sz="2000" dirty="0" smtClean="0"/>
              <a:t>.</a:t>
            </a:r>
          </a:p>
        </p:txBody>
      </p:sp>
      <p:sp>
        <p:nvSpPr>
          <p:cNvPr id="11"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3600" dirty="0">
                <a:solidFill>
                  <a:srgbClr val="FF0000"/>
                </a:solidFill>
                <a:effectLst>
                  <a:outerShdw blurRad="38100" dist="38100" dir="2700000" algn="tl">
                    <a:srgbClr val="000000">
                      <a:alpha val="43137"/>
                    </a:srgbClr>
                  </a:outerShdw>
                </a:effectLst>
                <a:cs typeface="Arial" pitchFamily="34" charset="0"/>
              </a:rPr>
              <a:t>طرق الحماية من مخاطر وجرائم شبكة </a:t>
            </a:r>
            <a:r>
              <a:rPr lang="ar-SA" sz="3600" dirty="0" smtClean="0">
                <a:solidFill>
                  <a:srgbClr val="FF0000"/>
                </a:solidFill>
                <a:effectLst>
                  <a:outerShdw blurRad="38100" dist="38100" dir="2700000" algn="tl">
                    <a:srgbClr val="000000">
                      <a:alpha val="43137"/>
                    </a:srgbClr>
                  </a:outerShdw>
                </a:effectLst>
                <a:cs typeface="Arial" pitchFamily="34" charset="0"/>
              </a:rPr>
              <a:t>الانترنت</a:t>
            </a:r>
            <a:r>
              <a:rPr lang="ar-EG" sz="3600" dirty="0" smtClean="0">
                <a:solidFill>
                  <a:srgbClr val="FF0000"/>
                </a:solidFill>
                <a:effectLst>
                  <a:outerShdw blurRad="38100" dist="38100" dir="2700000" algn="tl">
                    <a:srgbClr val="000000">
                      <a:alpha val="43137"/>
                    </a:srgbClr>
                  </a:outerShdw>
                </a:effectLst>
                <a:cs typeface="Arial" pitchFamily="34" charset="0"/>
              </a:rPr>
              <a:t>، ... 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603617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1"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Content Placeholder 2"/>
          <p:cNvSpPr>
            <a:spLocks noGrp="1"/>
          </p:cNvSpPr>
          <p:nvPr>
            <p:ph idx="1"/>
          </p:nvPr>
        </p:nvSpPr>
        <p:spPr>
          <a:xfrm>
            <a:off x="0" y="1447800"/>
            <a:ext cx="9906000" cy="4678363"/>
          </a:xfrm>
        </p:spPr>
        <p:txBody>
          <a:bodyPr/>
          <a:lstStyle/>
          <a:p>
            <a:pPr algn="just" rtl="1">
              <a:spcBef>
                <a:spcPts val="600"/>
              </a:spcBef>
              <a:spcAft>
                <a:spcPts val="600"/>
              </a:spcAft>
            </a:pPr>
            <a:r>
              <a:rPr lang="ar-EG" sz="2000" dirty="0" smtClean="0"/>
              <a:t>7- </a:t>
            </a:r>
            <a:r>
              <a:rPr lang="ar-SA" sz="2000" dirty="0" smtClean="0"/>
              <a:t>يعد </a:t>
            </a:r>
            <a:r>
              <a:rPr lang="ar-EG" sz="2000" dirty="0" smtClean="0"/>
              <a:t>البريد الالكتروني</a:t>
            </a:r>
            <a:r>
              <a:rPr lang="en-US" sz="2000" dirty="0" smtClean="0"/>
              <a:t>E-mail </a:t>
            </a:r>
            <a:r>
              <a:rPr lang="ar-SA" sz="2000" dirty="0" smtClean="0"/>
              <a:t> </a:t>
            </a:r>
            <a:r>
              <a:rPr lang="ar-SA" sz="2000" dirty="0"/>
              <a:t>من اكثر الوسائل المستخدمة من قبل مجرمي الانترنت للوصول الى الضحية لذلك </a:t>
            </a:r>
            <a:r>
              <a:rPr lang="ar-SA" sz="2000" b="1" dirty="0"/>
              <a:t>يجب </a:t>
            </a:r>
            <a:r>
              <a:rPr lang="ar-SA" sz="2000" b="1" dirty="0" smtClean="0"/>
              <a:t>عليك </a:t>
            </a:r>
            <a:r>
              <a:rPr lang="ar-SA" sz="2000" b="1" dirty="0"/>
              <a:t>التقيد بالتعليمات التالية حتى لا يلحق بك ضرر من قبل البريد </a:t>
            </a:r>
            <a:r>
              <a:rPr lang="ar-SA" sz="2000" b="1" dirty="0" smtClean="0"/>
              <a:t>الالكتروني</a:t>
            </a:r>
            <a:r>
              <a:rPr lang="ar-EG" sz="2000" b="1" dirty="0" smtClean="0"/>
              <a:t> </a:t>
            </a:r>
            <a:r>
              <a:rPr lang="ar-SA" sz="2000" b="1" dirty="0" smtClean="0"/>
              <a:t>وهي </a:t>
            </a:r>
            <a:r>
              <a:rPr lang="ar-SA" sz="2000" dirty="0"/>
              <a:t>:-</a:t>
            </a:r>
          </a:p>
          <a:p>
            <a:pPr algn="just" rtl="1">
              <a:spcBef>
                <a:spcPts val="600"/>
              </a:spcBef>
              <a:spcAft>
                <a:spcPts val="600"/>
              </a:spcAft>
            </a:pPr>
            <a:r>
              <a:rPr lang="ar-EG" sz="2000" dirty="0" smtClean="0"/>
              <a:t>7-1 </a:t>
            </a:r>
            <a:r>
              <a:rPr lang="ar-SA" sz="2000" b="1" dirty="0" smtClean="0"/>
              <a:t>لا تفتح اي ايميل مرسل اليك من قبل شخص </a:t>
            </a:r>
            <a:r>
              <a:rPr lang="ar-EG" sz="2000" b="1" dirty="0" smtClean="0"/>
              <a:t>مجهول</a:t>
            </a:r>
            <a:r>
              <a:rPr lang="ar-SA" sz="2000" dirty="0" smtClean="0"/>
              <a:t>، والتي في بعض الاحيان تحمل عناوين مميزة</a:t>
            </a:r>
          </a:p>
          <a:p>
            <a:pPr algn="just" rtl="1">
              <a:spcBef>
                <a:spcPts val="600"/>
              </a:spcBef>
              <a:spcAft>
                <a:spcPts val="600"/>
              </a:spcAft>
            </a:pPr>
            <a:r>
              <a:rPr lang="ar-SA" sz="2000" dirty="0" smtClean="0"/>
              <a:t> (</a:t>
            </a:r>
            <a:r>
              <a:rPr lang="en-US" sz="2000" dirty="0" smtClean="0"/>
              <a:t>you are the best friend ;I love you ; I miss you ; You win </a:t>
            </a:r>
            <a:r>
              <a:rPr lang="ar-SA" sz="2000" dirty="0" smtClean="0"/>
              <a:t>) </a:t>
            </a:r>
            <a:r>
              <a:rPr lang="ar-SA" sz="2000" b="1" dirty="0" smtClean="0"/>
              <a:t>واغلب هذه الايميلات تصل الى صندوق</a:t>
            </a:r>
            <a:r>
              <a:rPr lang="ar-EG" sz="2000" b="1" dirty="0" smtClean="0"/>
              <a:t> البريد الغير مرغوب فيه</a:t>
            </a:r>
            <a:r>
              <a:rPr lang="ar-SA" sz="2000" b="1" dirty="0" smtClean="0"/>
              <a:t> </a:t>
            </a:r>
            <a:r>
              <a:rPr lang="en-US" sz="2000" b="1" dirty="0" smtClean="0"/>
              <a:t>Spam or Junk</a:t>
            </a:r>
            <a:r>
              <a:rPr lang="ar-EG" sz="2000" b="1" dirty="0" smtClean="0"/>
              <a:t>.</a:t>
            </a:r>
            <a:endParaRPr lang="ar-SA" sz="2000" dirty="0" smtClean="0"/>
          </a:p>
          <a:p>
            <a:pPr algn="just" rtl="1">
              <a:spcBef>
                <a:spcPts val="600"/>
              </a:spcBef>
              <a:spcAft>
                <a:spcPts val="600"/>
              </a:spcAft>
            </a:pPr>
            <a:r>
              <a:rPr lang="ar-EG" sz="2000" dirty="0" smtClean="0"/>
              <a:t>7-2 </a:t>
            </a:r>
            <a:r>
              <a:rPr lang="ar-SA" sz="2000" b="1" dirty="0" smtClean="0"/>
              <a:t>لا تفتح اي ملف مرفق مع رسالة من شخص مجهول </a:t>
            </a:r>
            <a:r>
              <a:rPr lang="ar-SA" sz="2000" dirty="0" smtClean="0"/>
              <a:t>، حتى وإن ظهر أنه ملف نصي أو صورة لا تحمل فيروساً ، لأنه </a:t>
            </a:r>
            <a:r>
              <a:rPr lang="ar-SA" sz="2000" b="1" dirty="0" smtClean="0"/>
              <a:t>يمكن التلاعب باسم الملف ليظهر الملف الذي يحمل فيروساً بمظهر ملف يحمل صورة او نص </a:t>
            </a:r>
            <a:r>
              <a:rPr lang="ar-SA" sz="2000" dirty="0" smtClean="0"/>
              <a:t>.</a:t>
            </a:r>
          </a:p>
          <a:p>
            <a:pPr algn="just" rtl="1">
              <a:spcBef>
                <a:spcPts val="400"/>
              </a:spcBef>
              <a:spcAft>
                <a:spcPts val="400"/>
              </a:spcAft>
            </a:pPr>
            <a:r>
              <a:rPr lang="ar-EG" sz="2000" dirty="0" smtClean="0"/>
              <a:t>7-3 </a:t>
            </a:r>
            <a:r>
              <a:rPr lang="ar-SA" sz="2000" b="1" dirty="0" smtClean="0"/>
              <a:t>لا تفتح اي ملف مرفق مع رسالة من شخص معروف الا إذا كنت تتوقع ذلك الملف</a:t>
            </a:r>
            <a:r>
              <a:rPr lang="ar-SA" sz="2000" dirty="0" smtClean="0"/>
              <a:t>، وإذا كنت شاكاً في سلامة الملف </a:t>
            </a:r>
            <a:r>
              <a:rPr lang="ar-SA" sz="2000" b="1" dirty="0" smtClean="0"/>
              <a:t>يمكنك التحقق من صديقك بأي طريقة اتصال</a:t>
            </a:r>
            <a:r>
              <a:rPr lang="ar-SA" sz="2000" dirty="0" smtClean="0"/>
              <a:t>، </a:t>
            </a:r>
            <a:r>
              <a:rPr lang="ar-EG" sz="2000" dirty="0" smtClean="0"/>
              <a:t>مثل </a:t>
            </a:r>
            <a:r>
              <a:rPr lang="ar-SA" sz="2000" b="1" dirty="0" smtClean="0"/>
              <a:t>ارسال رسالة بريدية الكترونية  استفهامية</a:t>
            </a:r>
            <a:r>
              <a:rPr lang="ar-SA" sz="2000" dirty="0" smtClean="0"/>
              <a:t>. </a:t>
            </a:r>
          </a:p>
          <a:p>
            <a:pPr algn="just" rtl="1">
              <a:spcBef>
                <a:spcPts val="400"/>
              </a:spcBef>
              <a:spcAft>
                <a:spcPts val="400"/>
              </a:spcAft>
            </a:pPr>
            <a:r>
              <a:rPr lang="ar-EG" sz="2000" dirty="0" smtClean="0"/>
              <a:t>7-4 </a:t>
            </a:r>
            <a:r>
              <a:rPr lang="ar-SA" sz="2000" b="1" dirty="0" smtClean="0"/>
              <a:t>افحص اي ملف تريد تحميله </a:t>
            </a:r>
            <a:r>
              <a:rPr lang="ar-SA" sz="2000" dirty="0" smtClean="0"/>
              <a:t>(سواء من احدى وسائط التخزين او الايميل او مواقع ويب) لجهازك </a:t>
            </a:r>
            <a:r>
              <a:rPr lang="ar-SA" sz="2000" b="1" dirty="0" smtClean="0"/>
              <a:t>بواسطة برنامج مكافح الفيروسات</a:t>
            </a:r>
            <a:r>
              <a:rPr lang="ar-SA" sz="2000" dirty="0" smtClean="0"/>
              <a:t> للتحق من خلوه من التهديدات المحتمله .</a:t>
            </a:r>
          </a:p>
          <a:p>
            <a:pPr algn="just" rtl="1">
              <a:spcBef>
                <a:spcPts val="400"/>
              </a:spcBef>
              <a:spcAft>
                <a:spcPts val="400"/>
              </a:spcAft>
            </a:pPr>
            <a:r>
              <a:rPr lang="ar-EG" sz="2000" dirty="0" smtClean="0"/>
              <a:t>7-5 </a:t>
            </a:r>
            <a:r>
              <a:rPr lang="ar-SA" sz="2000" b="1" dirty="0" smtClean="0"/>
              <a:t>لا </a:t>
            </a:r>
            <a:r>
              <a:rPr lang="ar-EG" sz="2000" b="1" dirty="0" smtClean="0"/>
              <a:t>ترسل </a:t>
            </a:r>
            <a:r>
              <a:rPr lang="ar-SA" sz="2000" b="1" dirty="0" smtClean="0"/>
              <a:t>او تمرر اي رسالة قبل التأكد من محتوياتها والتأكد من خلوها من الاضرار المعنوية او المادية</a:t>
            </a:r>
            <a:r>
              <a:rPr lang="ar-EG" sz="2000" b="1" dirty="0" smtClean="0"/>
              <a:t>.</a:t>
            </a:r>
            <a:endParaRPr lang="ar-SA" sz="2000" dirty="0" smtClean="0"/>
          </a:p>
        </p:txBody>
      </p:sp>
    </p:spTree>
    <p:extLst>
      <p:ext uri="{BB962C8B-B14F-4D97-AF65-F5344CB8AC3E}">
        <p14:creationId xmlns="" xmlns:p14="http://schemas.microsoft.com/office/powerpoint/2010/main" val="28383380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8" name="Content Placeholder 2"/>
          <p:cNvSpPr>
            <a:spLocks noGrp="1"/>
          </p:cNvSpPr>
          <p:nvPr>
            <p:ph idx="1"/>
          </p:nvPr>
        </p:nvSpPr>
        <p:spPr>
          <a:xfrm>
            <a:off x="152400" y="1447800"/>
            <a:ext cx="9601200" cy="4953000"/>
          </a:xfrm>
        </p:spPr>
        <p:txBody>
          <a:bodyPr/>
          <a:lstStyle/>
          <a:p>
            <a:pPr algn="just" rtl="1">
              <a:spcBef>
                <a:spcPts val="500"/>
              </a:spcBef>
              <a:spcAft>
                <a:spcPts val="500"/>
              </a:spcAft>
            </a:pPr>
            <a:r>
              <a:rPr lang="ar-EG" sz="2000" dirty="0" smtClean="0"/>
              <a:t>8- </a:t>
            </a:r>
            <a:r>
              <a:rPr lang="ar-SA" sz="2000" dirty="0" smtClean="0"/>
              <a:t>تعد الفيروسات باختلاف اشكالها من اكثر المخاطر انتشارها على شبكة الانترنت، </a:t>
            </a:r>
            <a:r>
              <a:rPr lang="ar-SA" sz="2000" b="1" dirty="0" smtClean="0"/>
              <a:t>وتعتمد طريقة المعالج</a:t>
            </a:r>
            <a:r>
              <a:rPr lang="ar-EG" sz="2000" b="1" dirty="0" smtClean="0"/>
              <a:t>ة</a:t>
            </a:r>
            <a:r>
              <a:rPr lang="ar-SA" sz="2000" b="1" dirty="0" smtClean="0"/>
              <a:t> من الفيروس على نوع  وتأثير ذلك الفيروس ومن طرق المعالجة ما يلي </a:t>
            </a:r>
            <a:r>
              <a:rPr lang="ar-SA" sz="2000" dirty="0" smtClean="0"/>
              <a:t>:-</a:t>
            </a:r>
          </a:p>
          <a:p>
            <a:pPr algn="just" rtl="1">
              <a:spcBef>
                <a:spcPts val="500"/>
              </a:spcBef>
              <a:spcAft>
                <a:spcPts val="500"/>
              </a:spcAft>
            </a:pPr>
            <a:r>
              <a:rPr lang="ar-EG" sz="2000" dirty="0" smtClean="0"/>
              <a:t>8-1 </a:t>
            </a:r>
            <a:r>
              <a:rPr lang="ar-SA" sz="2000" dirty="0" smtClean="0"/>
              <a:t>استخدام احدى </a:t>
            </a:r>
            <a:r>
              <a:rPr lang="ar-SA" sz="2000" b="1" dirty="0" smtClean="0"/>
              <a:t>البرامج التجارية  لمكافحة الفيروسات </a:t>
            </a:r>
            <a:r>
              <a:rPr lang="en-US" sz="2000" b="1" dirty="0" smtClean="0"/>
              <a:t>Antivirus </a:t>
            </a:r>
            <a:r>
              <a:rPr lang="ar-SA" sz="2000" b="1" dirty="0" smtClean="0"/>
              <a:t> </a:t>
            </a:r>
            <a:r>
              <a:rPr lang="ar-SA" sz="2000" dirty="0" smtClean="0"/>
              <a:t>ومنها</a:t>
            </a:r>
          </a:p>
          <a:p>
            <a:pPr algn="just" rtl="1">
              <a:spcBef>
                <a:spcPts val="500"/>
              </a:spcBef>
              <a:spcAft>
                <a:spcPts val="500"/>
              </a:spcAft>
            </a:pPr>
            <a:r>
              <a:rPr lang="en-US" sz="2000" dirty="0" smtClean="0"/>
              <a:t>Kaspersky Internet Security 2011– Microsoft Security Essentials – Bit defender – </a:t>
            </a:r>
          </a:p>
          <a:p>
            <a:pPr algn="just" rtl="1">
              <a:spcBef>
                <a:spcPts val="500"/>
              </a:spcBef>
              <a:spcAft>
                <a:spcPts val="500"/>
              </a:spcAft>
            </a:pPr>
            <a:r>
              <a:rPr lang="en-US" sz="2000" dirty="0" smtClean="0"/>
              <a:t>AVG Anti-Virus – Avast</a:t>
            </a:r>
          </a:p>
          <a:p>
            <a:pPr algn="just" rtl="1">
              <a:spcBef>
                <a:spcPts val="500"/>
              </a:spcBef>
              <a:spcAft>
                <a:spcPts val="500"/>
              </a:spcAft>
            </a:pPr>
            <a:r>
              <a:rPr lang="ar-EG" sz="2000" dirty="0" smtClean="0"/>
              <a:t>8</a:t>
            </a:r>
            <a:r>
              <a:rPr lang="ar-SA" sz="2000" dirty="0" smtClean="0"/>
              <a:t>-2 </a:t>
            </a:r>
            <a:r>
              <a:rPr lang="ar-SA" sz="2000" b="1" dirty="0" smtClean="0"/>
              <a:t>استخدام احدى البرامج المجانية لمكافحة الفيروسات </a:t>
            </a:r>
            <a:r>
              <a:rPr lang="en-US" sz="2000" b="1" dirty="0" smtClean="0"/>
              <a:t>Antivirus </a:t>
            </a:r>
            <a:r>
              <a:rPr lang="ar-SA" sz="2000" b="1" dirty="0" smtClean="0"/>
              <a:t> </a:t>
            </a:r>
            <a:r>
              <a:rPr lang="ar-SA" sz="2000" dirty="0" smtClean="0"/>
              <a:t>ومنها </a:t>
            </a:r>
          </a:p>
          <a:p>
            <a:pPr algn="just" rtl="1">
              <a:spcBef>
                <a:spcPts val="500"/>
              </a:spcBef>
              <a:spcAft>
                <a:spcPts val="500"/>
              </a:spcAft>
            </a:pPr>
            <a:r>
              <a:rPr lang="en-US" sz="2000" dirty="0" smtClean="0"/>
              <a:t>MacAfee– Avira – Nod32</a:t>
            </a:r>
            <a:endParaRPr lang="ar-SA" sz="2000" dirty="0" smtClean="0"/>
          </a:p>
          <a:p>
            <a:pPr algn="just" rtl="1">
              <a:spcBef>
                <a:spcPts val="500"/>
              </a:spcBef>
              <a:spcAft>
                <a:spcPts val="500"/>
              </a:spcAft>
            </a:pPr>
            <a:r>
              <a:rPr lang="ar-EG" sz="2000" dirty="0" smtClean="0"/>
              <a:t>8-3</a:t>
            </a:r>
            <a:r>
              <a:rPr lang="ar-SA" sz="2000" b="1" dirty="0" smtClean="0"/>
              <a:t>عند تنزيل برنامج </a:t>
            </a:r>
            <a:r>
              <a:rPr lang="en-US" sz="2000" b="1" dirty="0" smtClean="0"/>
              <a:t>Antivirus</a:t>
            </a:r>
            <a:r>
              <a:rPr lang="ar-SA" sz="2000" b="1" dirty="0" smtClean="0"/>
              <a:t> على جهازك تأكد من عمل خاصية المراقبة المباشرة</a:t>
            </a:r>
            <a:r>
              <a:rPr lang="ar-SA" sz="2000" dirty="0" smtClean="0"/>
              <a:t>، وذلك لكشف الفيروسات حال دخولها الى الجهاز.</a:t>
            </a:r>
          </a:p>
          <a:p>
            <a:pPr algn="just" rtl="1">
              <a:spcBef>
                <a:spcPts val="500"/>
              </a:spcBef>
              <a:spcAft>
                <a:spcPts val="500"/>
              </a:spcAft>
            </a:pPr>
            <a:r>
              <a:rPr lang="ar-EG" sz="2000" dirty="0" smtClean="0"/>
              <a:t>8-4 </a:t>
            </a:r>
            <a:r>
              <a:rPr lang="ar-SA" sz="2000" b="1" dirty="0" smtClean="0"/>
              <a:t>تأكد من تحديث برنامج </a:t>
            </a:r>
            <a:r>
              <a:rPr lang="en-US" sz="2000" b="1" dirty="0" smtClean="0"/>
              <a:t>Antivirus</a:t>
            </a:r>
            <a:r>
              <a:rPr lang="ar-SA" sz="2000" b="1" dirty="0" smtClean="0"/>
              <a:t> بشكل دوريا</a:t>
            </a:r>
            <a:r>
              <a:rPr lang="ar-SA" sz="2000" dirty="0" smtClean="0"/>
              <a:t>، وذلك لكشف الفيروسات الجديدة.</a:t>
            </a:r>
          </a:p>
          <a:p>
            <a:pPr algn="just" rtl="1">
              <a:spcBef>
                <a:spcPts val="500"/>
              </a:spcBef>
              <a:spcAft>
                <a:spcPts val="500"/>
              </a:spcAft>
            </a:pPr>
            <a:r>
              <a:rPr lang="ar-EG" sz="2000" dirty="0" smtClean="0"/>
              <a:t>8-5 </a:t>
            </a:r>
            <a:r>
              <a:rPr lang="ar-SA" sz="2000" b="1" dirty="0" smtClean="0"/>
              <a:t>فحص ملفات الجهاز بشكل دوري</a:t>
            </a:r>
            <a:r>
              <a:rPr lang="ar-EG" sz="2000" b="1" dirty="0" smtClean="0"/>
              <a:t>.</a:t>
            </a:r>
            <a:endParaRPr lang="ar-SA" sz="2000" dirty="0"/>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2913158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8" name="Content Placeholder 2"/>
          <p:cNvSpPr>
            <a:spLocks noGrp="1"/>
          </p:cNvSpPr>
          <p:nvPr>
            <p:ph idx="1"/>
          </p:nvPr>
        </p:nvSpPr>
        <p:spPr>
          <a:xfrm>
            <a:off x="228600" y="1447800"/>
            <a:ext cx="9448800" cy="4876800"/>
          </a:xfrm>
          <a:noFill/>
          <a:ln w="9525">
            <a:noFill/>
            <a:miter lim="800000"/>
            <a:headEnd/>
            <a:tailEnd/>
          </a:ln>
        </p:spPr>
        <p:txBody>
          <a:bodyPr vert="horz" wrap="square" lIns="91440" tIns="45720" rIns="91440" bIns="45720" numCol="1" anchor="t" anchorCtr="0" compatLnSpc="1">
            <a:prstTxWarp prst="textNoShape">
              <a:avLst/>
            </a:prstTxWarp>
          </a:bodyPr>
          <a:lstStyle/>
          <a:p>
            <a:pPr rtl="1">
              <a:lnSpc>
                <a:spcPct val="150000"/>
              </a:lnSpc>
            </a:pPr>
            <a:endParaRPr lang="ar-SA" sz="1800" dirty="0" smtClean="0"/>
          </a:p>
          <a:p>
            <a:pPr algn="l" rtl="1">
              <a:lnSpc>
                <a:spcPct val="150000"/>
              </a:lnSpc>
            </a:pPr>
            <a:r>
              <a:rPr lang="ar-SA" sz="1800" dirty="0" smtClean="0"/>
              <a:t> </a:t>
            </a:r>
          </a:p>
          <a:p>
            <a:pPr rtl="1">
              <a:lnSpc>
                <a:spcPct val="150000"/>
              </a:lnSpc>
            </a:pPr>
            <a:r>
              <a:rPr lang="ar-SA" sz="1800" dirty="0" smtClean="0"/>
              <a:t/>
            </a:r>
            <a:br>
              <a:rPr lang="ar-SA" sz="1800" dirty="0" smtClean="0"/>
            </a:br>
            <a:endParaRPr lang="ar-SA" sz="1800" dirty="0" smtClean="0"/>
          </a:p>
          <a:p>
            <a:pPr algn="just" rtl="1">
              <a:lnSpc>
                <a:spcPct val="150000"/>
              </a:lnSpc>
            </a:pPr>
            <a:endParaRPr lang="ar-SA" sz="1800" dirty="0"/>
          </a:p>
        </p:txBody>
      </p:sp>
      <p:sp>
        <p:nvSpPr>
          <p:cNvPr id="6" name="Rectangle 5"/>
          <p:cNvSpPr/>
          <p:nvPr/>
        </p:nvSpPr>
        <p:spPr>
          <a:xfrm>
            <a:off x="5157669" y="1529115"/>
            <a:ext cx="4286751" cy="369332"/>
          </a:xfrm>
          <a:prstGeom prst="rect">
            <a:avLst/>
          </a:prstGeom>
        </p:spPr>
        <p:txBody>
          <a:bodyPr wrap="none">
            <a:spAutoFit/>
          </a:bodyPr>
          <a:lstStyle/>
          <a:p>
            <a:r>
              <a:rPr lang="ar-SA" b="1" dirty="0" smtClean="0"/>
              <a:t>اشهر مضادات الفيروسات </a:t>
            </a:r>
            <a:r>
              <a:rPr lang="en-US" b="1" dirty="0" smtClean="0"/>
              <a:t>Antivirus </a:t>
            </a:r>
            <a:r>
              <a:rPr lang="ar-SA" b="1" dirty="0" smtClean="0"/>
              <a:t> لعام 201</a:t>
            </a:r>
            <a:r>
              <a:rPr lang="ar-EG" b="1" dirty="0" smtClean="0"/>
              <a:t>3</a:t>
            </a:r>
            <a:endParaRPr lang="ar-SA" b="1" dirty="0"/>
          </a:p>
        </p:txBody>
      </p:sp>
      <p:pic>
        <p:nvPicPr>
          <p:cNvPr id="1026" name="Picture 2"/>
          <p:cNvPicPr>
            <a:picLocks noChangeAspect="1" noChangeArrowheads="1"/>
          </p:cNvPicPr>
          <p:nvPr/>
        </p:nvPicPr>
        <p:blipFill>
          <a:blip r:embed="rId2" cstate="print"/>
          <a:srcRect l="12500" t="29167" r="6250" b="12500"/>
          <a:stretch>
            <a:fillRect/>
          </a:stretch>
        </p:blipFill>
        <p:spPr bwMode="auto">
          <a:xfrm>
            <a:off x="1066800" y="2057400"/>
            <a:ext cx="8077200" cy="4267200"/>
          </a:xfrm>
          <a:prstGeom prst="rect">
            <a:avLst/>
          </a:prstGeom>
          <a:noFill/>
          <a:ln w="9525">
            <a:noFill/>
            <a:miter lim="800000"/>
            <a:headEnd/>
            <a:tailEnd/>
          </a:ln>
        </p:spPr>
      </p:pic>
      <p:sp>
        <p:nvSpPr>
          <p:cNvPr id="11"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4153679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8" name="Content Placeholder 2"/>
          <p:cNvSpPr>
            <a:spLocks noGrp="1"/>
          </p:cNvSpPr>
          <p:nvPr>
            <p:ph idx="1"/>
          </p:nvPr>
        </p:nvSpPr>
        <p:spPr>
          <a:xfrm>
            <a:off x="228600" y="1447800"/>
            <a:ext cx="9525000" cy="4678363"/>
          </a:xfrm>
        </p:spPr>
        <p:txBody>
          <a:bodyPr/>
          <a:lstStyle/>
          <a:p>
            <a:pPr algn="just" rtl="1">
              <a:spcBef>
                <a:spcPts val="1200"/>
              </a:spcBef>
              <a:spcAft>
                <a:spcPts val="1200"/>
              </a:spcAft>
            </a:pPr>
            <a:r>
              <a:rPr lang="ar-EG" sz="2000" dirty="0" smtClean="0"/>
              <a:t>9- </a:t>
            </a:r>
            <a:r>
              <a:rPr lang="ar-SA" sz="2000" b="1" dirty="0" smtClean="0"/>
              <a:t>الحماية من البرامج التجسسية  كأحصنة طروادة </a:t>
            </a:r>
            <a:r>
              <a:rPr lang="en-US" sz="2000" b="1" dirty="0" smtClean="0"/>
              <a:t>Trojan Hours </a:t>
            </a:r>
            <a:r>
              <a:rPr lang="ar-SA" sz="2000" b="1" dirty="0" smtClean="0"/>
              <a:t> او </a:t>
            </a:r>
            <a:r>
              <a:rPr lang="en-US" sz="2000" b="1" dirty="0" smtClean="0"/>
              <a:t>Spyware </a:t>
            </a:r>
            <a:r>
              <a:rPr lang="ar-SA" sz="2000" dirty="0" smtClean="0"/>
              <a:t> نتبع ما يلي :-</a:t>
            </a:r>
          </a:p>
          <a:p>
            <a:pPr algn="just" rtl="1">
              <a:spcBef>
                <a:spcPts val="1200"/>
              </a:spcBef>
              <a:spcAft>
                <a:spcPts val="1200"/>
              </a:spcAft>
            </a:pPr>
            <a:r>
              <a:rPr lang="ar-EG" sz="2000" dirty="0" smtClean="0"/>
              <a:t>9</a:t>
            </a:r>
            <a:r>
              <a:rPr lang="ar-SA" sz="2000" dirty="0" smtClean="0"/>
              <a:t>-1 </a:t>
            </a:r>
            <a:r>
              <a:rPr lang="ar-SA" sz="2000" b="1" dirty="0" smtClean="0"/>
              <a:t>تحميل برنامج جدار الحماية </a:t>
            </a:r>
            <a:r>
              <a:rPr lang="en-US" sz="2000" b="1" dirty="0" smtClean="0"/>
              <a:t>Firewall </a:t>
            </a:r>
            <a:r>
              <a:rPr lang="ar-SA" sz="2000" b="1" dirty="0" smtClean="0"/>
              <a:t> </a:t>
            </a:r>
            <a:r>
              <a:rPr lang="ar-SA" sz="2000" dirty="0" smtClean="0"/>
              <a:t>وهو عبارة عن </a:t>
            </a:r>
            <a:r>
              <a:rPr lang="ar-SA" sz="2000" b="1" dirty="0" smtClean="0"/>
              <a:t>برنامج يقوم </a:t>
            </a:r>
            <a:r>
              <a:rPr lang="ar-EG" sz="2000" b="1" dirty="0" smtClean="0"/>
              <a:t>بفحص</a:t>
            </a:r>
            <a:r>
              <a:rPr lang="ar-SA" sz="2000" b="1" dirty="0" smtClean="0"/>
              <a:t> كافة الرسائل التي تصل الى جهاز المستخدم من الانترنت من خلال الـتأكد من ان هذه الرسائل تحقق الشروط التي تم تحديدها المستخدم الذي يدير جدار الحماية</a:t>
            </a:r>
            <a:r>
              <a:rPr lang="ar-SA" sz="2000" dirty="0" smtClean="0"/>
              <a:t>. حيث أن  برامج الحماية </a:t>
            </a:r>
            <a:r>
              <a:rPr lang="en-US" sz="2000" dirty="0" smtClean="0"/>
              <a:t>Antivirus </a:t>
            </a:r>
            <a:r>
              <a:rPr lang="ar-SA" sz="2000" dirty="0" smtClean="0"/>
              <a:t> تستطيع ان تكشف جزءاً من البرامج التجسسية ولكن ليس جميها، لذا يلزمك ذلك من تحميل برامج جدار الحماية </a:t>
            </a:r>
            <a:r>
              <a:rPr lang="ar-SA" sz="2000" b="1" dirty="0" smtClean="0"/>
              <a:t>ومن هذه البرامج مايلي </a:t>
            </a:r>
            <a:r>
              <a:rPr lang="ar-SA" sz="2000" dirty="0" smtClean="0"/>
              <a:t>:</a:t>
            </a:r>
          </a:p>
          <a:p>
            <a:pPr algn="ctr" rtl="1">
              <a:spcBef>
                <a:spcPts val="600"/>
              </a:spcBef>
              <a:spcAft>
                <a:spcPts val="600"/>
              </a:spcAft>
            </a:pPr>
            <a:r>
              <a:rPr lang="en-US" sz="2000" dirty="0" smtClean="0"/>
              <a:t>Zone Alarm PRO Firewall  </a:t>
            </a:r>
            <a:r>
              <a:rPr lang="en-US" sz="2000" dirty="0"/>
              <a:t>– F-Secure </a:t>
            </a:r>
            <a:r>
              <a:rPr lang="en-US" sz="2000" dirty="0" smtClean="0"/>
              <a:t>Internet Security 2011  </a:t>
            </a:r>
            <a:r>
              <a:rPr lang="en-US" sz="2000" dirty="0"/>
              <a:t> – Panda </a:t>
            </a:r>
            <a:r>
              <a:rPr lang="en-US" sz="2000" dirty="0" smtClean="0"/>
              <a:t>Firewall </a:t>
            </a:r>
            <a:r>
              <a:rPr lang="en-US" sz="2000" dirty="0"/>
              <a:t>– </a:t>
            </a:r>
            <a:endParaRPr lang="en-US" sz="2000" dirty="0" smtClean="0"/>
          </a:p>
          <a:p>
            <a:pPr algn="ctr" rtl="1">
              <a:spcBef>
                <a:spcPts val="600"/>
              </a:spcBef>
              <a:spcAft>
                <a:spcPts val="600"/>
              </a:spcAft>
            </a:pPr>
            <a:r>
              <a:rPr lang="en-US" sz="2000" dirty="0" smtClean="0"/>
              <a:t>Global Protection 2011 </a:t>
            </a:r>
            <a:r>
              <a:rPr lang="en-US" sz="2000" dirty="0"/>
              <a:t>– Net </a:t>
            </a:r>
            <a:r>
              <a:rPr lang="en-US" sz="2000" dirty="0" smtClean="0"/>
              <a:t>Firewall 2011 </a:t>
            </a:r>
            <a:r>
              <a:rPr lang="en-US" sz="2000" dirty="0"/>
              <a:t>– ESET </a:t>
            </a:r>
            <a:r>
              <a:rPr lang="en-US" sz="2000" dirty="0" smtClean="0"/>
              <a:t>Smart Security 4 </a:t>
            </a:r>
            <a:r>
              <a:rPr lang="en-US" sz="2000" dirty="0"/>
              <a:t>– Firewall </a:t>
            </a:r>
            <a:r>
              <a:rPr lang="en-US" sz="2000" dirty="0" smtClean="0"/>
              <a:t>   </a:t>
            </a:r>
          </a:p>
          <a:p>
            <a:pPr algn="just" rtl="1">
              <a:spcBef>
                <a:spcPts val="1200"/>
              </a:spcBef>
              <a:spcAft>
                <a:spcPts val="1200"/>
              </a:spcAft>
            </a:pPr>
            <a:r>
              <a:rPr lang="ar-EG" sz="2000" dirty="0" smtClean="0"/>
              <a:t>9-2 </a:t>
            </a:r>
            <a:r>
              <a:rPr lang="ar-SA" sz="2000" b="1" dirty="0" smtClean="0"/>
              <a:t>اذا تم اكتشاف اي حصان طروادة او برامج تجسسية  </a:t>
            </a:r>
            <a:r>
              <a:rPr lang="en-US" sz="2000" b="1" dirty="0" smtClean="0"/>
              <a:t>Spyware</a:t>
            </a:r>
            <a:r>
              <a:rPr lang="ar-SA" sz="2000" b="1" dirty="0" smtClean="0"/>
              <a:t> </a:t>
            </a:r>
            <a:r>
              <a:rPr lang="ar-SA" sz="2000" dirty="0" smtClean="0"/>
              <a:t>من خلال هذه البرامج يجب عليك ان تقوم </a:t>
            </a:r>
            <a:r>
              <a:rPr lang="ar-SA" sz="2000" b="1" dirty="0" smtClean="0"/>
              <a:t>باستبدال كلمات المرور المسجلة على جهاز</a:t>
            </a:r>
            <a:r>
              <a:rPr lang="ar-EG" sz="2000" b="1" dirty="0"/>
              <a:t>ك</a:t>
            </a:r>
            <a:r>
              <a:rPr lang="ar-SA" sz="2000" b="1" dirty="0" smtClean="0"/>
              <a:t> </a:t>
            </a:r>
            <a:r>
              <a:rPr lang="ar-SA" sz="2000" dirty="0" smtClean="0"/>
              <a:t>والتي يمكن ان تكون قد سرقت من قبل المهاجم واجر</a:t>
            </a:r>
            <a:r>
              <a:rPr lang="ar-SA" sz="2000" b="1" dirty="0" smtClean="0"/>
              <a:t>اء فحص لملفات الجهاز باستخدام  برنامج </a:t>
            </a:r>
            <a:r>
              <a:rPr lang="en-US" sz="2000" b="1" dirty="0" smtClean="0"/>
              <a:t>Antivirus </a:t>
            </a:r>
            <a:r>
              <a:rPr lang="ar-SA" sz="2000" b="1" dirty="0" smtClean="0"/>
              <a:t> </a:t>
            </a:r>
            <a:r>
              <a:rPr lang="ar-SA" sz="2000" dirty="0" smtClean="0"/>
              <a:t>تحسبا من ان يكون المهاجم قد زرع فيروسا في جهاز</a:t>
            </a:r>
            <a:r>
              <a:rPr lang="ar-EG" sz="2000" dirty="0" smtClean="0"/>
              <a:t>ك.</a:t>
            </a:r>
            <a:endParaRPr lang="ar-SA" sz="2000" dirty="0"/>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2590116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10940"/>
          <a:stretch/>
        </p:blipFill>
        <p:spPr bwMode="auto">
          <a:xfrm>
            <a:off x="228600" y="1905000"/>
            <a:ext cx="9215820" cy="38618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207089" y="1371600"/>
            <a:ext cx="5237331" cy="369332"/>
          </a:xfrm>
          <a:prstGeom prst="rect">
            <a:avLst/>
          </a:prstGeom>
        </p:spPr>
        <p:txBody>
          <a:bodyPr wrap="none">
            <a:spAutoFit/>
          </a:bodyPr>
          <a:lstStyle/>
          <a:p>
            <a:r>
              <a:rPr lang="ar-SA" b="1" dirty="0" smtClean="0"/>
              <a:t>اشهر مضادات</a:t>
            </a:r>
            <a:r>
              <a:rPr lang="en-US" b="1" dirty="0" smtClean="0"/>
              <a:t> </a:t>
            </a:r>
            <a:r>
              <a:rPr lang="ar-EG" b="1" dirty="0" smtClean="0"/>
              <a:t>البرامج التجسسية </a:t>
            </a:r>
            <a:r>
              <a:rPr lang="en-US" b="1" dirty="0" smtClean="0"/>
              <a:t>Anti-Spyware</a:t>
            </a:r>
            <a:r>
              <a:rPr lang="ar-EG" b="1" dirty="0" smtClean="0"/>
              <a:t> </a:t>
            </a:r>
            <a:r>
              <a:rPr lang="ar-SA" b="1" dirty="0" smtClean="0"/>
              <a:t>لعام 201</a:t>
            </a:r>
            <a:r>
              <a:rPr lang="ar-EG" b="1" dirty="0" smtClean="0"/>
              <a:t>3</a:t>
            </a:r>
            <a:endParaRPr lang="ar-SA" b="1" dirty="0"/>
          </a:p>
        </p:txBody>
      </p:sp>
    </p:spTree>
    <p:extLst>
      <p:ext uri="{BB962C8B-B14F-4D97-AF65-F5344CB8AC3E}">
        <p14:creationId xmlns="" xmlns:p14="http://schemas.microsoft.com/office/powerpoint/2010/main" val="3884416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8" name="Content Placeholder 2"/>
          <p:cNvSpPr>
            <a:spLocks noGrp="1"/>
          </p:cNvSpPr>
          <p:nvPr>
            <p:ph idx="1"/>
          </p:nvPr>
        </p:nvSpPr>
        <p:spPr>
          <a:xfrm>
            <a:off x="381000" y="1643050"/>
            <a:ext cx="9525000" cy="4678363"/>
          </a:xfrm>
        </p:spPr>
        <p:txBody>
          <a:bodyPr/>
          <a:lstStyle/>
          <a:p>
            <a:pPr algn="just" rtl="1">
              <a:spcBef>
                <a:spcPts val="1200"/>
              </a:spcBef>
              <a:spcAft>
                <a:spcPts val="1200"/>
              </a:spcAft>
            </a:pPr>
            <a:r>
              <a:rPr lang="ar-EG" sz="2000" dirty="0" smtClean="0"/>
              <a:t>10- </a:t>
            </a:r>
            <a:r>
              <a:rPr lang="ar-SA" sz="2000" b="1" dirty="0" smtClean="0"/>
              <a:t>الحماية من </a:t>
            </a:r>
            <a:r>
              <a:rPr lang="ar-EG" sz="2000" b="1" dirty="0" smtClean="0"/>
              <a:t>البرمجيات الخبيثة </a:t>
            </a:r>
            <a:r>
              <a:rPr lang="en-US" sz="2000" b="1" dirty="0" smtClean="0"/>
              <a:t>Malware</a:t>
            </a:r>
            <a:r>
              <a:rPr lang="ar-EG" sz="2000" b="1" dirty="0" smtClean="0"/>
              <a:t> وهي اختصار لـ </a:t>
            </a:r>
            <a:r>
              <a:rPr lang="en-US" sz="2000" b="1" dirty="0" smtClean="0"/>
              <a:t>Malicious Software</a:t>
            </a:r>
            <a:r>
              <a:rPr lang="ar-EG" sz="2000" b="1" dirty="0" smtClean="0"/>
              <a:t> وهي تعني البرمجيات الماكرة أو الخبيثة.</a:t>
            </a:r>
          </a:p>
          <a:p>
            <a:pPr algn="just" rtl="1">
              <a:spcBef>
                <a:spcPts val="1200"/>
              </a:spcBef>
              <a:spcAft>
                <a:spcPts val="1200"/>
              </a:spcAft>
            </a:pPr>
            <a:r>
              <a:rPr lang="ar-EG" sz="2000" b="1" dirty="0"/>
              <a:t>البرمجيات الخبيثة </a:t>
            </a:r>
            <a:r>
              <a:rPr lang="ar-EG" sz="2000" b="1" dirty="0" smtClean="0"/>
              <a:t>هي برامج مخصصة للتسلل إلي جهاز الحاسب لتدميره بدون رضا المستخدم.</a:t>
            </a:r>
            <a:r>
              <a:rPr lang="ar-EG" sz="2000" dirty="0"/>
              <a:t> </a:t>
            </a:r>
            <a:r>
              <a:rPr lang="ar-EG" sz="2000" dirty="0" smtClean="0"/>
              <a:t>وما إن يتم تثبيت البرمجيات الخبيثة فإنه من الصعب جداً إزالتها. وتتراوح درجة الأذى من </a:t>
            </a:r>
            <a:r>
              <a:rPr lang="ar-EG" sz="2000" b="1" dirty="0" smtClean="0"/>
              <a:t>إزعاج بسيط (نوافذ غير مرغوب بها) </a:t>
            </a:r>
            <a:r>
              <a:rPr lang="ar-EG" sz="2000" dirty="0" smtClean="0"/>
              <a:t>– إلى </a:t>
            </a:r>
            <a:r>
              <a:rPr lang="ar-EG" sz="2000" b="1" dirty="0" smtClean="0"/>
              <a:t>أذي غير قابل للإصلاح (يتطلب إعادة تهيئة القرص الصلب )</a:t>
            </a:r>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1399485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10870"/>
          <a:stretch/>
        </p:blipFill>
        <p:spPr bwMode="auto">
          <a:xfrm>
            <a:off x="309563" y="1914262"/>
            <a:ext cx="9286875" cy="39986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593412" y="1529115"/>
            <a:ext cx="4851008" cy="369332"/>
          </a:xfrm>
          <a:prstGeom prst="rect">
            <a:avLst/>
          </a:prstGeom>
        </p:spPr>
        <p:txBody>
          <a:bodyPr wrap="none">
            <a:spAutoFit/>
          </a:bodyPr>
          <a:lstStyle/>
          <a:p>
            <a:r>
              <a:rPr lang="ar-SA" b="1" dirty="0" smtClean="0"/>
              <a:t>اشهر مضادات </a:t>
            </a:r>
            <a:r>
              <a:rPr lang="ar-EG" b="1" dirty="0" smtClean="0"/>
              <a:t>البرامج الخبيثة </a:t>
            </a:r>
            <a:r>
              <a:rPr lang="en-US" b="1" dirty="0" smtClean="0"/>
              <a:t>Anti-Malware</a:t>
            </a:r>
            <a:r>
              <a:rPr lang="ar-EG" b="1" dirty="0" smtClean="0"/>
              <a:t> </a:t>
            </a:r>
            <a:r>
              <a:rPr lang="ar-SA" b="1" dirty="0" smtClean="0"/>
              <a:t>لعام 201</a:t>
            </a:r>
            <a:r>
              <a:rPr lang="ar-EG" b="1" dirty="0" smtClean="0"/>
              <a:t>3</a:t>
            </a:r>
            <a:endParaRPr lang="ar-SA" b="1" dirty="0"/>
          </a:p>
        </p:txBody>
      </p:sp>
    </p:spTree>
    <p:extLst>
      <p:ext uri="{BB962C8B-B14F-4D97-AF65-F5344CB8AC3E}">
        <p14:creationId xmlns="" xmlns:p14="http://schemas.microsoft.com/office/powerpoint/2010/main" val="2535856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7" name="Content Placeholder 2"/>
          <p:cNvSpPr>
            <a:spLocks noGrp="1"/>
          </p:cNvSpPr>
          <p:nvPr>
            <p:ph idx="1"/>
          </p:nvPr>
        </p:nvSpPr>
        <p:spPr>
          <a:xfrm>
            <a:off x="228600" y="1447800"/>
            <a:ext cx="9448800" cy="4678363"/>
          </a:xfrm>
        </p:spPr>
        <p:txBody>
          <a:bodyPr/>
          <a:lstStyle/>
          <a:p>
            <a:pPr algn="just" rtl="1">
              <a:lnSpc>
                <a:spcPct val="150000"/>
              </a:lnSpc>
            </a:pPr>
            <a:r>
              <a:rPr lang="ar-EG" sz="1800" dirty="0" smtClean="0"/>
              <a:t>11- </a:t>
            </a:r>
            <a:r>
              <a:rPr lang="ar-EG" sz="1800" b="1" dirty="0" smtClean="0"/>
              <a:t>الحماية من الإعلانات الفقاعية أو المنبثقة </a:t>
            </a:r>
            <a:r>
              <a:rPr lang="en-US" sz="1800" b="1" dirty="0" smtClean="0"/>
              <a:t>Popup</a:t>
            </a:r>
            <a:r>
              <a:rPr lang="ar-EG" sz="1800" b="1" dirty="0" smtClean="0"/>
              <a:t> </a:t>
            </a:r>
            <a:r>
              <a:rPr lang="ar-EG" sz="1800" dirty="0" smtClean="0"/>
              <a:t>وهي تخرج بين الحين والآخر كإعلانات أثناء تصفح الانترنت، قد تحتوي هذه الإعلانات على المشاركة في الألعاب او الدخول الي مسابقات او التهنئة بحصولك على تأشيرة لإحدى الدول، </a:t>
            </a:r>
            <a:r>
              <a:rPr lang="ar-EG" sz="1800" b="1" dirty="0" smtClean="0"/>
              <a:t>أفضل وسيلة حماية هو عدم فتح هذه الإعلانات وإغلاقها بشكل مستمر، كما يمكن تعطيلها من متصفح الانترنت</a:t>
            </a:r>
            <a:r>
              <a:rPr lang="ar-EG" sz="1800" dirty="0" smtClean="0"/>
              <a:t>.</a:t>
            </a:r>
          </a:p>
          <a:p>
            <a:pPr algn="just" rtl="1">
              <a:lnSpc>
                <a:spcPct val="150000"/>
              </a:lnSpc>
            </a:pPr>
            <a:r>
              <a:rPr lang="ar-EG" sz="1800" dirty="0" smtClean="0"/>
              <a:t>12</a:t>
            </a:r>
            <a:r>
              <a:rPr lang="ar-SA" sz="1800" dirty="0" smtClean="0"/>
              <a:t>- </a:t>
            </a:r>
            <a:r>
              <a:rPr lang="ar-SA" sz="1800" b="1" dirty="0" smtClean="0"/>
              <a:t>التأكد من عدم تشغيل كاميرا الويب دون اذن منك</a:t>
            </a:r>
            <a:r>
              <a:rPr lang="ar-SA" sz="1800" dirty="0" smtClean="0"/>
              <a:t>، علما بأن كل كاميرا مزودة بضوء صغير يشير الى تشغيلها، ولكن مع انشغال المستخدم في تصفح المواقع الالكترونية او عدم وجوده خلف الجهاز قد لا ينتبه الى تشغيل الكاميرا من قبل احد المخترقين او المتطفلين، لذلك </a:t>
            </a:r>
            <a:r>
              <a:rPr lang="ar-SA" sz="1800" b="1" dirty="0" smtClean="0"/>
              <a:t>ينصح بوضع لاصق على الكاميرا او ازال</a:t>
            </a:r>
            <a:r>
              <a:rPr lang="ar-EG" sz="1800" b="1" dirty="0" smtClean="0"/>
              <a:t>ة</a:t>
            </a:r>
            <a:r>
              <a:rPr lang="ar-SA" sz="1800" b="1" dirty="0" smtClean="0"/>
              <a:t> اعداداتها من نظام التشغيل </a:t>
            </a:r>
            <a:r>
              <a:rPr lang="ar-SA" sz="1800" dirty="0" smtClean="0"/>
              <a:t>.</a:t>
            </a:r>
          </a:p>
          <a:p>
            <a:pPr algn="just" rtl="1">
              <a:lnSpc>
                <a:spcPct val="150000"/>
              </a:lnSpc>
            </a:pPr>
            <a:r>
              <a:rPr lang="ar-EG" sz="1800" dirty="0" smtClean="0"/>
              <a:t>13</a:t>
            </a:r>
            <a:r>
              <a:rPr lang="ar-SA" sz="1800" dirty="0" smtClean="0"/>
              <a:t>- </a:t>
            </a:r>
            <a:r>
              <a:rPr lang="ar-SA" sz="1800" b="1" dirty="0" smtClean="0"/>
              <a:t>عمل نسخة احتياطية لكافة الملفات الموجودة على جهازك الشخصي </a:t>
            </a:r>
            <a:r>
              <a:rPr lang="en-US" sz="1800" b="1" dirty="0" smtClean="0"/>
              <a:t>Backup</a:t>
            </a:r>
            <a:r>
              <a:rPr lang="ar-SA" sz="1800" b="1" dirty="0" smtClean="0"/>
              <a:t> </a:t>
            </a:r>
            <a:r>
              <a:rPr lang="ar-SA" sz="1800" dirty="0" smtClean="0"/>
              <a:t>وذلك خوفا</a:t>
            </a:r>
            <a:r>
              <a:rPr lang="ar-EG" sz="1800" dirty="0" smtClean="0"/>
              <a:t>ً</a:t>
            </a:r>
            <a:r>
              <a:rPr lang="ar-SA" sz="1800" dirty="0" smtClean="0"/>
              <a:t> من تدمير الملفات والبرامج من قبل احد المهاجمين، </a:t>
            </a:r>
            <a:r>
              <a:rPr lang="ar-SA" sz="1800" b="1" dirty="0" smtClean="0"/>
              <a:t>كما ويفضل بعد</a:t>
            </a:r>
            <a:r>
              <a:rPr lang="ar-EG" sz="1800" b="1" dirty="0" smtClean="0"/>
              <a:t>م</a:t>
            </a:r>
            <a:r>
              <a:rPr lang="ar-SA" sz="1800" b="1" dirty="0" smtClean="0"/>
              <a:t> الاحتفاظ بمعلومات سرية او خاصة </a:t>
            </a:r>
            <a:r>
              <a:rPr lang="ar-SA" sz="1800" dirty="0" smtClean="0"/>
              <a:t>(ارقام الحسابات للبطاقات الائتمانية، العنوان الخاص بالمستخدم، صور وافلام عائلة) على الجهاز المراد ربطة بشبكة الانترنت، </a:t>
            </a:r>
            <a:r>
              <a:rPr lang="ar-SA" sz="1800" b="1" dirty="0" smtClean="0"/>
              <a:t>ويفضل حفظ هذه المعلومات على وسائط تخزين خارجية</a:t>
            </a:r>
            <a:r>
              <a:rPr lang="ar-SA" sz="1800" dirty="0" smtClean="0"/>
              <a:t>. </a:t>
            </a:r>
            <a:endParaRPr lang="ar-SA" sz="1800" dirty="0"/>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36297379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7" name="Content Placeholder 2"/>
          <p:cNvSpPr>
            <a:spLocks noGrp="1"/>
          </p:cNvSpPr>
          <p:nvPr>
            <p:ph idx="1"/>
          </p:nvPr>
        </p:nvSpPr>
        <p:spPr>
          <a:xfrm>
            <a:off x="228600" y="1447800"/>
            <a:ext cx="9448800" cy="4678363"/>
          </a:xfrm>
        </p:spPr>
        <p:txBody>
          <a:bodyPr/>
          <a:lstStyle/>
          <a:p>
            <a:pPr algn="just" rtl="1">
              <a:lnSpc>
                <a:spcPct val="150000"/>
              </a:lnSpc>
            </a:pPr>
            <a:r>
              <a:rPr lang="ar-EG" sz="2000" b="1" dirty="0" smtClean="0"/>
              <a:t>14- وضع أجهزة الحاسب في أماكن عامة داخل المنزل.</a:t>
            </a:r>
          </a:p>
          <a:p>
            <a:pPr algn="just" rtl="1">
              <a:lnSpc>
                <a:spcPct val="150000"/>
              </a:lnSpc>
            </a:pPr>
            <a:r>
              <a:rPr lang="ar-EG" sz="2000" b="1" dirty="0" smtClean="0"/>
              <a:t>15- مراجعة سجل الزيارات </a:t>
            </a:r>
            <a:r>
              <a:rPr lang="en-US" sz="2000" b="1" dirty="0" smtClean="0"/>
              <a:t>History</a:t>
            </a:r>
            <a:r>
              <a:rPr lang="ar-EG" sz="2000" b="1" dirty="0" smtClean="0"/>
              <a:t> والعناوين المحفوظة في برنامج مستكشف الانترنت </a:t>
            </a:r>
            <a:r>
              <a:rPr lang="en-US" sz="2000" b="1" dirty="0" smtClean="0"/>
              <a:t>Internet Explorer</a:t>
            </a:r>
            <a:endParaRPr lang="ar-EG" sz="2000" b="1" dirty="0" smtClean="0"/>
          </a:p>
          <a:p>
            <a:pPr algn="just" rtl="1">
              <a:lnSpc>
                <a:spcPct val="150000"/>
              </a:lnSpc>
            </a:pPr>
            <a:r>
              <a:rPr lang="ar-EG" sz="2000" b="1" dirty="0" smtClean="0"/>
              <a:t>16- إدارة المحتوي لبعض المواقع </a:t>
            </a:r>
            <a:r>
              <a:rPr lang="en-US" sz="2000" b="1" dirty="0" smtClean="0"/>
              <a:t>Content Management</a:t>
            </a:r>
            <a:r>
              <a:rPr lang="ar-EG" sz="2000" b="1" dirty="0" smtClean="0"/>
              <a:t> باستخدام الأوامر الخاصة بذلك والموجودة ببرنامج </a:t>
            </a:r>
            <a:r>
              <a:rPr lang="en-US" sz="2000" b="1" dirty="0" smtClean="0"/>
              <a:t>Internet Explorer </a:t>
            </a:r>
            <a:r>
              <a:rPr lang="ar-EG" sz="2000" b="1" dirty="0" smtClean="0"/>
              <a:t>.</a:t>
            </a:r>
          </a:p>
          <a:p>
            <a:pPr algn="just" rtl="1">
              <a:lnSpc>
                <a:spcPct val="150000"/>
              </a:lnSpc>
            </a:pPr>
            <a:r>
              <a:rPr lang="ar-EG" sz="2000" b="1" dirty="0" smtClean="0"/>
              <a:t>17- القيام بحظر المواقع من خلال برنامج </a:t>
            </a:r>
            <a:r>
              <a:rPr lang="en-US" sz="2000" b="1" dirty="0" smtClean="0"/>
              <a:t>Internet Explorer</a:t>
            </a:r>
            <a:r>
              <a:rPr lang="ar-EG" sz="2000" b="1" dirty="0" smtClean="0"/>
              <a:t>.</a:t>
            </a:r>
          </a:p>
        </p:txBody>
      </p:sp>
      <p:sp>
        <p:nvSpPr>
          <p:cNvPr id="6" name="Title 1"/>
          <p:cNvSpPr>
            <a:spLocks noGrp="1"/>
          </p:cNvSpPr>
          <p:nvPr>
            <p:ph type="title"/>
          </p:nvPr>
        </p:nvSpPr>
        <p:spPr>
          <a:xfrm>
            <a:off x="495300" y="274638"/>
            <a:ext cx="8915400" cy="1143000"/>
          </a:xfr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EG" sz="3600" dirty="0" smtClean="0">
                <a:solidFill>
                  <a:srgbClr val="FF0000"/>
                </a:solidFill>
                <a:effectLst>
                  <a:outerShdw blurRad="38100" dist="38100" dir="2700000" algn="tl">
                    <a:srgbClr val="000000">
                      <a:alpha val="43137"/>
                    </a:srgbClr>
                  </a:outerShdw>
                </a:effectLst>
                <a:cs typeface="Arial" pitchFamily="34" charset="0"/>
              </a:rPr>
              <a:t>تابع</a:t>
            </a:r>
            <a:endParaRPr lang="ar-SA" sz="3600" b="1" spc="50" dirty="0">
              <a:ln w="11430">
                <a:solidFill>
                  <a:schemeClr val="tx1">
                    <a:lumMod val="75000"/>
                    <a:lumOff val="25000"/>
                  </a:schemeClr>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386857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3426</TotalTime>
  <Words>1215</Words>
  <Application>Microsoft Office PowerPoint</Application>
  <PresentationFormat>A4 Paper (210x297 mm)‎</PresentationFormat>
  <Paragraphs>74</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المحاضرة السادسة</vt:lpstr>
      <vt:lpstr>عناصر المحاضرة</vt:lpstr>
      <vt:lpstr>طرق الحماية من مخاطر وجرائم شبكة الانترنت</vt:lpstr>
      <vt:lpstr>طرق الحماية من مخاطر وجرائم شبكة الانترنت، ... تابع</vt:lpstr>
      <vt:lpstr>تابع</vt:lpstr>
      <vt:lpstr>تابع</vt:lpstr>
      <vt:lpstr>تابع</vt:lpstr>
      <vt:lpstr>تابع</vt:lpstr>
      <vt:lpstr>تابع</vt:lpstr>
      <vt:lpstr>تابع</vt:lpstr>
      <vt:lpstr>تابع</vt:lpstr>
      <vt:lpstr>تابع</vt:lpstr>
      <vt:lpstr>تابع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1352</cp:revision>
  <dcterms:created xsi:type="dcterms:W3CDTF">2009-10-14T19:14:34Z</dcterms:created>
  <dcterms:modified xsi:type="dcterms:W3CDTF">2016-10-31T22:46:09Z</dcterms:modified>
</cp:coreProperties>
</file>