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sldIdLst>
    <p:sldId id="267" r:id="rId2"/>
    <p:sldId id="268" r:id="rId3"/>
    <p:sldId id="269" r:id="rId4"/>
    <p:sldId id="270" r:id="rId5"/>
    <p:sldId id="274" r:id="rId6"/>
    <p:sldId id="271" r:id="rId7"/>
    <p:sldId id="275" r:id="rId8"/>
    <p:sldId id="272" r:id="rId9"/>
    <p:sldId id="276" r:id="rId10"/>
    <p:sldId id="277" r:id="rId11"/>
    <p:sldId id="278" r:id="rId12"/>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xmlns="">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FF3300"/>
    <a:srgbClr val="009900"/>
    <a:srgbClr val="709256"/>
    <a:srgbClr val="AD9968"/>
    <a:srgbClr val="3B84AF"/>
    <a:srgbClr val="000000"/>
    <a:srgbClr val="FF0066"/>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3126" autoAdjust="0"/>
    <p:restoredTop sz="94664" autoAdjust="0"/>
  </p:normalViewPr>
  <p:slideViewPr>
    <p:cSldViewPr>
      <p:cViewPr>
        <p:scale>
          <a:sx n="58" d="100"/>
          <a:sy n="58" d="100"/>
        </p:scale>
        <p:origin x="-1584" y="-228"/>
      </p:cViewPr>
      <p:guideLst>
        <p:guide orient="horz" pos="2160"/>
        <p:guide pos="312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11/24/2016</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 xmlns:p14="http://schemas.microsoft.com/office/powerpoint/2010/main" val="26642472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4786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التعليم</a:t>
            </a:r>
            <a:r>
              <a:rPr lang="ar-SA" sz="1600" b="1" baseline="0" dirty="0" smtClean="0">
                <a:solidFill>
                  <a:schemeClr val="bg1"/>
                </a:solidFill>
                <a:latin typeface="+mn-lt"/>
                <a:cs typeface="+mn-cs"/>
              </a:rPr>
              <a:t> الإكتروني والتعلم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slide" Target="slide3.xml"/><Relationship Id="rId1" Type="http://schemas.openxmlformats.org/officeDocument/2006/relationships/slideLayout" Target="../slideLayouts/slideLayout2.xml"/><Relationship Id="rId6" Type="http://schemas.openxmlformats.org/officeDocument/2006/relationships/slide" Target="slide11.xml"/><Relationship Id="rId5" Type="http://schemas.openxmlformats.org/officeDocument/2006/relationships/slide" Target="slide8.xml"/><Relationship Id="rId4" Type="http://schemas.openxmlformats.org/officeDocument/2006/relationships/slide" Target="slide6.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hyperlink" Target="http://www.sitename.sitetype.country/"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ar.wikipedia.org/wiki/.sa" TargetMode="External"/><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r>
              <a:rPr lang="ar-EG" sz="4000" b="1" dirty="0" smtClean="0">
                <a:solidFill>
                  <a:srgbClr val="FF0000"/>
                </a:solidFill>
                <a:effectLst>
                  <a:outerShdw blurRad="38100" dist="38100" dir="2700000" algn="tl">
                    <a:srgbClr val="000000">
                      <a:alpha val="43137"/>
                    </a:srgbClr>
                  </a:outerShdw>
                </a:effectLst>
                <a:cs typeface="Arial" pitchFamily="34" charset="0"/>
              </a:rPr>
              <a:t>المحاضرة</a:t>
            </a:r>
            <a:r>
              <a:rPr lang="ar-SA" sz="4000" b="1" dirty="0" smtClean="0">
                <a:solidFill>
                  <a:srgbClr val="FF0000"/>
                </a:solidFill>
                <a:effectLst>
                  <a:outerShdw blurRad="38100" dist="38100" dir="2700000" algn="tl">
                    <a:srgbClr val="000000">
                      <a:alpha val="43137"/>
                    </a:srgbClr>
                  </a:outerShdw>
                </a:effectLst>
                <a:cs typeface="Arial" pitchFamily="34" charset="0"/>
              </a:rPr>
              <a:t> </a:t>
            </a:r>
            <a:r>
              <a:rPr lang="ar-EG" sz="4000" b="1" dirty="0" smtClean="0">
                <a:solidFill>
                  <a:srgbClr val="FF0000"/>
                </a:solidFill>
                <a:effectLst>
                  <a:outerShdw blurRad="38100" dist="38100" dir="2700000" algn="tl">
                    <a:srgbClr val="000000">
                      <a:alpha val="43137"/>
                    </a:srgbClr>
                  </a:outerShdw>
                </a:effectLst>
                <a:cs typeface="Arial" pitchFamily="34" charset="0"/>
              </a:rPr>
              <a:t>السابعة</a:t>
            </a:r>
            <a:endParaRPr lang="en-US" sz="4000" spc="-150" dirty="0" smtClean="0">
              <a:solidFill>
                <a:srgbClr val="376092"/>
              </a:solidFill>
              <a:effectLst>
                <a:outerShdw blurRad="38100" dist="38100" dir="2700000" algn="tl">
                  <a:srgbClr val="000000">
                    <a:alpha val="43137"/>
                  </a:srgbClr>
                </a:outerShdw>
              </a:effectLst>
              <a:latin typeface="ae_AlMateen" pitchFamily="2" charset="-78"/>
              <a:cs typeface="ae_AlMateen" pitchFamily="2" charset="-78"/>
            </a:endParaRPr>
          </a:p>
        </p:txBody>
      </p:sp>
      <p:sp>
        <p:nvSpPr>
          <p:cNvPr id="7" name="Subtitle 5"/>
          <p:cNvSpPr txBox="1">
            <a:spLocks/>
          </p:cNvSpPr>
          <p:nvPr/>
        </p:nvSpPr>
        <p:spPr bwMode="auto">
          <a:xfrm>
            <a:off x="495300" y="4103687"/>
            <a:ext cx="8877300" cy="1752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rtl="1" eaLnBrk="1" fontAlgn="auto" hangingPunct="1">
              <a:spcBef>
                <a:spcPct val="0"/>
              </a:spcBef>
              <a:spcAft>
                <a:spcPts val="0"/>
              </a:spcAft>
              <a:defRPr/>
            </a:pPr>
            <a:r>
              <a:rPr lang="ar-SA" sz="2800" b="1" spc="50" dirty="0" smtClean="0">
                <a:ln w="11430"/>
                <a:solidFill>
                  <a:srgbClr val="FF0000"/>
                </a:solidFill>
                <a:effectLst>
                  <a:outerShdw blurRad="76200" dist="50800" dir="5400000" algn="tl" rotWithShape="0">
                    <a:srgbClr val="000000">
                      <a:alpha val="65000"/>
                    </a:srgbClr>
                  </a:outerShdw>
                </a:effectLst>
                <a:latin typeface="Arial" pitchFamily="34" charset="0"/>
                <a:cs typeface="Arial" pitchFamily="34" charset="0"/>
              </a:rPr>
              <a:t>الفص</a:t>
            </a:r>
            <a:r>
              <a:rPr lang="ar-EG" sz="2800" b="1" spc="50" dirty="0" smtClean="0">
                <a:ln w="11430"/>
                <a:solidFill>
                  <a:srgbClr val="FF0000"/>
                </a:solidFill>
                <a:effectLst>
                  <a:outerShdw blurRad="76200" dist="50800" dir="5400000" algn="tl" rotWithShape="0">
                    <a:srgbClr val="000000">
                      <a:alpha val="65000"/>
                    </a:srgbClr>
                  </a:outerShdw>
                </a:effectLst>
                <a:latin typeface="Arial" pitchFamily="34" charset="0"/>
                <a:cs typeface="Arial" pitchFamily="34" charset="0"/>
              </a:rPr>
              <a:t>ل</a:t>
            </a:r>
            <a:r>
              <a:rPr lang="ar-SA" sz="2800" b="1" spc="50" dirty="0" smtClean="0">
                <a:ln w="11430"/>
                <a:solidFill>
                  <a:srgbClr val="FF0000"/>
                </a:solidFill>
                <a:effectLst>
                  <a:outerShdw blurRad="76200" dist="50800" dir="5400000" algn="tl" rotWithShape="0">
                    <a:srgbClr val="000000">
                      <a:alpha val="65000"/>
                    </a:srgbClr>
                  </a:outerShdw>
                </a:effectLst>
                <a:latin typeface="Arial" pitchFamily="34" charset="0"/>
                <a:cs typeface="Arial" pitchFamily="34" charset="0"/>
              </a:rPr>
              <a:t> </a:t>
            </a:r>
            <a:r>
              <a:rPr lang="ar-EG" sz="2800" b="1" spc="50" dirty="0" smtClean="0">
                <a:ln w="11430"/>
                <a:solidFill>
                  <a:srgbClr val="FF0000"/>
                </a:solidFill>
                <a:effectLst>
                  <a:outerShdw blurRad="76200" dist="50800" dir="5400000" algn="tl" rotWithShape="0">
                    <a:srgbClr val="000000">
                      <a:alpha val="65000"/>
                    </a:srgbClr>
                  </a:outerShdw>
                </a:effectLst>
                <a:latin typeface="Arial" pitchFamily="34" charset="0"/>
                <a:cs typeface="Arial" pitchFamily="34" charset="0"/>
              </a:rPr>
              <a:t>الرابع- </a:t>
            </a:r>
            <a:endParaRPr lang="ar-SA" sz="2800" b="1" spc="50" dirty="0" smtClean="0">
              <a:ln w="11430"/>
              <a:solidFill>
                <a:srgbClr val="FF0000"/>
              </a:solidFill>
              <a:effectLst>
                <a:outerShdw blurRad="76200" dist="50800" dir="5400000" algn="tl" rotWithShape="0">
                  <a:srgbClr val="000000">
                    <a:alpha val="65000"/>
                  </a:srgbClr>
                </a:outerShdw>
              </a:effectLst>
              <a:latin typeface="Arial" pitchFamily="34" charset="0"/>
              <a:cs typeface="Arial" pitchFamily="34" charset="0"/>
            </a:endParaRPr>
          </a:p>
          <a:p>
            <a:pPr rtl="1" eaLnBrk="1" fontAlgn="auto" hangingPunct="1">
              <a:spcBef>
                <a:spcPct val="0"/>
              </a:spcBef>
              <a:spcAft>
                <a:spcPts val="0"/>
              </a:spcAft>
              <a:defRPr/>
            </a:pPr>
            <a:r>
              <a:rPr lang="ar-SA" sz="2800" b="1" spc="50" dirty="0" smtClean="0">
                <a:ln w="11430"/>
                <a:solidFill>
                  <a:srgbClr val="FF0000"/>
                </a:solidFill>
                <a:effectLst>
                  <a:outerShdw blurRad="76200" dist="50800" dir="5400000" algn="tl" rotWithShape="0">
                    <a:srgbClr val="000000">
                      <a:alpha val="65000"/>
                    </a:srgbClr>
                  </a:outerShdw>
                </a:effectLst>
                <a:latin typeface="Arial" pitchFamily="34" charset="0"/>
                <a:cs typeface="Arial" pitchFamily="34" charset="0"/>
              </a:rPr>
              <a:t>متصفح </a:t>
            </a:r>
            <a:r>
              <a:rPr lang="ar-SA" sz="2800" b="1" spc="50" dirty="0">
                <a:ln w="11430"/>
                <a:solidFill>
                  <a:srgbClr val="FF0000"/>
                </a:solidFill>
                <a:effectLst>
                  <a:outerShdw blurRad="76200" dist="50800" dir="5400000" algn="tl" rotWithShape="0">
                    <a:srgbClr val="000000">
                      <a:alpha val="65000"/>
                    </a:srgbClr>
                  </a:outerShdw>
                </a:effectLst>
                <a:latin typeface="Arial" pitchFamily="34" charset="0"/>
                <a:cs typeface="Arial" pitchFamily="34" charset="0"/>
              </a:rPr>
              <a:t>مواقع الويب </a:t>
            </a:r>
            <a:r>
              <a:rPr lang="ar-EG" sz="2800" b="1" spc="50" dirty="0" smtClean="0">
                <a:ln w="11430"/>
                <a:solidFill>
                  <a:srgbClr val="FF0000"/>
                </a:solidFill>
                <a:effectLst>
                  <a:outerShdw blurRad="76200" dist="50800" dir="5400000" algn="tl" rotWithShape="0">
                    <a:srgbClr val="000000">
                      <a:alpha val="65000"/>
                    </a:srgbClr>
                  </a:outerShdw>
                </a:effectLst>
                <a:latin typeface="Arial" pitchFamily="34" charset="0"/>
                <a:cs typeface="Arial" pitchFamily="34" charset="0"/>
              </a:rPr>
              <a:t>(ج 1) </a:t>
            </a:r>
            <a:endParaRPr lang="ar-SA" sz="2800" b="1" spc="50" dirty="0" smtClean="0">
              <a:ln w="11430"/>
              <a:solidFill>
                <a:srgbClr val="FF0000"/>
              </a:solidFill>
              <a:effectLst>
                <a:outerShdw blurRad="76200" dist="50800" dir="5400000" algn="tl" rotWithShape="0">
                  <a:srgbClr val="000000">
                    <a:alpha val="65000"/>
                  </a:srgbClr>
                </a:outerShdw>
              </a:effectLst>
              <a:latin typeface="Arial" pitchFamily="34" charset="0"/>
              <a:cs typeface="Arial" pitchFamily="34" charset="0"/>
            </a:endParaRPr>
          </a:p>
          <a:p>
            <a:pPr rtl="1" eaLnBrk="1" fontAlgn="auto" hangingPunct="1">
              <a:spcBef>
                <a:spcPct val="0"/>
              </a:spcBef>
              <a:spcAft>
                <a:spcPts val="0"/>
              </a:spcAft>
              <a:defRPr/>
            </a:pPr>
            <a:r>
              <a:rPr lang="ar-SA" sz="2800" b="1" spc="50" dirty="0" smtClean="0">
                <a:ln w="11430"/>
                <a:solidFill>
                  <a:srgbClr val="FF0000"/>
                </a:solidFill>
                <a:effectLst>
                  <a:outerShdw blurRad="76200" dist="50800" dir="5400000" algn="tl" rotWithShape="0">
                    <a:srgbClr val="000000">
                      <a:alpha val="65000"/>
                    </a:srgbClr>
                  </a:outerShdw>
                </a:effectLst>
                <a:latin typeface="Arial" pitchFamily="34" charset="0"/>
                <a:cs typeface="Arial" pitchFamily="34" charset="0"/>
              </a:rPr>
              <a:t>(</a:t>
            </a:r>
            <a:r>
              <a:rPr lang="en-US" sz="2800" b="1" spc="50" dirty="0">
                <a:ln w="11430"/>
                <a:solidFill>
                  <a:srgbClr val="FF0000"/>
                </a:solidFill>
                <a:effectLst>
                  <a:outerShdw blurRad="76200" dist="50800" dir="5400000" algn="tl" rotWithShape="0">
                    <a:srgbClr val="000000">
                      <a:alpha val="65000"/>
                    </a:srgbClr>
                  </a:outerShdw>
                </a:effectLst>
                <a:latin typeface="Arial" pitchFamily="34" charset="0"/>
                <a:cs typeface="Arial" pitchFamily="34" charset="0"/>
              </a:rPr>
              <a:t>Browsing </a:t>
            </a:r>
            <a:r>
              <a:rPr lang="en-US" sz="2800" b="1" spc="50" dirty="0" smtClean="0">
                <a:ln w="11430"/>
                <a:solidFill>
                  <a:srgbClr val="FF0000"/>
                </a:solidFill>
                <a:effectLst>
                  <a:outerShdw blurRad="76200" dist="50800" dir="5400000" algn="tl" rotWithShape="0">
                    <a:srgbClr val="000000">
                      <a:alpha val="65000"/>
                    </a:srgbClr>
                  </a:outerShdw>
                </a:effectLst>
                <a:latin typeface="Arial" pitchFamily="34" charset="0"/>
                <a:cs typeface="Arial" pitchFamily="34" charset="0"/>
              </a:rPr>
              <a:t>Websites</a:t>
            </a:r>
            <a:r>
              <a:rPr lang="ar-EG" sz="2800" b="1" spc="50" dirty="0" smtClean="0">
                <a:ln w="11430"/>
                <a:solidFill>
                  <a:srgbClr val="FF0000"/>
                </a:solidFill>
                <a:effectLst>
                  <a:outerShdw blurRad="76200" dist="50800" dir="5400000" algn="tl" rotWithShape="0">
                    <a:srgbClr val="000000">
                      <a:alpha val="65000"/>
                    </a:srgbClr>
                  </a:outerShdw>
                </a:effectLst>
                <a:latin typeface="Arial" pitchFamily="34" charset="0"/>
                <a:cs typeface="Arial" pitchFamily="34" charset="0"/>
              </a:rPr>
              <a:t>)</a:t>
            </a:r>
            <a:endParaRPr lang="en-US" sz="2800" b="1" spc="50" dirty="0" smtClean="0">
              <a:ln w="11430"/>
              <a:solidFill>
                <a:srgbClr val="FF0000"/>
              </a:solidFill>
              <a:effectLst>
                <a:outerShdw blurRad="76200" dist="50800" dir="5400000" algn="tl" rotWithShape="0">
                  <a:srgbClr val="000000">
                    <a:alpha val="65000"/>
                  </a:srgbClr>
                </a:outerShdw>
              </a:effectLst>
              <a:latin typeface="Arial" pitchFamily="34" charset="0"/>
              <a:cs typeface="Arial" pitchFamily="34" charset="0"/>
            </a:endParaRPr>
          </a:p>
        </p:txBody>
      </p:sp>
    </p:spTree>
    <p:extLst>
      <p:ext uri="{BB962C8B-B14F-4D97-AF65-F5344CB8AC3E}">
        <p14:creationId xmlns="" xmlns:p14="http://schemas.microsoft.com/office/powerpoint/2010/main" val="97394993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ln w="9525">
            <a:noFill/>
            <a:miter lim="800000"/>
            <a:headEnd/>
            <a:tailE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vert="horz" wrap="square" lIns="91440" tIns="45720" rIns="91440" bIns="45720" numCol="1" anchor="ctr" anchorCtr="0" compatLnSpc="1">
            <a:prstTxWarp prst="textNoShape">
              <a:avLst/>
            </a:prstTxWarp>
          </a:bodyPr>
          <a:lstStyle/>
          <a:p>
            <a:pPr eaLnBrk="1" hangingPunct="1">
              <a:defRPr/>
            </a:pPr>
            <a:r>
              <a:rPr lang="ar-SA" dirty="0" smtClean="0">
                <a:solidFill>
                  <a:srgbClr val="FF0000"/>
                </a:solidFill>
                <a:effectLst>
                  <a:outerShdw blurRad="38100" dist="38100" dir="2700000" algn="tl">
                    <a:srgbClr val="000000">
                      <a:alpha val="43137"/>
                    </a:srgbClr>
                  </a:outerShdw>
                </a:effectLst>
                <a:cs typeface="Arial" pitchFamily="34" charset="0"/>
              </a:rPr>
              <a:t>عناصر المحاضرة</a:t>
            </a:r>
            <a:endParaRPr lang="en-US" dirty="0">
              <a:solidFill>
                <a:srgbClr val="FF0000"/>
              </a:solidFill>
              <a:effectLst>
                <a:outerShdw blurRad="38100" dist="38100" dir="2700000" algn="tl">
                  <a:srgbClr val="000000">
                    <a:alpha val="43137"/>
                  </a:srgbClr>
                </a:outerShdw>
              </a:effectLst>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 name="TextBox 5"/>
          <p:cNvSpPr txBox="1"/>
          <p:nvPr/>
        </p:nvSpPr>
        <p:spPr>
          <a:xfrm>
            <a:off x="609600" y="1447800"/>
            <a:ext cx="8915400" cy="3170099"/>
          </a:xfrm>
          <a:prstGeom prst="rect">
            <a:avLst/>
          </a:prstGeom>
          <a:solidFill>
            <a:schemeClr val="bg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1"/>
          </a:lnRef>
          <a:fillRef idx="2">
            <a:schemeClr val="accent1"/>
          </a:fillRef>
          <a:effectRef idx="1">
            <a:schemeClr val="accent1"/>
          </a:effectRef>
          <a:fontRef idx="minor">
            <a:schemeClr val="dk1"/>
          </a:fontRef>
        </p:style>
        <p:txBody>
          <a:bodyPr wrap="square" rtlCol="1">
            <a:spAutoFit/>
          </a:bodyPr>
          <a:lstStyle/>
          <a:p>
            <a:pPr marL="342900" lvl="0" indent="-342900" fontAlgn="auto">
              <a:spcBef>
                <a:spcPts val="1200"/>
              </a:spcBef>
              <a:spcAft>
                <a:spcPts val="1200"/>
              </a:spcAft>
              <a:buFont typeface="Wingdings" panose="05000000000000000000" pitchFamily="2" charset="2"/>
              <a:buChar char="q"/>
            </a:pPr>
            <a:r>
              <a:rPr lang="ar-EG" sz="2400" b="1" dirty="0" smtClean="0">
                <a:solidFill>
                  <a:srgbClr val="FF0000"/>
                </a:solidFill>
                <a:cs typeface="Times New Roman"/>
                <a:hlinkClick r:id="rId2" action="ppaction://hlinksldjump"/>
              </a:rPr>
              <a:t>التعرف على </a:t>
            </a:r>
            <a:r>
              <a:rPr lang="ar-EG" sz="2400" b="1" dirty="0">
                <a:solidFill>
                  <a:srgbClr val="FF0000"/>
                </a:solidFill>
                <a:cs typeface="Times New Roman"/>
                <a:hlinkClick r:id="rId2" action="ppaction://hlinksldjump"/>
              </a:rPr>
              <a:t>مفهوم مواقع الويب </a:t>
            </a:r>
            <a:r>
              <a:rPr lang="en-US" sz="2400" b="1" dirty="0">
                <a:solidFill>
                  <a:srgbClr val="FF0000"/>
                </a:solidFill>
                <a:cs typeface="Times New Roman"/>
                <a:hlinkClick r:id="rId2" action="ppaction://hlinksldjump"/>
              </a:rPr>
              <a:t>Web Sites </a:t>
            </a:r>
            <a:endParaRPr lang="en-US" sz="2400" b="1" dirty="0">
              <a:solidFill>
                <a:srgbClr val="FF0000"/>
              </a:solidFill>
              <a:cs typeface="Times New Roman"/>
            </a:endParaRPr>
          </a:p>
          <a:p>
            <a:pPr marL="342900" lvl="0" indent="-342900" fontAlgn="auto">
              <a:spcBef>
                <a:spcPts val="1200"/>
              </a:spcBef>
              <a:spcAft>
                <a:spcPts val="1200"/>
              </a:spcAft>
              <a:buFont typeface="Wingdings" panose="05000000000000000000" pitchFamily="2" charset="2"/>
              <a:buChar char="q"/>
            </a:pPr>
            <a:r>
              <a:rPr lang="ar-EG" sz="2400" b="1" dirty="0" smtClean="0">
                <a:solidFill>
                  <a:srgbClr val="FF0000"/>
                </a:solidFill>
                <a:cs typeface="Times New Roman"/>
                <a:hlinkClick r:id="rId3" action="ppaction://hlinksldjump"/>
              </a:rPr>
              <a:t>نظام </a:t>
            </a:r>
            <a:r>
              <a:rPr lang="ar-EG" sz="2400" b="1" dirty="0">
                <a:solidFill>
                  <a:srgbClr val="FF0000"/>
                </a:solidFill>
                <a:cs typeface="Times New Roman"/>
                <a:hlinkClick r:id="rId3" action="ppaction://hlinksldjump"/>
              </a:rPr>
              <a:t>أسماء النطاقات </a:t>
            </a:r>
            <a:r>
              <a:rPr lang="en-US" sz="2400" b="1" dirty="0">
                <a:solidFill>
                  <a:srgbClr val="FF0000"/>
                </a:solidFill>
                <a:cs typeface="Times New Roman"/>
                <a:hlinkClick r:id="rId3" action="ppaction://hlinksldjump"/>
              </a:rPr>
              <a:t>DNS (Domain Name System</a:t>
            </a:r>
            <a:r>
              <a:rPr lang="en-US" sz="2400" b="1" dirty="0" smtClean="0">
                <a:solidFill>
                  <a:srgbClr val="FF0000"/>
                </a:solidFill>
                <a:cs typeface="Times New Roman"/>
                <a:hlinkClick r:id="rId3" action="ppaction://hlinksldjump"/>
              </a:rPr>
              <a:t>)</a:t>
            </a:r>
            <a:endParaRPr lang="en-US" sz="2400" b="1" dirty="0">
              <a:solidFill>
                <a:srgbClr val="FF0000"/>
              </a:solidFill>
              <a:cs typeface="Times New Roman"/>
            </a:endParaRPr>
          </a:p>
          <a:p>
            <a:pPr marL="342900" lvl="0" indent="-342900" fontAlgn="auto">
              <a:spcBef>
                <a:spcPts val="1200"/>
              </a:spcBef>
              <a:spcAft>
                <a:spcPts val="1200"/>
              </a:spcAft>
              <a:buFont typeface="Wingdings" panose="05000000000000000000" pitchFamily="2" charset="2"/>
              <a:buChar char="q"/>
            </a:pPr>
            <a:r>
              <a:rPr lang="ar-EG" sz="2400" b="1" dirty="0">
                <a:solidFill>
                  <a:srgbClr val="FF0000"/>
                </a:solidFill>
                <a:cs typeface="Times New Roman"/>
                <a:hlinkClick r:id="rId4" action="ppaction://hlinksldjump"/>
              </a:rPr>
              <a:t>عناوين مواقع الويب </a:t>
            </a:r>
            <a:r>
              <a:rPr lang="en-US" sz="2400" b="1" dirty="0">
                <a:solidFill>
                  <a:srgbClr val="FF0000"/>
                </a:solidFill>
                <a:cs typeface="Times New Roman"/>
                <a:hlinkClick r:id="rId4" action="ppaction://hlinksldjump"/>
              </a:rPr>
              <a:t>Websites </a:t>
            </a:r>
            <a:r>
              <a:rPr lang="en-US" sz="2400" b="1" dirty="0" smtClean="0">
                <a:solidFill>
                  <a:srgbClr val="FF0000"/>
                </a:solidFill>
                <a:cs typeface="Times New Roman"/>
                <a:hlinkClick r:id="rId4" action="ppaction://hlinksldjump"/>
              </a:rPr>
              <a:t>Addresses</a:t>
            </a:r>
            <a:endParaRPr lang="en-US" sz="2400" b="1" dirty="0">
              <a:solidFill>
                <a:srgbClr val="FF0000"/>
              </a:solidFill>
              <a:cs typeface="Times New Roman"/>
            </a:endParaRPr>
          </a:p>
          <a:p>
            <a:pPr marL="342900" lvl="0" indent="-342900" fontAlgn="auto">
              <a:spcBef>
                <a:spcPts val="1200"/>
              </a:spcBef>
              <a:spcAft>
                <a:spcPts val="1200"/>
              </a:spcAft>
              <a:buFont typeface="Wingdings" panose="05000000000000000000" pitchFamily="2" charset="2"/>
              <a:buChar char="q"/>
            </a:pPr>
            <a:r>
              <a:rPr lang="ar-EG" sz="2400" b="1" dirty="0">
                <a:solidFill>
                  <a:srgbClr val="FF0000"/>
                </a:solidFill>
                <a:cs typeface="Times New Roman"/>
                <a:hlinkClick r:id="rId5" action="ppaction://hlinksldjump"/>
              </a:rPr>
              <a:t>المتصفحات </a:t>
            </a:r>
            <a:r>
              <a:rPr lang="en-US" sz="2400" b="1" dirty="0" smtClean="0">
                <a:solidFill>
                  <a:srgbClr val="FF0000"/>
                </a:solidFill>
                <a:cs typeface="Times New Roman"/>
                <a:hlinkClick r:id="rId5" action="ppaction://hlinksldjump"/>
              </a:rPr>
              <a:t>Browsers</a:t>
            </a:r>
            <a:endParaRPr lang="ar-EG" sz="2400" b="1" dirty="0" smtClean="0">
              <a:solidFill>
                <a:srgbClr val="FF0000"/>
              </a:solidFill>
              <a:cs typeface="Times New Roman"/>
            </a:endParaRPr>
          </a:p>
          <a:p>
            <a:pPr marL="342900" indent="-342900" fontAlgn="auto">
              <a:spcBef>
                <a:spcPts val="1200"/>
              </a:spcBef>
              <a:spcAft>
                <a:spcPts val="1200"/>
              </a:spcAft>
              <a:buFont typeface="Wingdings" panose="05000000000000000000" pitchFamily="2" charset="2"/>
              <a:buChar char="q"/>
            </a:pPr>
            <a:r>
              <a:rPr lang="ar-EG" sz="2400" b="1" dirty="0">
                <a:solidFill>
                  <a:srgbClr val="FF0000"/>
                </a:solidFill>
                <a:cs typeface="Times New Roman"/>
                <a:hlinkClick r:id="rId6" action="ppaction://hlinksldjump"/>
              </a:rPr>
              <a:t>مقارنة بين أشهر متصفحات </a:t>
            </a:r>
            <a:r>
              <a:rPr lang="ar-EG" sz="2400" b="1" dirty="0" smtClean="0">
                <a:solidFill>
                  <a:srgbClr val="FF0000"/>
                </a:solidFill>
                <a:cs typeface="Times New Roman"/>
                <a:hlinkClick r:id="rId6" action="ppaction://hlinksldjump"/>
              </a:rPr>
              <a:t>الانترنت</a:t>
            </a:r>
            <a:endParaRPr lang="en-US" sz="2400" b="1" dirty="0">
              <a:solidFill>
                <a:srgbClr val="FF0000"/>
              </a:solidFill>
              <a:cs typeface="Times New Roman"/>
            </a:endParaRPr>
          </a:p>
        </p:txBody>
      </p:sp>
    </p:spTree>
    <p:extLst>
      <p:ext uri="{BB962C8B-B14F-4D97-AF65-F5344CB8AC3E}">
        <p14:creationId xmlns="" xmlns:p14="http://schemas.microsoft.com/office/powerpoint/2010/main" val="173893058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3</a:t>
            </a:fld>
            <a:endParaRPr lang="en-US" dirty="0" smtClean="0">
              <a:cs typeface="Arial" pitchFamily="34" charset="0"/>
            </a:endParaRPr>
          </a:p>
        </p:txBody>
      </p:sp>
      <p:sp>
        <p:nvSpPr>
          <p:cNvPr id="14" name="TextBox 13"/>
          <p:cNvSpPr txBox="1"/>
          <p:nvPr/>
        </p:nvSpPr>
        <p:spPr>
          <a:xfrm>
            <a:off x="457200" y="304800"/>
            <a:ext cx="8915400" cy="1018639"/>
          </a:xfrm>
          <a:prstGeom prst="rect">
            <a:avLst/>
          </a:prstGeom>
          <a:ln>
            <a:headEnd/>
            <a:tailEn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anchor="ctr" anchorCtr="0" compatLnSpc="1">
            <a:prstTxWarp prst="textNoShape">
              <a:avLst/>
            </a:prstTxWarp>
          </a:bodyPr>
          <a:lstStyle/>
          <a:p>
            <a:pPr marL="742950" indent="-742950" algn="just" eaLnBrk="0" hangingPunct="0">
              <a:buFont typeface="Wingdings" pitchFamily="2" charset="2"/>
              <a:buChar char="v"/>
              <a:defRPr/>
            </a:pPr>
            <a:r>
              <a:rPr lang="ar-SA" sz="3600" b="1" spc="50" dirty="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التعرف على مفهوم مواقع الويب </a:t>
            </a:r>
            <a:r>
              <a:rPr lang="en-US" sz="3600" b="1" spc="50" dirty="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Web </a:t>
            </a:r>
            <a:r>
              <a:rPr lang="en-US" sz="3600" b="1" spc="50" dirty="0" smtClean="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Sites</a:t>
            </a:r>
            <a:endParaRPr lang="ar-SA" sz="3600" b="1" spc="50" dirty="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6" name="Content Placeholder 2"/>
          <p:cNvSpPr txBox="1">
            <a:spLocks/>
          </p:cNvSpPr>
          <p:nvPr/>
        </p:nvSpPr>
        <p:spPr bwMode="auto">
          <a:xfrm>
            <a:off x="152400" y="1447800"/>
            <a:ext cx="9448800" cy="2590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96838" marR="0" lvl="0" algn="r" defTabSz="914400" eaLnBrk="0" fontAlgn="base" latinLnBrk="0" hangingPunct="0">
              <a:lnSpc>
                <a:spcPct val="150000"/>
              </a:lnSpc>
              <a:spcBef>
                <a:spcPct val="20000"/>
              </a:spcBef>
              <a:spcAft>
                <a:spcPct val="0"/>
              </a:spcAft>
              <a:buClrTx/>
              <a:buSzTx/>
              <a:buFont typeface="Arial" pitchFamily="34" charset="0"/>
              <a:buNone/>
              <a:tabLst/>
              <a:defRPr/>
            </a:pPr>
            <a:r>
              <a:rPr kumimoji="0" lang="ar-SA" sz="2000" b="1" i="0" u="sng" strike="noStrike" kern="1200" cap="none" spc="0" normalizeH="0" baseline="0" noProof="0" dirty="0" smtClean="0">
                <a:ln>
                  <a:noFill/>
                </a:ln>
                <a:solidFill>
                  <a:schemeClr val="tx1"/>
                </a:solidFill>
                <a:effectLst/>
                <a:uLnTx/>
                <a:uFillTx/>
                <a:latin typeface="+mn-lt"/>
                <a:ea typeface="+mn-ea"/>
                <a:cs typeface="+mj-cs"/>
              </a:rPr>
              <a:t>مواقع الويب </a:t>
            </a:r>
            <a:r>
              <a:rPr kumimoji="0" lang="en-US" sz="2000" b="1" i="0" u="sng" strike="noStrike" kern="1200" cap="none" spc="0" normalizeH="0" baseline="0" noProof="0" dirty="0" smtClean="0">
                <a:ln>
                  <a:noFill/>
                </a:ln>
                <a:solidFill>
                  <a:schemeClr val="tx1"/>
                </a:solidFill>
                <a:effectLst/>
                <a:uLnTx/>
                <a:uFillTx/>
                <a:latin typeface="+mn-lt"/>
                <a:ea typeface="+mn-ea"/>
                <a:cs typeface="+mj-cs"/>
              </a:rPr>
              <a:t>Web Sites </a:t>
            </a:r>
            <a:r>
              <a:rPr kumimoji="0" lang="ar-SA" sz="2000" b="1" i="0" u="sng" strike="noStrike" kern="1200" cap="none" spc="0" normalizeH="0" baseline="0" noProof="0" dirty="0" smtClean="0">
                <a:ln>
                  <a:noFill/>
                </a:ln>
                <a:solidFill>
                  <a:schemeClr val="tx1"/>
                </a:solidFill>
                <a:effectLst/>
                <a:uLnTx/>
                <a:uFillTx/>
                <a:latin typeface="+mn-lt"/>
                <a:ea typeface="+mn-ea"/>
                <a:cs typeface="+mj-cs"/>
              </a:rPr>
              <a:t> </a:t>
            </a:r>
            <a:r>
              <a:rPr kumimoji="0" lang="ar-SA" sz="1800" i="0" u="none" strike="noStrike" kern="1200" cap="none" spc="0" normalizeH="0" baseline="0" noProof="0" dirty="0" smtClean="0">
                <a:ln>
                  <a:noFill/>
                </a:ln>
                <a:solidFill>
                  <a:schemeClr val="tx1"/>
                </a:solidFill>
                <a:effectLst/>
                <a:uLnTx/>
                <a:uFillTx/>
                <a:latin typeface="+mn-lt"/>
                <a:ea typeface="+mn-ea"/>
                <a:cs typeface="+mj-cs"/>
              </a:rPr>
              <a:t>هي الوسيلة الرئيسية التي من خلالها نستطيع الحصول على مختلف أنواع المعلومات والأخبار في كافة المجالات، ويتكون موقع الويب الواحد من عدد من </a:t>
            </a:r>
            <a:r>
              <a:rPr kumimoji="0" lang="ar-SA" sz="1800" b="1" i="0" u="none" strike="noStrike" kern="1200" cap="none" spc="0" normalizeH="0" baseline="0" noProof="0" dirty="0" smtClean="0">
                <a:ln>
                  <a:noFill/>
                </a:ln>
                <a:solidFill>
                  <a:schemeClr val="tx1"/>
                </a:solidFill>
                <a:effectLst/>
                <a:uLnTx/>
                <a:uFillTx/>
                <a:latin typeface="+mn-lt"/>
                <a:ea typeface="+mn-ea"/>
                <a:cs typeface="+mj-cs"/>
              </a:rPr>
              <a:t>صفحات الويب </a:t>
            </a:r>
            <a:r>
              <a:rPr kumimoji="0" lang="en-US" sz="1800" b="1" i="0" u="none" strike="noStrike" kern="1200" cap="none" spc="0" normalizeH="0" baseline="0" noProof="0" dirty="0" smtClean="0">
                <a:ln>
                  <a:noFill/>
                </a:ln>
                <a:solidFill>
                  <a:schemeClr val="tx1"/>
                </a:solidFill>
                <a:effectLst/>
                <a:uLnTx/>
                <a:uFillTx/>
                <a:latin typeface="+mn-lt"/>
                <a:ea typeface="+mn-ea"/>
                <a:cs typeface="+mj-cs"/>
              </a:rPr>
              <a:t>Web Pages </a:t>
            </a:r>
            <a:r>
              <a:rPr kumimoji="0" lang="ar-SA" sz="1800" b="1" i="0" u="none" strike="noStrike" kern="1200" cap="none" spc="0" normalizeH="0" baseline="0" noProof="0" dirty="0" smtClean="0">
                <a:ln>
                  <a:noFill/>
                </a:ln>
                <a:solidFill>
                  <a:schemeClr val="tx1"/>
                </a:solidFill>
                <a:effectLst/>
                <a:uLnTx/>
                <a:uFillTx/>
                <a:latin typeface="+mn-lt"/>
                <a:ea typeface="+mn-ea"/>
                <a:cs typeface="+mj-cs"/>
              </a:rPr>
              <a:t> </a:t>
            </a:r>
            <a:r>
              <a:rPr kumimoji="0" lang="ar-SA" sz="1800" i="0" u="none" strike="noStrike" kern="1200" cap="none" spc="0" normalizeH="0" baseline="0" noProof="0" dirty="0" smtClean="0">
                <a:ln>
                  <a:noFill/>
                </a:ln>
                <a:solidFill>
                  <a:schemeClr val="tx1"/>
                </a:solidFill>
                <a:effectLst/>
                <a:uLnTx/>
                <a:uFillTx/>
                <a:latin typeface="+mn-lt"/>
                <a:ea typeface="+mn-ea"/>
                <a:cs typeface="+mj-cs"/>
              </a:rPr>
              <a:t>المترابطة فيما بينها عن طريق ما يعرف </a:t>
            </a:r>
            <a:r>
              <a:rPr kumimoji="0" lang="ar-SA" sz="1800" b="1" i="0" u="none" strike="noStrike" kern="1200" cap="none" spc="0" normalizeH="0" baseline="0" noProof="0" dirty="0" smtClean="0">
                <a:ln>
                  <a:noFill/>
                </a:ln>
                <a:solidFill>
                  <a:schemeClr val="tx1"/>
                </a:solidFill>
                <a:effectLst/>
                <a:uLnTx/>
                <a:uFillTx/>
                <a:latin typeface="+mn-lt"/>
                <a:ea typeface="+mn-ea"/>
                <a:cs typeface="+mj-cs"/>
              </a:rPr>
              <a:t>بالارتباطات التشعبية </a:t>
            </a:r>
            <a:r>
              <a:rPr kumimoji="0" lang="en-US" sz="1800" b="1" i="0" u="none" strike="noStrike" kern="1200" cap="none" spc="0" normalizeH="0" baseline="0" noProof="0" dirty="0" smtClean="0">
                <a:ln>
                  <a:noFill/>
                </a:ln>
                <a:solidFill>
                  <a:schemeClr val="tx1"/>
                </a:solidFill>
                <a:effectLst/>
                <a:uLnTx/>
                <a:uFillTx/>
                <a:latin typeface="+mn-lt"/>
                <a:ea typeface="+mn-ea"/>
                <a:cs typeface="+mj-cs"/>
              </a:rPr>
              <a:t>Hyperlinks</a:t>
            </a:r>
            <a:r>
              <a:rPr kumimoji="0" lang="ar-EG" sz="1800" b="1" i="0" u="none" strike="noStrike" kern="1200" cap="none" spc="0" normalizeH="0" baseline="0" noProof="0" dirty="0" smtClean="0">
                <a:ln>
                  <a:noFill/>
                </a:ln>
                <a:solidFill>
                  <a:schemeClr val="tx1"/>
                </a:solidFill>
                <a:effectLst/>
                <a:uLnTx/>
                <a:uFillTx/>
                <a:latin typeface="+mn-lt"/>
                <a:ea typeface="+mn-ea"/>
                <a:cs typeface="+mj-cs"/>
              </a:rPr>
              <a:t>.</a:t>
            </a:r>
            <a:endParaRPr kumimoji="0" lang="ar-SA" sz="1800" i="0" u="none" strike="noStrike" kern="1200" cap="none" spc="0" normalizeH="0" baseline="0" noProof="0" dirty="0" smtClean="0">
              <a:ln>
                <a:noFill/>
              </a:ln>
              <a:solidFill>
                <a:schemeClr val="tx1"/>
              </a:solidFill>
              <a:effectLst/>
              <a:uLnTx/>
              <a:uFillTx/>
              <a:latin typeface="+mn-lt"/>
              <a:ea typeface="+mn-ea"/>
              <a:cs typeface="+mj-cs"/>
            </a:endParaRPr>
          </a:p>
          <a:p>
            <a:pPr marL="96838" marR="0" lvl="0" algn="r" defTabSz="914400" eaLnBrk="0" fontAlgn="base" latinLnBrk="0" hangingPunct="0">
              <a:lnSpc>
                <a:spcPct val="150000"/>
              </a:lnSpc>
              <a:spcBef>
                <a:spcPct val="20000"/>
              </a:spcBef>
              <a:spcAft>
                <a:spcPct val="0"/>
              </a:spcAft>
              <a:buClrTx/>
              <a:buSzTx/>
              <a:buFont typeface="Arial" pitchFamily="34" charset="0"/>
              <a:buNone/>
              <a:tabLst/>
              <a:defRPr/>
            </a:pPr>
            <a:r>
              <a:rPr kumimoji="0" lang="ar-SA" sz="1800" i="0" u="none" strike="noStrike" kern="1200" cap="none" spc="0" normalizeH="0" baseline="0" noProof="0" dirty="0" smtClean="0">
                <a:ln>
                  <a:noFill/>
                </a:ln>
                <a:solidFill>
                  <a:schemeClr val="tx1"/>
                </a:solidFill>
                <a:effectLst/>
                <a:uLnTx/>
                <a:uFillTx/>
                <a:latin typeface="+mn-lt"/>
                <a:ea typeface="+mn-ea"/>
                <a:cs typeface="+mj-cs"/>
              </a:rPr>
              <a:t>صفحات الويب يمكن أن تحتوي على </a:t>
            </a:r>
            <a:r>
              <a:rPr kumimoji="0" lang="ar-SA" sz="1800" b="1" i="0" u="none" strike="noStrike" kern="1200" cap="none" spc="0" normalizeH="0" baseline="0" noProof="0" dirty="0" smtClean="0">
                <a:ln>
                  <a:noFill/>
                </a:ln>
                <a:solidFill>
                  <a:schemeClr val="tx1"/>
                </a:solidFill>
                <a:effectLst/>
                <a:uLnTx/>
                <a:uFillTx/>
                <a:latin typeface="+mn-lt"/>
                <a:ea typeface="+mn-ea"/>
                <a:cs typeface="+mj-cs"/>
              </a:rPr>
              <a:t>صور ومقاطع صوتية إضافة الى نصوص منسقة</a:t>
            </a:r>
            <a:r>
              <a:rPr kumimoji="0" lang="ar-SA" sz="1800" i="0" u="none" strike="noStrike" kern="1200" cap="none" spc="0" normalizeH="0" baseline="0" noProof="0" dirty="0" smtClean="0">
                <a:ln>
                  <a:noFill/>
                </a:ln>
                <a:solidFill>
                  <a:schemeClr val="tx1"/>
                </a:solidFill>
                <a:effectLst/>
                <a:uLnTx/>
                <a:uFillTx/>
                <a:latin typeface="+mn-lt"/>
                <a:ea typeface="+mn-ea"/>
                <a:cs typeface="+mj-cs"/>
              </a:rPr>
              <a:t>، وهذه الصفحات تكون </a:t>
            </a:r>
            <a:r>
              <a:rPr kumimoji="0" lang="ar-SA" sz="1800" b="1" i="0" u="none" strike="noStrike" kern="1200" cap="none" spc="0" normalizeH="0" baseline="0" noProof="0" dirty="0" smtClean="0">
                <a:ln>
                  <a:noFill/>
                </a:ln>
                <a:solidFill>
                  <a:schemeClr val="tx1"/>
                </a:solidFill>
                <a:effectLst/>
                <a:uLnTx/>
                <a:uFillTx/>
                <a:latin typeface="+mn-lt"/>
                <a:ea typeface="+mn-ea"/>
                <a:cs typeface="+mj-cs"/>
              </a:rPr>
              <a:t>مخزنة</a:t>
            </a:r>
            <a:r>
              <a:rPr kumimoji="0" lang="ar-SA" sz="1800" i="0" u="none" strike="noStrike" kern="1200" cap="none" spc="0" normalizeH="0" baseline="0" noProof="0" dirty="0" smtClean="0">
                <a:ln>
                  <a:noFill/>
                </a:ln>
                <a:solidFill>
                  <a:schemeClr val="tx1"/>
                </a:solidFill>
                <a:effectLst/>
                <a:uLnTx/>
                <a:uFillTx/>
                <a:latin typeface="+mn-lt"/>
                <a:ea typeface="+mn-ea"/>
                <a:cs typeface="+mj-cs"/>
              </a:rPr>
              <a:t> على اجهزة كمبيوتر ذات مواصفات خاصة تعرف </a:t>
            </a:r>
            <a:r>
              <a:rPr kumimoji="0" lang="ar-SA" sz="1800" b="1" i="0" u="none" strike="noStrike" kern="1200" cap="none" spc="0" normalizeH="0" baseline="0" noProof="0" dirty="0" smtClean="0">
                <a:ln>
                  <a:noFill/>
                </a:ln>
                <a:solidFill>
                  <a:schemeClr val="tx1"/>
                </a:solidFill>
                <a:effectLst/>
                <a:uLnTx/>
                <a:uFillTx/>
                <a:latin typeface="+mn-lt"/>
                <a:ea typeface="+mn-ea"/>
                <a:cs typeface="+mj-cs"/>
              </a:rPr>
              <a:t>بإسم الخوادم </a:t>
            </a:r>
            <a:r>
              <a:rPr kumimoji="0" lang="en-US" sz="1800" b="1" i="0" u="none" strike="noStrike" kern="1200" cap="none" spc="0" normalizeH="0" baseline="0" noProof="0" dirty="0" smtClean="0">
                <a:ln>
                  <a:noFill/>
                </a:ln>
                <a:solidFill>
                  <a:schemeClr val="tx1"/>
                </a:solidFill>
                <a:effectLst/>
                <a:uLnTx/>
                <a:uFillTx/>
                <a:latin typeface="+mn-lt"/>
                <a:ea typeface="+mn-ea"/>
                <a:cs typeface="+mj-cs"/>
              </a:rPr>
              <a:t>Servers </a:t>
            </a:r>
            <a:r>
              <a:rPr kumimoji="0" lang="ar-SA" sz="1800" i="0" u="none" strike="noStrike" kern="1200" cap="none" spc="0" normalizeH="0" baseline="0" noProof="0" dirty="0" smtClean="0">
                <a:ln>
                  <a:noFill/>
                </a:ln>
                <a:solidFill>
                  <a:schemeClr val="tx1"/>
                </a:solidFill>
                <a:effectLst/>
                <a:uLnTx/>
                <a:uFillTx/>
                <a:latin typeface="+mn-lt"/>
                <a:ea typeface="+mn-ea"/>
                <a:cs typeface="+mj-cs"/>
              </a:rPr>
              <a:t>، ويتم </a:t>
            </a:r>
            <a:r>
              <a:rPr kumimoji="0" lang="ar-SA" sz="1800" b="1" i="0" u="none" strike="noStrike" kern="1200" cap="none" spc="0" normalizeH="0" baseline="0" noProof="0" dirty="0" smtClean="0">
                <a:ln>
                  <a:noFill/>
                </a:ln>
                <a:solidFill>
                  <a:schemeClr val="tx1"/>
                </a:solidFill>
                <a:effectLst/>
                <a:uLnTx/>
                <a:uFillTx/>
                <a:latin typeface="+mn-lt"/>
                <a:ea typeface="+mn-ea"/>
                <a:cs typeface="+mj-cs"/>
              </a:rPr>
              <a:t>استدعاء الصفحات </a:t>
            </a:r>
            <a:r>
              <a:rPr kumimoji="0" lang="ar-SA" sz="1800" i="0" u="none" strike="noStrike" kern="1200" cap="none" spc="0" normalizeH="0" baseline="0" noProof="0" dirty="0" smtClean="0">
                <a:ln>
                  <a:noFill/>
                </a:ln>
                <a:solidFill>
                  <a:schemeClr val="tx1"/>
                </a:solidFill>
                <a:effectLst/>
                <a:uLnTx/>
                <a:uFillTx/>
                <a:latin typeface="+mn-lt"/>
                <a:ea typeface="+mn-ea"/>
                <a:cs typeface="+mj-cs"/>
              </a:rPr>
              <a:t>وعرضها من خلال </a:t>
            </a:r>
            <a:r>
              <a:rPr kumimoji="0" lang="ar-SA" sz="1800" b="1" i="0" u="none" strike="noStrike" kern="1200" cap="none" spc="0" normalizeH="0" baseline="0" noProof="0" dirty="0" smtClean="0">
                <a:ln>
                  <a:noFill/>
                </a:ln>
                <a:solidFill>
                  <a:schemeClr val="tx1"/>
                </a:solidFill>
                <a:effectLst/>
                <a:uLnTx/>
                <a:uFillTx/>
                <a:latin typeface="+mn-lt"/>
                <a:ea typeface="+mn-ea"/>
                <a:cs typeface="+mj-cs"/>
              </a:rPr>
              <a:t>المتصفحات </a:t>
            </a:r>
            <a:r>
              <a:rPr kumimoji="0" lang="en-US" sz="1800" b="1" i="0" u="none" strike="noStrike" kern="1200" cap="none" spc="0" normalizeH="0" baseline="0" noProof="0" dirty="0" smtClean="0">
                <a:ln>
                  <a:noFill/>
                </a:ln>
                <a:solidFill>
                  <a:schemeClr val="tx1"/>
                </a:solidFill>
                <a:effectLst/>
                <a:uLnTx/>
                <a:uFillTx/>
                <a:latin typeface="+mn-lt"/>
                <a:ea typeface="+mn-ea"/>
                <a:cs typeface="+mj-cs"/>
              </a:rPr>
              <a:t>Browsers </a:t>
            </a:r>
            <a:r>
              <a:rPr kumimoji="0" lang="ar-SA" sz="1800" b="1" i="0" u="none" strike="noStrike" kern="1200" cap="none" spc="0" normalizeH="0" baseline="0" noProof="0" dirty="0" smtClean="0">
                <a:ln>
                  <a:noFill/>
                </a:ln>
                <a:solidFill>
                  <a:schemeClr val="tx1"/>
                </a:solidFill>
                <a:effectLst/>
                <a:uLnTx/>
                <a:uFillTx/>
                <a:latin typeface="+mn-lt"/>
                <a:ea typeface="+mn-ea"/>
                <a:cs typeface="+mj-cs"/>
              </a:rPr>
              <a:t> بجهاز المستخدم</a:t>
            </a:r>
            <a:r>
              <a:rPr kumimoji="0" lang="ar-EG" sz="1800" b="1" i="0" u="none" strike="noStrike" kern="1200" cap="none" spc="0" normalizeH="0" baseline="0" noProof="0" dirty="0" smtClean="0">
                <a:ln>
                  <a:noFill/>
                </a:ln>
                <a:solidFill>
                  <a:schemeClr val="tx1"/>
                </a:solidFill>
                <a:effectLst/>
                <a:uLnTx/>
                <a:uFillTx/>
                <a:latin typeface="+mn-lt"/>
                <a:ea typeface="+mn-ea"/>
                <a:cs typeface="+mj-cs"/>
              </a:rPr>
              <a:t>.</a:t>
            </a:r>
            <a:endParaRPr kumimoji="0" lang="ar-SA" sz="1800" i="0" u="none" strike="noStrike" kern="1200" cap="none" spc="0" normalizeH="0" baseline="0" noProof="0" dirty="0" smtClean="0">
              <a:ln>
                <a:noFill/>
              </a:ln>
              <a:solidFill>
                <a:schemeClr val="tx1"/>
              </a:solidFill>
              <a:effectLst/>
              <a:uLnTx/>
              <a:uFillTx/>
              <a:latin typeface="+mn-lt"/>
              <a:ea typeface="+mn-ea"/>
              <a:cs typeface="+mj-cs"/>
            </a:endParaRPr>
          </a:p>
          <a:p>
            <a:pPr marL="53975" marR="0" lvl="0" indent="287338" algn="r" defTabSz="914400" eaLnBrk="0" fontAlgn="base" latinLnBrk="0" hangingPunct="0">
              <a:lnSpc>
                <a:spcPct val="150000"/>
              </a:lnSpc>
              <a:spcBef>
                <a:spcPct val="20000"/>
              </a:spcBef>
              <a:spcAft>
                <a:spcPct val="0"/>
              </a:spcAft>
              <a:buClrTx/>
              <a:buSzTx/>
              <a:buFont typeface="Arial" pitchFamily="34" charset="0"/>
              <a:buNone/>
              <a:tabLst/>
              <a:defRPr/>
            </a:pPr>
            <a:r>
              <a:rPr kumimoji="0" lang="en-US" sz="1800" b="0" i="0" u="none" strike="noStrike" kern="1200" cap="none" spc="0" normalizeH="0" baseline="0" noProof="0" dirty="0" smtClean="0">
                <a:ln>
                  <a:noFill/>
                </a:ln>
                <a:solidFill>
                  <a:schemeClr val="tx1"/>
                </a:solidFill>
                <a:effectLst/>
                <a:uLnTx/>
                <a:uFillTx/>
                <a:latin typeface="+mn-lt"/>
                <a:ea typeface="+mn-ea"/>
                <a:cs typeface="Arial" charset="0"/>
              </a:rPr>
              <a:t> </a:t>
            </a:r>
            <a:endParaRPr kumimoji="0" lang="ar-SA" sz="1800" b="0" i="0" u="none" strike="noStrike" kern="1200" cap="none" spc="0" normalizeH="0" baseline="0" noProof="0" dirty="0" smtClean="0">
              <a:ln>
                <a:noFill/>
              </a:ln>
              <a:solidFill>
                <a:schemeClr val="tx1"/>
              </a:solidFill>
              <a:effectLst/>
              <a:uLnTx/>
              <a:uFillTx/>
              <a:latin typeface="+mn-lt"/>
              <a:ea typeface="+mn-ea"/>
              <a:cs typeface="Arial" charset="0"/>
            </a:endParaRPr>
          </a:p>
          <a:p>
            <a:pPr marL="1588" marR="0" lvl="0" indent="339725" algn="r" defTabSz="914400" eaLnBrk="0" fontAlgn="base" latinLnBrk="0" hangingPunct="0">
              <a:lnSpc>
                <a:spcPct val="150000"/>
              </a:lnSpc>
              <a:spcBef>
                <a:spcPct val="20000"/>
              </a:spcBef>
              <a:spcAft>
                <a:spcPct val="0"/>
              </a:spcAft>
              <a:buClrTx/>
              <a:buSzTx/>
              <a:buFont typeface="Arial" pitchFamily="34" charset="0"/>
              <a:buNone/>
              <a:tabLst/>
              <a:defRPr/>
            </a:pPr>
            <a:endParaRPr kumimoji="0" lang="ar-SA" sz="1800" b="0" i="0" u="none" strike="noStrike" kern="1200" cap="none" spc="0" normalizeH="0" baseline="0" noProof="0" dirty="0" smtClean="0">
              <a:ln>
                <a:noFill/>
              </a:ln>
              <a:solidFill>
                <a:schemeClr val="tx1"/>
              </a:solidFill>
              <a:effectLst/>
              <a:uLnTx/>
              <a:uFillTx/>
              <a:latin typeface="+mn-lt"/>
              <a:ea typeface="+mn-ea"/>
              <a:cs typeface="Arial" charset="0"/>
            </a:endParaRPr>
          </a:p>
        </p:txBody>
      </p:sp>
      <p:pic>
        <p:nvPicPr>
          <p:cNvPr id="7" name="Picture 2"/>
          <p:cNvPicPr>
            <a:picLocks noChangeAspect="1" noChangeArrowheads="1"/>
          </p:cNvPicPr>
          <p:nvPr/>
        </p:nvPicPr>
        <p:blipFill rotWithShape="1">
          <a:blip r:embed="rId2" cstate="print"/>
          <a:srcRect t="23239" r="2935" b="9375"/>
          <a:stretch/>
        </p:blipFill>
        <p:spPr bwMode="auto">
          <a:xfrm>
            <a:off x="789215" y="4174410"/>
            <a:ext cx="3962399" cy="2066515"/>
          </a:xfrm>
          <a:prstGeom prst="rect">
            <a:avLst/>
          </a:prstGeom>
          <a:noFill/>
          <a:ln w="9525">
            <a:noFill/>
            <a:miter lim="800000"/>
            <a:headEnd/>
            <a:tailEnd/>
          </a:ln>
        </p:spPr>
      </p:pic>
      <p:pic>
        <p:nvPicPr>
          <p:cNvPr id="1026" name="Picture 2"/>
          <p:cNvPicPr>
            <a:picLocks noChangeAspect="1" noChangeArrowheads="1"/>
          </p:cNvPicPr>
          <p:nvPr/>
        </p:nvPicPr>
        <p:blipFill rotWithShape="1">
          <a:blip r:embed="rId3" cstate="print">
            <a:extLst>
              <a:ext uri="{28A0092B-C50C-407E-A947-70E740481C1C}">
                <a14:useLocalDpi xmlns="" xmlns:a14="http://schemas.microsoft.com/office/drawing/2010/main" val="0"/>
              </a:ext>
            </a:extLst>
          </a:blip>
          <a:srcRect l="14458" r="15053"/>
          <a:stretch/>
        </p:blipFill>
        <p:spPr bwMode="auto">
          <a:xfrm>
            <a:off x="5006880" y="4191000"/>
            <a:ext cx="3768873" cy="203333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237479548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4</a:t>
            </a:fld>
            <a:endParaRPr lang="en-US" dirty="0" smtClean="0">
              <a:cs typeface="Arial" pitchFamily="34" charset="0"/>
            </a:endParaRPr>
          </a:p>
        </p:txBody>
      </p:sp>
      <p:sp>
        <p:nvSpPr>
          <p:cNvPr id="14" name="TextBox 13"/>
          <p:cNvSpPr txBox="1"/>
          <p:nvPr/>
        </p:nvSpPr>
        <p:spPr>
          <a:xfrm>
            <a:off x="457200" y="304800"/>
            <a:ext cx="8915400" cy="1018639"/>
          </a:xfrm>
          <a:prstGeom prst="rect">
            <a:avLst/>
          </a:prstGeom>
          <a:ln>
            <a:headEnd/>
            <a:tailEn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anchor="ctr" anchorCtr="0" compatLnSpc="1">
            <a:prstTxWarp prst="textNoShape">
              <a:avLst/>
            </a:prstTxWarp>
          </a:bodyPr>
          <a:lstStyle/>
          <a:p>
            <a:pPr marL="742950" indent="-742950" algn="just" eaLnBrk="0" hangingPunct="0">
              <a:buFont typeface="Wingdings" pitchFamily="2" charset="2"/>
              <a:buChar char="v"/>
              <a:defRPr/>
            </a:pPr>
            <a:r>
              <a:rPr lang="ar-SA" sz="3600" b="1" spc="50" dirty="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نظام أسماء </a:t>
            </a:r>
            <a:r>
              <a:rPr lang="ar-SA" sz="3600" b="1" spc="50" dirty="0" smtClean="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النطاقات</a:t>
            </a:r>
            <a:endParaRPr lang="ar-EG" sz="3600" b="1" spc="50" dirty="0" smtClean="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endParaRPr>
          </a:p>
          <a:p>
            <a:pPr algn="just" eaLnBrk="0" hangingPunct="0">
              <a:defRPr/>
            </a:pPr>
            <a:r>
              <a:rPr lang="ar-SA" sz="3600" b="1" spc="50" dirty="0" smtClean="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 </a:t>
            </a:r>
            <a:endParaRPr lang="en-US" sz="3600" b="1" spc="50" dirty="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6" name="Content Placeholder 2"/>
          <p:cNvSpPr>
            <a:spLocks noGrp="1"/>
          </p:cNvSpPr>
          <p:nvPr>
            <p:ph idx="1"/>
          </p:nvPr>
        </p:nvSpPr>
        <p:spPr>
          <a:xfrm>
            <a:off x="228600" y="1371600"/>
            <a:ext cx="9448800" cy="4678363"/>
          </a:xfrm>
        </p:spPr>
        <p:txBody>
          <a:bodyPr/>
          <a:lstStyle/>
          <a:p>
            <a:pPr algn="just" rtl="1">
              <a:lnSpc>
                <a:spcPct val="150000"/>
              </a:lnSpc>
              <a:buFont typeface="Wingdings" pitchFamily="2" charset="2"/>
              <a:buChar char="q"/>
            </a:pPr>
            <a:r>
              <a:rPr lang="ar-SA" sz="2000" b="1" u="sng" dirty="0" smtClean="0"/>
              <a:t>نظام أسماء النطاقات </a:t>
            </a:r>
            <a:r>
              <a:rPr lang="en-US" sz="2000" b="1" u="sng" dirty="0" smtClean="0"/>
              <a:t>DNS</a:t>
            </a:r>
            <a:r>
              <a:rPr lang="ar-SA" sz="2000" b="1" u="sng" dirty="0" smtClean="0"/>
              <a:t> [</a:t>
            </a:r>
            <a:r>
              <a:rPr lang="en-US" sz="2000" b="1" u="sng" dirty="0" smtClean="0"/>
              <a:t>Domain Name System </a:t>
            </a:r>
            <a:r>
              <a:rPr lang="ar-SA" sz="2000" b="1" u="sng" dirty="0" smtClean="0"/>
              <a:t>] .</a:t>
            </a:r>
          </a:p>
          <a:p>
            <a:pPr marL="98425" indent="-1588" algn="justLow" rtl="1">
              <a:lnSpc>
                <a:spcPct val="150000"/>
              </a:lnSpc>
            </a:pPr>
            <a:r>
              <a:rPr lang="ar-EG" sz="1950" b="1" dirty="0" smtClean="0">
                <a:cs typeface="+mj-cs"/>
              </a:rPr>
              <a:t>عند </a:t>
            </a:r>
            <a:r>
              <a:rPr lang="ar-SA" sz="1950" b="1" dirty="0" smtClean="0">
                <a:cs typeface="+mj-cs"/>
              </a:rPr>
              <a:t>زيار</a:t>
            </a:r>
            <a:r>
              <a:rPr lang="ar-EG" sz="1950" b="1" dirty="0" smtClean="0">
                <a:cs typeface="+mj-cs"/>
              </a:rPr>
              <a:t>تك ل</a:t>
            </a:r>
            <a:r>
              <a:rPr lang="ar-SA" sz="1950" b="1" dirty="0" smtClean="0">
                <a:cs typeface="+mj-cs"/>
              </a:rPr>
              <a:t>موقع ما على الشبكة العنكبوتية  فيجب أن تتذكر عنوانه والذي يعرف</a:t>
            </a:r>
            <a:r>
              <a:rPr lang="ar-EG" sz="1950" b="1" dirty="0" smtClean="0">
                <a:cs typeface="+mj-cs"/>
              </a:rPr>
              <a:t> </a:t>
            </a:r>
            <a:r>
              <a:rPr lang="ar-SA" sz="1950" b="1" dirty="0" smtClean="0">
                <a:cs typeface="+mj-cs"/>
              </a:rPr>
              <a:t>بعنوان برتوكول الإنترنت</a:t>
            </a:r>
          </a:p>
          <a:p>
            <a:pPr marL="98425" indent="-1588" algn="justLow" rtl="1">
              <a:lnSpc>
                <a:spcPct val="150000"/>
              </a:lnSpc>
            </a:pPr>
            <a:r>
              <a:rPr lang="en-US" sz="1950" b="1" dirty="0" smtClean="0">
                <a:cs typeface="+mj-cs"/>
              </a:rPr>
              <a:t> (IP address)</a:t>
            </a:r>
            <a:r>
              <a:rPr lang="ar-SA" sz="1950" b="1" dirty="0" smtClean="0">
                <a:cs typeface="+mj-cs"/>
              </a:rPr>
              <a:t> يتكون هذا العنوان من أربعة أعداد مفصولة بنقاط يمكن تمثيلها بالشكل التالي (</a:t>
            </a:r>
            <a:r>
              <a:rPr lang="en-US" sz="1950" b="1" dirty="0" smtClean="0">
                <a:cs typeface="+mj-cs"/>
              </a:rPr>
              <a:t>64.15.118.116</a:t>
            </a:r>
            <a:r>
              <a:rPr lang="ar-SA" sz="1950" b="1" dirty="0" smtClean="0">
                <a:cs typeface="+mj-cs"/>
              </a:rPr>
              <a:t>). </a:t>
            </a:r>
            <a:endParaRPr lang="ar-EG" sz="1950" b="1" dirty="0" smtClean="0">
              <a:cs typeface="+mj-cs"/>
            </a:endParaRPr>
          </a:p>
          <a:p>
            <a:pPr marL="98425" indent="-1588" algn="justLow" rtl="1">
              <a:lnSpc>
                <a:spcPct val="150000"/>
              </a:lnSpc>
            </a:pPr>
            <a:r>
              <a:rPr lang="ar-SA" sz="1950" b="1" dirty="0" smtClean="0">
                <a:cs typeface="+mj-cs"/>
              </a:rPr>
              <a:t>حيث </a:t>
            </a:r>
            <a:r>
              <a:rPr lang="ar-EG" sz="1950" b="1" dirty="0" smtClean="0">
                <a:cs typeface="+mj-cs"/>
              </a:rPr>
              <a:t>يجب </a:t>
            </a:r>
            <a:r>
              <a:rPr lang="ar-SA" sz="1950" b="1" dirty="0" smtClean="0">
                <a:cs typeface="+mj-cs"/>
              </a:rPr>
              <a:t>أيضاً تذكر جميع عناوين المواقع التي تود زيارتها .</a:t>
            </a:r>
          </a:p>
          <a:p>
            <a:pPr marL="98425" indent="-1588" algn="just" rtl="1">
              <a:lnSpc>
                <a:spcPct val="150000"/>
              </a:lnSpc>
            </a:pPr>
            <a:r>
              <a:rPr lang="ar-EG" sz="1950" b="1" dirty="0" smtClean="0">
                <a:cs typeface="+mj-cs"/>
              </a:rPr>
              <a:t>ولذلك </a:t>
            </a:r>
            <a:r>
              <a:rPr lang="ar-SA" sz="1950" b="1" dirty="0" smtClean="0">
                <a:cs typeface="+mj-cs"/>
              </a:rPr>
              <a:t>تم </a:t>
            </a:r>
            <a:r>
              <a:rPr lang="ar-SA" sz="1950" b="1" dirty="0">
                <a:cs typeface="+mj-cs"/>
              </a:rPr>
              <a:t>بناء نظام أسماء النطاقات والذي يعمل على استخدام الأسماء عند التراسل بين أجهزة الحاسب التابعة لشبكة الإنترنت </a:t>
            </a:r>
            <a:r>
              <a:rPr lang="ar-SA" sz="1950" b="1" dirty="0" smtClean="0">
                <a:cs typeface="+mj-cs"/>
              </a:rPr>
              <a:t>بدلا</a:t>
            </a:r>
            <a:r>
              <a:rPr lang="ar-EG" sz="1950" b="1" dirty="0" smtClean="0">
                <a:cs typeface="+mj-cs"/>
              </a:rPr>
              <a:t>ً</a:t>
            </a:r>
            <a:r>
              <a:rPr lang="ar-SA" sz="1950" b="1" dirty="0" smtClean="0">
                <a:cs typeface="+mj-cs"/>
              </a:rPr>
              <a:t> </a:t>
            </a:r>
            <a:r>
              <a:rPr lang="ar-SA" sz="1950" b="1" dirty="0">
                <a:cs typeface="+mj-cs"/>
              </a:rPr>
              <a:t>من الأرقام التي نادرا ما يتذكرها احد ومن ثم تحويلها إلى ما </a:t>
            </a:r>
            <a:r>
              <a:rPr lang="ar-SA" sz="1950" b="1" dirty="0" smtClean="0">
                <a:cs typeface="+mj-cs"/>
              </a:rPr>
              <a:t>يقابلها </a:t>
            </a:r>
            <a:r>
              <a:rPr lang="ar-SA" sz="1950" b="1" dirty="0">
                <a:cs typeface="+mj-cs"/>
              </a:rPr>
              <a:t>من عناوين برتوكولات الإنترنت فعندما نقوم بكتابة اسم الموقع في المتصفح يقوم هذا النظام بإرسال اسم هذا الموقع إلى عنوان مزود الـ </a:t>
            </a:r>
            <a:r>
              <a:rPr lang="en-US" sz="1950" b="1" dirty="0">
                <a:cs typeface="+mj-cs"/>
              </a:rPr>
              <a:t>DNS</a:t>
            </a:r>
            <a:r>
              <a:rPr lang="ar-SA" sz="1950" b="1" dirty="0">
                <a:cs typeface="+mj-cs"/>
              </a:rPr>
              <a:t> المسجل لديه لكي يستفسر منه عن عنوان </a:t>
            </a:r>
            <a:r>
              <a:rPr lang="ar-SA" sz="1950" b="1" dirty="0" smtClean="0">
                <a:cs typeface="+mj-cs"/>
              </a:rPr>
              <a:t>ال</a:t>
            </a:r>
            <a:r>
              <a:rPr lang="ar-EG" sz="1950" b="1" dirty="0" smtClean="0">
                <a:cs typeface="+mj-cs"/>
              </a:rPr>
              <a:t>ـ</a:t>
            </a:r>
            <a:r>
              <a:rPr lang="ar-SA" sz="1950" b="1" dirty="0" smtClean="0">
                <a:cs typeface="+mj-cs"/>
              </a:rPr>
              <a:t> </a:t>
            </a:r>
            <a:r>
              <a:rPr lang="en-US" sz="1950" b="1" dirty="0">
                <a:cs typeface="+mj-cs"/>
              </a:rPr>
              <a:t>IP </a:t>
            </a:r>
            <a:r>
              <a:rPr lang="ar-EG" sz="1950" b="1" dirty="0" smtClean="0">
                <a:cs typeface="+mj-cs"/>
              </a:rPr>
              <a:t> </a:t>
            </a:r>
            <a:r>
              <a:rPr lang="ar-SA" sz="1950" b="1" dirty="0" smtClean="0">
                <a:cs typeface="+mj-cs"/>
              </a:rPr>
              <a:t>لهذا </a:t>
            </a:r>
            <a:r>
              <a:rPr lang="ar-SA" sz="1950" b="1" dirty="0">
                <a:cs typeface="+mj-cs"/>
              </a:rPr>
              <a:t>الموقع فيرد عليه المزود بعنوان </a:t>
            </a:r>
            <a:r>
              <a:rPr lang="ar-SA" sz="1950" b="1" dirty="0" smtClean="0">
                <a:cs typeface="+mj-cs"/>
              </a:rPr>
              <a:t>ال</a:t>
            </a:r>
            <a:r>
              <a:rPr lang="ar-EG" sz="1950" b="1" dirty="0" smtClean="0">
                <a:cs typeface="+mj-cs"/>
              </a:rPr>
              <a:t>ـ</a:t>
            </a:r>
            <a:r>
              <a:rPr lang="ar-SA" sz="1950" b="1" dirty="0" smtClean="0">
                <a:cs typeface="+mj-cs"/>
              </a:rPr>
              <a:t> </a:t>
            </a:r>
            <a:r>
              <a:rPr lang="en-US" sz="1950" b="1" dirty="0" smtClean="0">
                <a:cs typeface="+mj-cs"/>
              </a:rPr>
              <a:t> </a:t>
            </a:r>
            <a:r>
              <a:rPr lang="en-US" sz="1950" b="1" dirty="0">
                <a:cs typeface="+mj-cs"/>
              </a:rPr>
              <a:t>IP</a:t>
            </a:r>
            <a:r>
              <a:rPr lang="ar-SA" sz="1950" b="1" dirty="0">
                <a:cs typeface="+mj-cs"/>
              </a:rPr>
              <a:t>إذا كان </a:t>
            </a:r>
            <a:r>
              <a:rPr lang="ar-SA" sz="1950" b="1" dirty="0" smtClean="0">
                <a:cs typeface="+mj-cs"/>
              </a:rPr>
              <a:t>مسجلا</a:t>
            </a:r>
            <a:r>
              <a:rPr lang="ar-EG" sz="1950" b="1" dirty="0" smtClean="0">
                <a:cs typeface="+mj-cs"/>
              </a:rPr>
              <a:t>ً</a:t>
            </a:r>
            <a:r>
              <a:rPr lang="ar-SA" sz="1950" b="1" dirty="0" smtClean="0">
                <a:cs typeface="+mj-cs"/>
              </a:rPr>
              <a:t> </a:t>
            </a:r>
            <a:r>
              <a:rPr lang="ar-SA" sz="1950" b="1" dirty="0">
                <a:cs typeface="+mj-cs"/>
              </a:rPr>
              <a:t>لديه فيقوم النظام بالتوجه ل</a:t>
            </a:r>
            <a:r>
              <a:rPr lang="ar-SA" sz="1950" b="1" dirty="0" smtClean="0">
                <a:cs typeface="+mj-cs"/>
              </a:rPr>
              <a:t>هذا </a:t>
            </a:r>
            <a:r>
              <a:rPr lang="ar-SA" sz="1950" b="1" dirty="0">
                <a:cs typeface="+mj-cs"/>
              </a:rPr>
              <a:t>العنوان لطلب الموقع ويبدأ الموقع في الظهور لديك على المتصفح </a:t>
            </a:r>
            <a:r>
              <a:rPr lang="ar-SA" sz="1950" b="1" dirty="0" smtClean="0">
                <a:cs typeface="+mj-cs"/>
              </a:rPr>
              <a:t>خلال ثواني.</a:t>
            </a:r>
            <a:endParaRPr lang="ar-SA" sz="1950" b="1" dirty="0">
              <a:cs typeface="+mj-cs"/>
            </a:endParaRPr>
          </a:p>
        </p:txBody>
      </p:sp>
    </p:spTree>
    <p:extLst>
      <p:ext uri="{BB962C8B-B14F-4D97-AF65-F5344CB8AC3E}">
        <p14:creationId xmlns="" xmlns:p14="http://schemas.microsoft.com/office/powerpoint/2010/main" val="318042314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5</a:t>
            </a:fld>
            <a:endParaRPr lang="en-US" dirty="0" smtClean="0">
              <a:cs typeface="Arial" pitchFamily="34" charset="0"/>
            </a:endParaRPr>
          </a:p>
        </p:txBody>
      </p:sp>
      <p:sp>
        <p:nvSpPr>
          <p:cNvPr id="14" name="TextBox 13"/>
          <p:cNvSpPr txBox="1"/>
          <p:nvPr/>
        </p:nvSpPr>
        <p:spPr>
          <a:xfrm>
            <a:off x="457200" y="304800"/>
            <a:ext cx="8915400" cy="1018639"/>
          </a:xfrm>
          <a:prstGeom prst="rect">
            <a:avLst/>
          </a:prstGeom>
          <a:ln>
            <a:headEnd/>
            <a:tailEn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anchor="ctr" anchorCtr="0" compatLnSpc="1">
            <a:prstTxWarp prst="textNoShape">
              <a:avLst/>
            </a:prstTxWarp>
          </a:bodyPr>
          <a:lstStyle/>
          <a:p>
            <a:pPr marL="742950" indent="-742950" algn="just" eaLnBrk="0" hangingPunct="0">
              <a:buFont typeface="Wingdings" pitchFamily="2" charset="2"/>
              <a:buChar char="v"/>
              <a:defRPr/>
            </a:pPr>
            <a:r>
              <a:rPr lang="ar-SA" sz="3600" b="1" spc="50" dirty="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نظام أسماء </a:t>
            </a:r>
            <a:r>
              <a:rPr lang="ar-SA" sz="3600" b="1" spc="50" dirty="0" smtClean="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النطاقات</a:t>
            </a:r>
            <a:endParaRPr lang="ar-EG" sz="3600" b="1" spc="50" dirty="0" smtClean="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endParaRPr>
          </a:p>
          <a:p>
            <a:pPr algn="just" eaLnBrk="0" hangingPunct="0">
              <a:defRPr/>
            </a:pPr>
            <a:r>
              <a:rPr lang="ar-SA" sz="3600" b="1" spc="50" dirty="0" smtClean="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 </a:t>
            </a:r>
            <a:r>
              <a:rPr lang="en-US" sz="3600" b="1" spc="50" dirty="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DNS (Domain Name </a:t>
            </a:r>
            <a:r>
              <a:rPr lang="en-US" sz="3600" b="1" spc="50" dirty="0" smtClean="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System)</a:t>
            </a:r>
            <a:r>
              <a:rPr lang="ar-EG" sz="3600" b="1" spc="50" dirty="0" smtClean="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 ... تابع</a:t>
            </a:r>
            <a:endParaRPr lang="en-US" sz="3600" b="1" spc="50" dirty="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8" name="Content Placeholder 2"/>
          <p:cNvSpPr>
            <a:spLocks noGrp="1"/>
          </p:cNvSpPr>
          <p:nvPr>
            <p:ph idx="1"/>
          </p:nvPr>
        </p:nvSpPr>
        <p:spPr>
          <a:xfrm>
            <a:off x="457200" y="1447800"/>
            <a:ext cx="8953500" cy="3581400"/>
          </a:xfrm>
        </p:spPr>
        <p:txBody>
          <a:bodyPr/>
          <a:lstStyle/>
          <a:p>
            <a:pPr marL="80963" indent="0" algn="just" rtl="1"/>
            <a:r>
              <a:rPr lang="ar-EG" sz="2800" b="1" u="sng" dirty="0" smtClean="0"/>
              <a:t>نظام </a:t>
            </a:r>
            <a:r>
              <a:rPr lang="en-US" sz="2800" b="1" u="sng" dirty="0" smtClean="0"/>
              <a:t>DNS</a:t>
            </a:r>
            <a:r>
              <a:rPr lang="ar-EG" sz="2800" b="1" dirty="0" smtClean="0"/>
              <a:t> </a:t>
            </a:r>
            <a:r>
              <a:rPr lang="ar-SA" sz="2000" b="1" dirty="0" smtClean="0"/>
              <a:t>عبارة عن قاعدة بيانات تحتوي على معلومات النطاقات وأسماء الأجهزة وعناوينها الرقمية تحت أي نطاق. بحيث يقوم هذا النظام بتجزئة </a:t>
            </a:r>
            <a:r>
              <a:rPr lang="ar-EG" sz="2000" b="1" dirty="0" smtClean="0"/>
              <a:t>ال</a:t>
            </a:r>
            <a:r>
              <a:rPr lang="ar-SA" sz="2000" b="1" dirty="0" smtClean="0"/>
              <a:t>معلومات إلى أجزاء يتم إدارتها والوصول إليها محليا</a:t>
            </a:r>
            <a:r>
              <a:rPr lang="ar-EG" sz="2000" b="1" dirty="0" smtClean="0"/>
              <a:t>ً</a:t>
            </a:r>
            <a:r>
              <a:rPr lang="ar-SA" sz="2000" b="1" dirty="0" smtClean="0"/>
              <a:t> عن طريق الشبكة.</a:t>
            </a:r>
          </a:p>
          <a:p>
            <a:pPr marL="1588" indent="-1588" algn="just" rtl="1">
              <a:lnSpc>
                <a:spcPct val="150000"/>
              </a:lnSpc>
            </a:pPr>
            <a:r>
              <a:rPr lang="ar-SA" sz="2000" b="1" dirty="0" smtClean="0"/>
              <a:t>ويعتبر أهم </a:t>
            </a:r>
            <a:r>
              <a:rPr lang="ar-SA" sz="2000" b="1" dirty="0"/>
              <a:t>الأنظمة الموجودة </a:t>
            </a:r>
            <a:r>
              <a:rPr lang="ar-SA" sz="2000" b="1" dirty="0" smtClean="0"/>
              <a:t>حاليا</a:t>
            </a:r>
            <a:r>
              <a:rPr lang="ar-EG" sz="2000" b="1" dirty="0" smtClean="0"/>
              <a:t>ً</a:t>
            </a:r>
            <a:r>
              <a:rPr lang="ar-SA" sz="2000" b="1" dirty="0" smtClean="0"/>
              <a:t> </a:t>
            </a:r>
            <a:r>
              <a:rPr lang="ar-SA" sz="2000" b="1" dirty="0"/>
              <a:t>من خلال الانترنت حيث </a:t>
            </a:r>
            <a:r>
              <a:rPr lang="ar-SA" sz="2000" b="1" dirty="0" smtClean="0"/>
              <a:t>لا </a:t>
            </a:r>
            <a:r>
              <a:rPr lang="ar-SA" sz="2000" b="1" dirty="0"/>
              <a:t>يمكن الاستغناء عنه في نظم تشغيل الشبكات اذ لا يمكن الوصول إلى الأجهزة أو المواقع </a:t>
            </a:r>
            <a:r>
              <a:rPr lang="ar-SA" sz="2000" b="1" dirty="0" smtClean="0"/>
              <a:t>بدونه</a:t>
            </a:r>
            <a:r>
              <a:rPr lang="ar-EG" sz="2000" b="1" dirty="0" smtClean="0"/>
              <a:t>.</a:t>
            </a:r>
          </a:p>
          <a:p>
            <a:pPr marL="1588" indent="-1588" algn="just" rtl="1">
              <a:lnSpc>
                <a:spcPct val="150000"/>
              </a:lnSpc>
            </a:pPr>
            <a:r>
              <a:rPr lang="ar-SA" sz="2000" b="1" dirty="0" smtClean="0"/>
              <a:t>إذا </a:t>
            </a:r>
            <a:r>
              <a:rPr lang="ar-SA" sz="2000" b="1" dirty="0"/>
              <a:t>تعرض هذا النظام للتعطيل أو التخريب من قبل مخترقي الشبكات فان ذلك سيؤدي لحدوث أضرار جسيمة وخطيرة لمستخدمي الانترنت والشبكات، مثل العمل على جعل المستخدمين يتوجهون لمواقع وهمية حتى يتم سرقة (معلوماتهم الشخصية أو أرقام البطاقات الائتمانية)، وقد يؤدي إلى تعطيل المواقع </a:t>
            </a:r>
            <a:r>
              <a:rPr lang="ar-SA" sz="2000" b="1" dirty="0" smtClean="0"/>
              <a:t>والخدمات </a:t>
            </a:r>
            <a:r>
              <a:rPr lang="ar-SA" sz="2000" b="1" dirty="0"/>
              <a:t>المتاحة  لذا وجب على القائمين ببرمجة نظم تشغيل الشبكات العمل على فرض الكثير من نظم الحماية والتي توفر </a:t>
            </a:r>
            <a:r>
              <a:rPr lang="ar-SA" sz="2000" b="1" dirty="0" smtClean="0"/>
              <a:t>لهذا النظام أمنه .</a:t>
            </a:r>
          </a:p>
          <a:p>
            <a:pPr algn="just" rtl="1">
              <a:lnSpc>
                <a:spcPct val="150000"/>
              </a:lnSpc>
            </a:pPr>
            <a:endParaRPr lang="ar-SA" sz="1800" dirty="0"/>
          </a:p>
        </p:txBody>
      </p:sp>
    </p:spTree>
    <p:extLst>
      <p:ext uri="{BB962C8B-B14F-4D97-AF65-F5344CB8AC3E}">
        <p14:creationId xmlns="" xmlns:p14="http://schemas.microsoft.com/office/powerpoint/2010/main" val="100758822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6</a:t>
            </a:fld>
            <a:endParaRPr lang="en-US" dirty="0" smtClean="0">
              <a:cs typeface="Arial" pitchFamily="34" charset="0"/>
            </a:endParaRPr>
          </a:p>
        </p:txBody>
      </p:sp>
      <p:sp>
        <p:nvSpPr>
          <p:cNvPr id="14" name="TextBox 13"/>
          <p:cNvSpPr txBox="1"/>
          <p:nvPr/>
        </p:nvSpPr>
        <p:spPr>
          <a:xfrm>
            <a:off x="457200" y="304800"/>
            <a:ext cx="8915400" cy="1018639"/>
          </a:xfrm>
          <a:prstGeom prst="rect">
            <a:avLst/>
          </a:prstGeom>
          <a:ln>
            <a:headEnd/>
            <a:tailEn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anchor="ctr" anchorCtr="0" compatLnSpc="1">
            <a:prstTxWarp prst="textNoShape">
              <a:avLst/>
            </a:prstTxWarp>
          </a:bodyPr>
          <a:lstStyle/>
          <a:p>
            <a:pPr marL="742950" indent="-742950" algn="just" eaLnBrk="0" hangingPunct="0">
              <a:buFont typeface="Wingdings" pitchFamily="2" charset="2"/>
              <a:buChar char="v"/>
              <a:defRPr/>
            </a:pPr>
            <a:r>
              <a:rPr lang="ar-SA" sz="3600" b="1" spc="50" dirty="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عناوين مواقع الويب </a:t>
            </a:r>
            <a:r>
              <a:rPr lang="en-US" sz="3600" b="1" spc="50" dirty="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Websites Addresses</a:t>
            </a:r>
          </a:p>
        </p:txBody>
      </p:sp>
      <p:sp>
        <p:nvSpPr>
          <p:cNvPr id="6" name="Content Placeholder 2"/>
          <p:cNvSpPr>
            <a:spLocks noGrp="1"/>
          </p:cNvSpPr>
          <p:nvPr>
            <p:ph idx="1"/>
          </p:nvPr>
        </p:nvSpPr>
        <p:spPr>
          <a:xfrm>
            <a:off x="304800" y="1417637"/>
            <a:ext cx="9296400" cy="4525963"/>
          </a:xfrm>
        </p:spPr>
        <p:txBody>
          <a:bodyPr/>
          <a:lstStyle/>
          <a:p>
            <a:pPr rtl="1"/>
            <a:r>
              <a:rPr lang="ar-SA" sz="2000" b="1" dirty="0" smtClean="0"/>
              <a:t>لكل موقع ويب عنوان خاص به والذي يسمى </a:t>
            </a:r>
            <a:r>
              <a:rPr lang="en-US" sz="2000" b="1" dirty="0" smtClean="0"/>
              <a:t>URL </a:t>
            </a:r>
            <a:r>
              <a:rPr lang="ar-SA" sz="2000" b="1" dirty="0" smtClean="0"/>
              <a:t> </a:t>
            </a:r>
            <a:r>
              <a:rPr lang="en-US" sz="2000" b="1" dirty="0" smtClean="0"/>
              <a:t>Uniform Recourse  Locator )</a:t>
            </a:r>
            <a:r>
              <a:rPr lang="ar-SA" sz="2000" b="1" dirty="0" smtClean="0"/>
              <a:t>)، وهذا العنوان يأخذ الصيغة التالية .</a:t>
            </a:r>
          </a:p>
          <a:p>
            <a:pPr algn="ctr" rtl="1"/>
            <a:r>
              <a:rPr lang="en-US" sz="2000" b="1" dirty="0" smtClean="0">
                <a:hlinkClick r:id="rId2"/>
              </a:rPr>
              <a:t>Http://WWW.Sitename.SiteType.Country</a:t>
            </a:r>
            <a:endParaRPr lang="en-US" sz="2000" b="1" dirty="0" smtClean="0"/>
          </a:p>
          <a:p>
            <a:pPr algn="ctr" rtl="1"/>
            <a:endParaRPr lang="ar-SA" sz="2000" b="1" dirty="0" smtClean="0"/>
          </a:p>
          <a:p>
            <a:pPr algn="ctr" rtl="1"/>
            <a:endParaRPr lang="en-US" sz="2000" b="1" dirty="0" smtClean="0"/>
          </a:p>
          <a:p>
            <a:pPr rtl="1">
              <a:lnSpc>
                <a:spcPct val="150000"/>
              </a:lnSpc>
            </a:pPr>
            <a:endParaRPr lang="ar-SA" sz="600" b="1" dirty="0" smtClean="0"/>
          </a:p>
          <a:p>
            <a:pPr rtl="1">
              <a:lnSpc>
                <a:spcPct val="150000"/>
              </a:lnSpc>
            </a:pPr>
            <a:endParaRPr lang="en-US" sz="600" b="1" dirty="0" smtClean="0"/>
          </a:p>
          <a:p>
            <a:pPr rtl="1">
              <a:lnSpc>
                <a:spcPct val="150000"/>
              </a:lnSpc>
            </a:pPr>
            <a:r>
              <a:rPr lang="ar-SA" sz="2000" b="1" dirty="0" smtClean="0"/>
              <a:t>1- </a:t>
            </a:r>
            <a:r>
              <a:rPr lang="en-US" sz="2000" b="1" dirty="0" smtClean="0"/>
              <a:t>Http:// </a:t>
            </a:r>
            <a:r>
              <a:rPr lang="ar-SA" sz="2000" b="1" dirty="0" smtClean="0"/>
              <a:t> تعبر عن البرتوكول المستخدم في عرض محتويات موقع الويب داخل برنامج متصفح الويب بجهاز المستخدم وهي اختصار لمصطلح </a:t>
            </a:r>
            <a:r>
              <a:rPr lang="en-US" sz="2000" b="1" dirty="0"/>
              <a:t>Hypertext Transfer Protocol (</a:t>
            </a:r>
            <a:r>
              <a:rPr lang="en-US" sz="2000" b="1" dirty="0" smtClean="0"/>
              <a:t>HTTP)</a:t>
            </a:r>
            <a:endParaRPr lang="ar-SA" sz="2000" b="1" dirty="0" smtClean="0"/>
          </a:p>
          <a:p>
            <a:pPr rtl="1">
              <a:lnSpc>
                <a:spcPct val="150000"/>
              </a:lnSpc>
            </a:pPr>
            <a:r>
              <a:rPr lang="ar-SA" sz="2000" b="1" dirty="0" smtClean="0"/>
              <a:t>2- </a:t>
            </a:r>
            <a:r>
              <a:rPr lang="en-US" sz="2000" b="1" dirty="0" smtClean="0"/>
              <a:t>WWW </a:t>
            </a:r>
            <a:r>
              <a:rPr lang="ar-SA" sz="2000" b="1" dirty="0" smtClean="0"/>
              <a:t> تمثل اختصار لخدمة الشبكة العنكبوتية العالمية  </a:t>
            </a:r>
            <a:r>
              <a:rPr lang="en-US" sz="2000" b="1" dirty="0" smtClean="0"/>
              <a:t>World Wide Web</a:t>
            </a:r>
            <a:r>
              <a:rPr lang="ar-SA" sz="2000" b="1" dirty="0" smtClean="0"/>
              <a:t> والتي تكون مسؤولة عن عرض صفحات موقع الويب بشكل منسق</a:t>
            </a:r>
          </a:p>
          <a:p>
            <a:pPr rtl="1">
              <a:lnSpc>
                <a:spcPct val="150000"/>
              </a:lnSpc>
            </a:pPr>
            <a:r>
              <a:rPr lang="ar-SA" sz="2000" b="1" dirty="0" smtClean="0"/>
              <a:t>3- </a:t>
            </a:r>
            <a:r>
              <a:rPr lang="en-US" sz="2000" b="1" dirty="0" smtClean="0"/>
              <a:t>Site name </a:t>
            </a:r>
            <a:r>
              <a:rPr lang="ar-SA" sz="2000" b="1" dirty="0" smtClean="0"/>
              <a:t> تمثل اسم الموقع المراد زيار</a:t>
            </a:r>
            <a:r>
              <a:rPr lang="ar-EG" sz="2000" b="1" dirty="0" smtClean="0"/>
              <a:t>ته</a:t>
            </a:r>
            <a:r>
              <a:rPr lang="ar-SA" sz="2000" b="1" dirty="0" smtClean="0"/>
              <a:t> مثل (</a:t>
            </a:r>
            <a:r>
              <a:rPr lang="en-US" sz="2000" b="1" dirty="0" smtClean="0"/>
              <a:t>(KFU , Google , Yahoo</a:t>
            </a:r>
            <a:endParaRPr lang="ar-SA" sz="2000" b="1" dirty="0" smtClean="0"/>
          </a:p>
          <a:p>
            <a:pPr rtl="1"/>
            <a:endParaRPr lang="ar-SA" sz="2000" b="1" dirty="0" smtClean="0"/>
          </a:p>
          <a:p>
            <a:pPr rtl="1"/>
            <a:endParaRPr lang="ar-SA" sz="2000" b="1" dirty="0"/>
          </a:p>
        </p:txBody>
      </p:sp>
      <p:sp>
        <p:nvSpPr>
          <p:cNvPr id="7" name="Right Brace 6"/>
          <p:cNvSpPr/>
          <p:nvPr/>
        </p:nvSpPr>
        <p:spPr>
          <a:xfrm rot="5400000">
            <a:off x="2933700" y="2768201"/>
            <a:ext cx="304800" cy="533400"/>
          </a:xfrm>
          <a:prstGeom prst="rightBrace">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 name="Right Brace 7"/>
          <p:cNvSpPr/>
          <p:nvPr/>
        </p:nvSpPr>
        <p:spPr>
          <a:xfrm rot="5400000">
            <a:off x="3771900" y="2692001"/>
            <a:ext cx="304800" cy="685800"/>
          </a:xfrm>
          <a:prstGeom prst="rightBrace">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9" name="Right Brace 8"/>
          <p:cNvSpPr/>
          <p:nvPr/>
        </p:nvSpPr>
        <p:spPr>
          <a:xfrm rot="5400000">
            <a:off x="4610100" y="2615801"/>
            <a:ext cx="304800" cy="838200"/>
          </a:xfrm>
          <a:prstGeom prst="rightBrace">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0" name="Right Brace 9"/>
          <p:cNvSpPr/>
          <p:nvPr/>
        </p:nvSpPr>
        <p:spPr>
          <a:xfrm rot="5400000">
            <a:off x="5638800" y="2577701"/>
            <a:ext cx="304800" cy="914400"/>
          </a:xfrm>
          <a:prstGeom prst="rightBrace">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1" name="Right Brace 10"/>
          <p:cNvSpPr/>
          <p:nvPr/>
        </p:nvSpPr>
        <p:spPr>
          <a:xfrm rot="5400000">
            <a:off x="6591300" y="2615801"/>
            <a:ext cx="304800" cy="838200"/>
          </a:xfrm>
          <a:prstGeom prst="rightBrace">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2" name="Oval 11"/>
          <p:cNvSpPr/>
          <p:nvPr/>
        </p:nvSpPr>
        <p:spPr>
          <a:xfrm>
            <a:off x="2895600" y="3187301"/>
            <a:ext cx="381000" cy="381000"/>
          </a:xfrm>
          <a:prstGeom prst="ellipse">
            <a:avLst/>
          </a:prstGeom>
          <a:ln>
            <a:noFill/>
          </a:ln>
        </p:spPr>
        <p:style>
          <a:lnRef idx="3">
            <a:schemeClr val="lt1"/>
          </a:lnRef>
          <a:fillRef idx="1">
            <a:schemeClr val="dk1"/>
          </a:fillRef>
          <a:effectRef idx="1">
            <a:schemeClr val="dk1"/>
          </a:effectRef>
          <a:fontRef idx="minor">
            <a:schemeClr val="lt1"/>
          </a:fontRef>
        </p:style>
        <p:txBody>
          <a:bodyPr rtlCol="1" anchor="ctr"/>
          <a:lstStyle/>
          <a:p>
            <a:pPr algn="ctr"/>
            <a:r>
              <a:rPr lang="en-US"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1</a:t>
            </a:r>
            <a:endParaRPr lang="ar-SA"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13" name="Oval 12"/>
          <p:cNvSpPr/>
          <p:nvPr/>
        </p:nvSpPr>
        <p:spPr>
          <a:xfrm>
            <a:off x="3733800" y="3187301"/>
            <a:ext cx="381000" cy="381000"/>
          </a:xfrm>
          <a:prstGeom prst="ellipse">
            <a:avLst/>
          </a:prstGeom>
          <a:ln>
            <a:noFill/>
          </a:ln>
        </p:spPr>
        <p:style>
          <a:lnRef idx="3">
            <a:schemeClr val="lt1"/>
          </a:lnRef>
          <a:fillRef idx="1">
            <a:schemeClr val="dk1"/>
          </a:fillRef>
          <a:effectRef idx="1">
            <a:schemeClr val="dk1"/>
          </a:effectRef>
          <a:fontRef idx="minor">
            <a:schemeClr val="lt1"/>
          </a:fontRef>
        </p:style>
        <p:txBody>
          <a:bodyPr rtlCol="1" anchor="ctr"/>
          <a:lstStyle/>
          <a:p>
            <a:pPr algn="ctr"/>
            <a:r>
              <a:rPr lang="en-US"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2</a:t>
            </a:r>
            <a:endParaRPr lang="ar-SA"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15" name="Oval 14"/>
          <p:cNvSpPr/>
          <p:nvPr/>
        </p:nvSpPr>
        <p:spPr>
          <a:xfrm>
            <a:off x="4572000" y="3187301"/>
            <a:ext cx="381000" cy="381000"/>
          </a:xfrm>
          <a:prstGeom prst="ellipse">
            <a:avLst/>
          </a:prstGeom>
          <a:ln>
            <a:noFill/>
          </a:ln>
        </p:spPr>
        <p:style>
          <a:lnRef idx="3">
            <a:schemeClr val="lt1"/>
          </a:lnRef>
          <a:fillRef idx="1">
            <a:schemeClr val="dk1"/>
          </a:fillRef>
          <a:effectRef idx="1">
            <a:schemeClr val="dk1"/>
          </a:effectRef>
          <a:fontRef idx="minor">
            <a:schemeClr val="lt1"/>
          </a:fontRef>
        </p:style>
        <p:txBody>
          <a:bodyPr rtlCol="1" anchor="ctr"/>
          <a:lstStyle/>
          <a:p>
            <a:pPr algn="ctr"/>
            <a:r>
              <a:rPr lang="en-US"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3</a:t>
            </a:r>
            <a:endParaRPr lang="ar-SA"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16" name="Oval 15"/>
          <p:cNvSpPr/>
          <p:nvPr/>
        </p:nvSpPr>
        <p:spPr>
          <a:xfrm>
            <a:off x="5562600" y="3187301"/>
            <a:ext cx="381000" cy="381000"/>
          </a:xfrm>
          <a:prstGeom prst="ellipse">
            <a:avLst/>
          </a:prstGeom>
          <a:ln>
            <a:noFill/>
          </a:ln>
        </p:spPr>
        <p:style>
          <a:lnRef idx="3">
            <a:schemeClr val="lt1"/>
          </a:lnRef>
          <a:fillRef idx="1">
            <a:schemeClr val="dk1"/>
          </a:fillRef>
          <a:effectRef idx="1">
            <a:schemeClr val="dk1"/>
          </a:effectRef>
          <a:fontRef idx="minor">
            <a:schemeClr val="lt1"/>
          </a:fontRef>
        </p:style>
        <p:txBody>
          <a:bodyPr rtlCol="1" anchor="ctr"/>
          <a:lstStyle/>
          <a:p>
            <a:pPr algn="ctr"/>
            <a:r>
              <a:rPr lang="en-US"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4</a:t>
            </a:r>
            <a:endParaRPr lang="ar-SA"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17" name="Oval 16"/>
          <p:cNvSpPr/>
          <p:nvPr/>
        </p:nvSpPr>
        <p:spPr>
          <a:xfrm>
            <a:off x="6553200" y="3187301"/>
            <a:ext cx="381000" cy="381000"/>
          </a:xfrm>
          <a:prstGeom prst="ellipse">
            <a:avLst/>
          </a:prstGeom>
          <a:ln>
            <a:noFill/>
          </a:ln>
        </p:spPr>
        <p:style>
          <a:lnRef idx="3">
            <a:schemeClr val="lt1"/>
          </a:lnRef>
          <a:fillRef idx="1">
            <a:schemeClr val="dk1"/>
          </a:fillRef>
          <a:effectRef idx="1">
            <a:schemeClr val="dk1"/>
          </a:effectRef>
          <a:fontRef idx="minor">
            <a:schemeClr val="lt1"/>
          </a:fontRef>
        </p:style>
        <p:txBody>
          <a:bodyPr rtlCol="1" anchor="ctr"/>
          <a:lstStyle/>
          <a:p>
            <a:pPr algn="ctr"/>
            <a:r>
              <a:rPr lang="en-US"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5</a:t>
            </a:r>
            <a:endParaRPr lang="ar-SA"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Tree>
    <p:extLst>
      <p:ext uri="{BB962C8B-B14F-4D97-AF65-F5344CB8AC3E}">
        <p14:creationId xmlns="" xmlns:p14="http://schemas.microsoft.com/office/powerpoint/2010/main" val="310574965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7</a:t>
            </a:fld>
            <a:endParaRPr lang="en-US" dirty="0" smtClean="0">
              <a:cs typeface="Arial" pitchFamily="34" charset="0"/>
            </a:endParaRPr>
          </a:p>
        </p:txBody>
      </p:sp>
      <p:sp>
        <p:nvSpPr>
          <p:cNvPr id="14" name="TextBox 13"/>
          <p:cNvSpPr txBox="1"/>
          <p:nvPr/>
        </p:nvSpPr>
        <p:spPr>
          <a:xfrm>
            <a:off x="0" y="304800"/>
            <a:ext cx="9601200" cy="1018639"/>
          </a:xfrm>
          <a:prstGeom prst="rect">
            <a:avLst/>
          </a:prstGeom>
          <a:ln>
            <a:headEnd/>
            <a:tailEn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anchor="ctr" anchorCtr="0" compatLnSpc="1">
            <a:prstTxWarp prst="textNoShape">
              <a:avLst/>
            </a:prstTxWarp>
          </a:bodyPr>
          <a:lstStyle/>
          <a:p>
            <a:pPr marL="742950" indent="-742950" algn="just" eaLnBrk="0" hangingPunct="0">
              <a:buFont typeface="Wingdings" pitchFamily="2" charset="2"/>
              <a:buChar char="v"/>
              <a:defRPr/>
            </a:pPr>
            <a:r>
              <a:rPr lang="ar-SA" sz="3600" b="1" spc="50" dirty="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عناوين مواقع الويب </a:t>
            </a:r>
            <a:r>
              <a:rPr lang="en-US" sz="3600" b="1" spc="50" dirty="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Websites </a:t>
            </a:r>
            <a:r>
              <a:rPr lang="en-US" sz="3600" b="1" spc="50" dirty="0" smtClean="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Addresses</a:t>
            </a:r>
            <a:r>
              <a:rPr lang="ar-EG" sz="3600" b="1" spc="50" dirty="0" smtClean="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 ... تابع</a:t>
            </a:r>
            <a:endParaRPr lang="en-US" sz="3600" b="1" spc="50" dirty="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18" name="Content Placeholder 2"/>
          <p:cNvSpPr>
            <a:spLocks noGrp="1"/>
          </p:cNvSpPr>
          <p:nvPr>
            <p:ph idx="1"/>
          </p:nvPr>
        </p:nvSpPr>
        <p:spPr>
          <a:xfrm>
            <a:off x="304800" y="1447801"/>
            <a:ext cx="9372600" cy="457200"/>
          </a:xfrm>
        </p:spPr>
        <p:txBody>
          <a:bodyPr/>
          <a:lstStyle/>
          <a:p>
            <a:pPr algn="just" rtl="1"/>
            <a:r>
              <a:rPr lang="en-US" sz="1800" dirty="0" smtClean="0"/>
              <a:t> </a:t>
            </a:r>
            <a:r>
              <a:rPr lang="ar-SA" sz="2000" b="1" dirty="0" smtClean="0"/>
              <a:t>4- </a:t>
            </a:r>
            <a:r>
              <a:rPr lang="en-US" sz="2000" b="1" dirty="0" smtClean="0"/>
              <a:t>Site Type </a:t>
            </a:r>
            <a:r>
              <a:rPr lang="ar-SA" sz="1800" dirty="0" smtClean="0"/>
              <a:t> </a:t>
            </a:r>
            <a:r>
              <a:rPr lang="ar-SA" sz="1800" b="1" dirty="0" smtClean="0"/>
              <a:t>وتمثل الامتداد الخاص بهذا الموقع، ويوجد أنواع كثيرة لهذه الامتدادات نذكر منها ما يلي .</a:t>
            </a:r>
          </a:p>
          <a:p>
            <a:pPr algn="just" rtl="1"/>
            <a:endParaRPr lang="ar-SA" sz="1800" dirty="0" smtClean="0"/>
          </a:p>
          <a:p>
            <a:pPr algn="just" rtl="1"/>
            <a:r>
              <a:rPr lang="ar-SA" sz="1800" dirty="0" smtClean="0"/>
              <a:t> </a:t>
            </a:r>
            <a:endParaRPr lang="ar-SA" sz="1800" dirty="0"/>
          </a:p>
        </p:txBody>
      </p:sp>
      <p:pic>
        <p:nvPicPr>
          <p:cNvPr id="19" name="Picture 2"/>
          <p:cNvPicPr>
            <a:picLocks noChangeAspect="1" noChangeArrowheads="1"/>
          </p:cNvPicPr>
          <p:nvPr/>
        </p:nvPicPr>
        <p:blipFill>
          <a:blip r:embed="rId2" cstate="print"/>
          <a:srcRect/>
          <a:stretch>
            <a:fillRect/>
          </a:stretch>
        </p:blipFill>
        <p:spPr bwMode="auto">
          <a:xfrm>
            <a:off x="228600" y="1905000"/>
            <a:ext cx="9434398" cy="2743201"/>
          </a:xfrm>
          <a:prstGeom prst="rect">
            <a:avLst/>
          </a:prstGeom>
          <a:noFill/>
          <a:ln w="9525">
            <a:noFill/>
            <a:miter lim="800000"/>
            <a:headEnd/>
            <a:tailEnd/>
          </a:ln>
          <a:effectLst/>
        </p:spPr>
      </p:pic>
      <p:sp>
        <p:nvSpPr>
          <p:cNvPr id="20" name="Content Placeholder 2"/>
          <p:cNvSpPr txBox="1">
            <a:spLocks/>
          </p:cNvSpPr>
          <p:nvPr/>
        </p:nvSpPr>
        <p:spPr bwMode="auto">
          <a:xfrm>
            <a:off x="381000" y="4724400"/>
            <a:ext cx="9296400" cy="14017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just" defTabSz="914400" rtl="1" eaLnBrk="0" fontAlgn="base" latinLnBrk="0" hangingPunct="0">
              <a:lnSpc>
                <a:spcPct val="150000"/>
              </a:lnSpc>
              <a:spcBef>
                <a:spcPct val="20000"/>
              </a:spcBef>
              <a:spcAft>
                <a:spcPct val="0"/>
              </a:spcAft>
              <a:buClrTx/>
              <a:buSzTx/>
              <a:buFont typeface="Arial" pitchFamily="34" charset="0"/>
              <a:buNone/>
              <a:tabLst/>
              <a:defRPr/>
            </a:pPr>
            <a:r>
              <a:rPr kumimoji="0" lang="ar-SA" sz="2000" b="0" i="0" u="none" strike="noStrike" kern="1200" cap="none" spc="0" normalizeH="0" baseline="0" noProof="0" dirty="0" smtClean="0">
                <a:ln>
                  <a:noFill/>
                </a:ln>
                <a:solidFill>
                  <a:schemeClr val="tx1"/>
                </a:solidFill>
                <a:effectLst/>
                <a:uLnTx/>
                <a:uFillTx/>
                <a:latin typeface="+mn-lt"/>
                <a:ea typeface="+mn-ea"/>
                <a:cs typeface="Arial" charset="0"/>
              </a:rPr>
              <a:t>5- </a:t>
            </a:r>
            <a:r>
              <a:rPr kumimoji="0" lang="en-US" sz="2000" b="1" i="0" u="none" strike="noStrike" kern="1200" cap="none" spc="0" normalizeH="0" baseline="0" noProof="0" dirty="0" smtClean="0">
                <a:ln>
                  <a:noFill/>
                </a:ln>
                <a:solidFill>
                  <a:schemeClr val="tx1"/>
                </a:solidFill>
                <a:effectLst/>
                <a:uLnTx/>
                <a:uFillTx/>
                <a:latin typeface="+mn-lt"/>
                <a:ea typeface="+mn-ea"/>
                <a:cs typeface="Arial" charset="0"/>
              </a:rPr>
              <a:t>Country</a:t>
            </a:r>
            <a:r>
              <a:rPr kumimoji="0" lang="en-US" sz="2000" b="0" i="0" u="none" strike="noStrike" kern="1200" cap="none" spc="0" normalizeH="0" baseline="0" noProof="0" dirty="0" smtClean="0">
                <a:ln>
                  <a:noFill/>
                </a:ln>
                <a:solidFill>
                  <a:schemeClr val="tx1"/>
                </a:solidFill>
                <a:effectLst/>
                <a:uLnTx/>
                <a:uFillTx/>
                <a:latin typeface="+mn-lt"/>
                <a:ea typeface="+mn-ea"/>
                <a:cs typeface="Arial" charset="0"/>
              </a:rPr>
              <a:t> </a:t>
            </a:r>
            <a:r>
              <a:rPr kumimoji="0" lang="ar-SA" sz="2000" b="0" i="0" u="none" strike="noStrike" kern="1200" cap="none" spc="0" normalizeH="0" baseline="0" noProof="0" dirty="0" smtClean="0">
                <a:ln>
                  <a:noFill/>
                </a:ln>
                <a:solidFill>
                  <a:schemeClr val="tx1"/>
                </a:solidFill>
                <a:effectLst/>
                <a:uLnTx/>
                <a:uFillTx/>
                <a:latin typeface="+mn-lt"/>
                <a:ea typeface="+mn-ea"/>
                <a:cs typeface="Arial" charset="0"/>
              </a:rPr>
              <a:t> </a:t>
            </a:r>
            <a:r>
              <a:rPr kumimoji="0" lang="ar-SA" sz="1800" b="1" i="0" u="none" strike="noStrike" kern="1200" cap="none" spc="0" normalizeH="0" baseline="0" noProof="0" dirty="0" smtClean="0">
                <a:ln>
                  <a:noFill/>
                </a:ln>
                <a:solidFill>
                  <a:schemeClr val="tx1"/>
                </a:solidFill>
                <a:effectLst/>
                <a:uLnTx/>
                <a:uFillTx/>
                <a:latin typeface="+mn-lt"/>
                <a:ea typeface="+mn-ea"/>
                <a:cs typeface="Arial" charset="0"/>
              </a:rPr>
              <a:t>يستخدم لتميز المواقع المتشابه في الاسم من خلال رمز الدولة، حيث يأخذ </a:t>
            </a:r>
            <a:r>
              <a:rPr kumimoji="0" lang="ar-EG" sz="1800" b="1" i="0" u="none" strike="noStrike" kern="1200" cap="none" spc="0" normalizeH="0" baseline="0" noProof="0" dirty="0" smtClean="0">
                <a:ln>
                  <a:noFill/>
                </a:ln>
                <a:solidFill>
                  <a:schemeClr val="tx1"/>
                </a:solidFill>
                <a:effectLst/>
                <a:uLnTx/>
                <a:uFillTx/>
                <a:latin typeface="+mn-lt"/>
                <a:ea typeface="+mn-ea"/>
                <a:cs typeface="Arial" charset="0"/>
              </a:rPr>
              <a:t>حرفين </a:t>
            </a:r>
            <a:r>
              <a:rPr kumimoji="0" lang="ar-SA" sz="1800" b="1" i="0" u="none" strike="noStrike" kern="1200" cap="none" spc="0" normalizeH="0" baseline="0" noProof="0" dirty="0" smtClean="0">
                <a:ln>
                  <a:noFill/>
                </a:ln>
                <a:solidFill>
                  <a:schemeClr val="tx1"/>
                </a:solidFill>
                <a:effectLst/>
                <a:uLnTx/>
                <a:uFillTx/>
                <a:latin typeface="+mn-lt"/>
                <a:ea typeface="+mn-ea"/>
                <a:cs typeface="Arial" charset="0"/>
              </a:rPr>
              <a:t>لكل دولة مثال السعودية رمزها الدولي </a:t>
            </a:r>
            <a:r>
              <a:rPr kumimoji="0" lang="en-US" sz="1800" b="1" i="0" u="none" strike="noStrike" kern="1200" cap="none" spc="0" normalizeH="0" baseline="0" noProof="0" dirty="0" err="1" smtClean="0">
                <a:ln>
                  <a:noFill/>
                </a:ln>
                <a:solidFill>
                  <a:schemeClr val="tx1"/>
                </a:solidFill>
                <a:effectLst/>
                <a:uLnTx/>
                <a:uFillTx/>
                <a:latin typeface="+mn-lt"/>
                <a:ea typeface="+mn-ea"/>
                <a:cs typeface="Arial" charset="0"/>
              </a:rPr>
              <a:t>sa</a:t>
            </a:r>
            <a:r>
              <a:rPr kumimoji="0" lang="en-US" sz="1800" b="1" i="0" u="none" strike="noStrike" kern="1200" cap="none" spc="0" normalizeH="0" baseline="0" noProof="0" dirty="0" smtClean="0">
                <a:ln>
                  <a:noFill/>
                </a:ln>
                <a:solidFill>
                  <a:schemeClr val="tx1"/>
                </a:solidFill>
                <a:effectLst/>
                <a:uLnTx/>
                <a:uFillTx/>
                <a:latin typeface="+mn-lt"/>
                <a:ea typeface="+mn-ea"/>
                <a:cs typeface="Arial" charset="0"/>
              </a:rPr>
              <a:t> </a:t>
            </a:r>
            <a:r>
              <a:rPr kumimoji="0" lang="ar-SA" sz="1800" b="1" i="0" u="none" strike="noStrike" kern="1200" cap="none" spc="0" normalizeH="0" baseline="0" noProof="0" dirty="0" smtClean="0">
                <a:ln>
                  <a:noFill/>
                </a:ln>
                <a:solidFill>
                  <a:schemeClr val="tx1"/>
                </a:solidFill>
                <a:effectLst/>
                <a:uLnTx/>
                <a:uFillTx/>
                <a:latin typeface="+mn-lt"/>
                <a:ea typeface="+mn-ea"/>
                <a:cs typeface="Arial" charset="0"/>
              </a:rPr>
              <a:t> </a:t>
            </a:r>
            <a:r>
              <a:rPr kumimoji="0" lang="ar-EG" sz="1800" b="1" i="0" u="none" strike="noStrike" kern="1200" cap="none" spc="0" normalizeH="0" baseline="0" noProof="0" dirty="0" smtClean="0">
                <a:ln>
                  <a:noFill/>
                </a:ln>
                <a:solidFill>
                  <a:schemeClr val="tx1"/>
                </a:solidFill>
                <a:effectLst/>
                <a:uLnTx/>
                <a:uFillTx/>
                <a:latin typeface="+mn-lt"/>
                <a:ea typeface="+mn-ea"/>
                <a:cs typeface="Arial" charset="0"/>
              </a:rPr>
              <a:t>-</a:t>
            </a:r>
            <a:r>
              <a:rPr kumimoji="0" lang="ar-SA" sz="1800" b="1" i="0" u="none" strike="noStrike" kern="1200" cap="none" spc="0" normalizeH="0" baseline="0" noProof="0" dirty="0" smtClean="0">
                <a:ln>
                  <a:noFill/>
                </a:ln>
                <a:solidFill>
                  <a:schemeClr val="tx1"/>
                </a:solidFill>
                <a:effectLst/>
                <a:uLnTx/>
                <a:uFillTx/>
                <a:latin typeface="+mn-lt"/>
                <a:ea typeface="+mn-ea"/>
                <a:cs typeface="Arial" charset="0"/>
              </a:rPr>
              <a:t> الولايات المتحدة الامريكية  </a:t>
            </a:r>
            <a:r>
              <a:rPr kumimoji="0" lang="en-US" sz="1800" b="1" i="0" u="none" strike="noStrike" kern="1200" cap="none" spc="0" normalizeH="0" baseline="0" noProof="0" dirty="0" smtClean="0">
                <a:ln>
                  <a:noFill/>
                </a:ln>
                <a:solidFill>
                  <a:schemeClr val="tx1"/>
                </a:solidFill>
                <a:effectLst/>
                <a:uLnTx/>
                <a:uFillTx/>
                <a:latin typeface="+mn-lt"/>
                <a:ea typeface="+mn-ea"/>
                <a:cs typeface="Arial" charset="0"/>
              </a:rPr>
              <a:t>us</a:t>
            </a:r>
            <a:r>
              <a:rPr kumimoji="0" lang="ar-SA" sz="1800" b="1" i="0" u="none" strike="noStrike" kern="1200" cap="none" spc="0" normalizeH="0" baseline="0" noProof="0" dirty="0" smtClean="0">
                <a:ln>
                  <a:noFill/>
                </a:ln>
                <a:solidFill>
                  <a:schemeClr val="tx1"/>
                </a:solidFill>
                <a:effectLst/>
                <a:uLnTx/>
                <a:uFillTx/>
                <a:latin typeface="+mn-lt"/>
                <a:ea typeface="+mn-ea"/>
                <a:cs typeface="Arial" charset="0"/>
              </a:rPr>
              <a:t> ...............الخ </a:t>
            </a:r>
          </a:p>
          <a:p>
            <a:pPr marL="342900" lvl="0" indent="-342900" algn="just" eaLnBrk="0" hangingPunct="0">
              <a:lnSpc>
                <a:spcPct val="150000"/>
              </a:lnSpc>
              <a:spcBef>
                <a:spcPct val="20000"/>
              </a:spcBef>
              <a:defRPr/>
            </a:pPr>
            <a:r>
              <a:rPr kumimoji="0" lang="ar-EG" sz="1800" b="1" i="0" u="none" strike="noStrike" kern="1200" cap="none" spc="0" normalizeH="0" baseline="0" noProof="0" dirty="0" smtClean="0">
                <a:ln>
                  <a:noFill/>
                </a:ln>
                <a:solidFill>
                  <a:schemeClr val="tx1"/>
                </a:solidFill>
                <a:effectLst/>
                <a:uLnTx/>
                <a:uFillTx/>
                <a:latin typeface="+mn-lt"/>
                <a:ea typeface="+mn-ea"/>
                <a:cs typeface="Arial" charset="0"/>
              </a:rPr>
              <a:t>                </a:t>
            </a:r>
            <a:r>
              <a:rPr kumimoji="0" lang="ar-SA" sz="1800" b="1" i="0" u="none" strike="noStrike" kern="1200" cap="none" spc="0" normalizeH="0" baseline="0" noProof="0" dirty="0" smtClean="0">
                <a:ln>
                  <a:noFill/>
                </a:ln>
                <a:solidFill>
                  <a:schemeClr val="tx1"/>
                </a:solidFill>
                <a:effectLst/>
                <a:uLnTx/>
                <a:uFillTx/>
                <a:latin typeface="+mn-lt"/>
                <a:ea typeface="+mn-ea"/>
                <a:cs typeface="Arial" charset="0"/>
              </a:rPr>
              <a:t>ولمعرفة رموز جميع الدول يرجى زيارة الموقع التالي</a:t>
            </a:r>
            <a:r>
              <a:rPr kumimoji="0" lang="ar-EG" sz="1800" b="1" i="0" u="none" strike="noStrike" kern="1200" cap="none" spc="0" normalizeH="0" baseline="0" noProof="0" dirty="0" smtClean="0">
                <a:ln>
                  <a:noFill/>
                </a:ln>
                <a:solidFill>
                  <a:schemeClr val="tx1"/>
                </a:solidFill>
                <a:effectLst/>
                <a:uLnTx/>
                <a:uFillTx/>
                <a:latin typeface="+mn-lt"/>
                <a:ea typeface="+mn-ea"/>
                <a:cs typeface="Arial" charset="0"/>
              </a:rPr>
              <a:t> </a:t>
            </a:r>
            <a:r>
              <a:rPr lang="en-US" dirty="0">
                <a:hlinkClick r:id="rId3"/>
              </a:rPr>
              <a:t>http://ar.wikipedia.org/wiki/.sa</a:t>
            </a:r>
            <a:endParaRPr kumimoji="0" lang="ar-SA" sz="1800" b="1" i="1" u="none" strike="noStrike" kern="1200" cap="none" spc="0" normalizeH="0" baseline="0" noProof="0" dirty="0">
              <a:ln>
                <a:noFill/>
              </a:ln>
              <a:solidFill>
                <a:schemeClr val="tx1"/>
              </a:solidFill>
              <a:effectLst/>
              <a:uLnTx/>
              <a:uFillTx/>
              <a:latin typeface="+mn-lt"/>
              <a:ea typeface="+mn-ea"/>
              <a:cs typeface="Arial" charset="0"/>
            </a:endParaRPr>
          </a:p>
        </p:txBody>
      </p:sp>
    </p:spTree>
    <p:extLst>
      <p:ext uri="{BB962C8B-B14F-4D97-AF65-F5344CB8AC3E}">
        <p14:creationId xmlns="" xmlns:p14="http://schemas.microsoft.com/office/powerpoint/2010/main" val="271812720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8</a:t>
            </a:fld>
            <a:endParaRPr lang="en-US" dirty="0" smtClean="0">
              <a:cs typeface="Arial" pitchFamily="34" charset="0"/>
            </a:endParaRPr>
          </a:p>
        </p:txBody>
      </p:sp>
      <p:sp>
        <p:nvSpPr>
          <p:cNvPr id="14" name="TextBox 13"/>
          <p:cNvSpPr txBox="1"/>
          <p:nvPr/>
        </p:nvSpPr>
        <p:spPr>
          <a:xfrm>
            <a:off x="457200" y="304800"/>
            <a:ext cx="8915400" cy="1018639"/>
          </a:xfrm>
          <a:prstGeom prst="rect">
            <a:avLst/>
          </a:prstGeom>
          <a:ln>
            <a:headEnd/>
            <a:tailEn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anchor="ctr" anchorCtr="0" compatLnSpc="1">
            <a:prstTxWarp prst="textNoShape">
              <a:avLst/>
            </a:prstTxWarp>
          </a:bodyPr>
          <a:lstStyle/>
          <a:p>
            <a:pPr marL="742950" indent="-742950" algn="just" eaLnBrk="0" hangingPunct="0">
              <a:buFont typeface="Wingdings" pitchFamily="2" charset="2"/>
              <a:buChar char="v"/>
              <a:defRPr/>
            </a:pPr>
            <a:r>
              <a:rPr lang="ar-SA" sz="3600" b="1" spc="50" dirty="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المتصفحات </a:t>
            </a:r>
            <a:r>
              <a:rPr lang="en-US" sz="3600" b="1" spc="50" dirty="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Browsers</a:t>
            </a:r>
          </a:p>
        </p:txBody>
      </p:sp>
      <p:sp>
        <p:nvSpPr>
          <p:cNvPr id="6" name="Content Placeholder 2"/>
          <p:cNvSpPr>
            <a:spLocks noGrp="1"/>
          </p:cNvSpPr>
          <p:nvPr>
            <p:ph idx="1"/>
          </p:nvPr>
        </p:nvSpPr>
        <p:spPr>
          <a:xfrm>
            <a:off x="495300" y="1524001"/>
            <a:ext cx="9182100" cy="1447800"/>
          </a:xfrm>
        </p:spPr>
        <p:txBody>
          <a:bodyPr/>
          <a:lstStyle/>
          <a:p>
            <a:pPr marL="441325" indent="22225" algn="just" rtl="1">
              <a:lnSpc>
                <a:spcPct val="150000"/>
              </a:lnSpc>
            </a:pPr>
            <a:r>
              <a:rPr lang="ar-SA" sz="2000" b="1" u="sng" dirty="0" smtClean="0"/>
              <a:t>المتصفحات</a:t>
            </a:r>
            <a:r>
              <a:rPr lang="ar-SA" sz="2000" u="sng" dirty="0" smtClean="0"/>
              <a:t> </a:t>
            </a:r>
            <a:r>
              <a:rPr lang="ar-SA" sz="2000" b="1" u="sng" dirty="0" smtClean="0"/>
              <a:t>هي</a:t>
            </a:r>
            <a:r>
              <a:rPr lang="ar-SA" sz="2000" u="sng" dirty="0" smtClean="0"/>
              <a:t> </a:t>
            </a:r>
            <a:r>
              <a:rPr lang="ar-SA" sz="2000" b="1" u="sng" dirty="0" smtClean="0"/>
              <a:t>برامج تقوم باستدعاء وعرض صفحات مواقع الويب</a:t>
            </a:r>
            <a:r>
              <a:rPr lang="ar-SA" sz="2000" b="1" dirty="0" smtClean="0"/>
              <a:t>  بحيث يستطيع المستخدم من خلالها التعامل بفاعلية مع محتويات الموقع الظاهرة أمامه. ويوجد الكثير من المتصفحات المنتشرة عالمياً نذكر منها وعلى سبيل المثال:</a:t>
            </a:r>
          </a:p>
          <a:p>
            <a:pPr algn="just" rtl="1"/>
            <a:endParaRPr lang="ar-SA" sz="2000" dirty="0"/>
          </a:p>
        </p:txBody>
      </p:sp>
      <p:pic>
        <p:nvPicPr>
          <p:cNvPr id="7" name="Picture 3"/>
          <p:cNvPicPr>
            <a:picLocks noChangeAspect="1" noChangeArrowheads="1"/>
          </p:cNvPicPr>
          <p:nvPr/>
        </p:nvPicPr>
        <p:blipFill>
          <a:blip r:embed="rId2" cstate="print"/>
          <a:srcRect l="12500" t="31667" r="38750" b="43333"/>
          <a:stretch>
            <a:fillRect/>
          </a:stretch>
        </p:blipFill>
        <p:spPr bwMode="auto">
          <a:xfrm>
            <a:off x="1447800" y="2971800"/>
            <a:ext cx="7528560" cy="2895600"/>
          </a:xfrm>
          <a:prstGeom prst="rect">
            <a:avLst/>
          </a:prstGeom>
          <a:noFill/>
          <a:ln w="9525">
            <a:noFill/>
            <a:miter lim="800000"/>
            <a:headEnd/>
            <a:tailEnd/>
          </a:ln>
        </p:spPr>
      </p:pic>
    </p:spTree>
    <p:extLst>
      <p:ext uri="{BB962C8B-B14F-4D97-AF65-F5344CB8AC3E}">
        <p14:creationId xmlns="" xmlns:p14="http://schemas.microsoft.com/office/powerpoint/2010/main" val="138043968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9</a:t>
            </a:fld>
            <a:endParaRPr lang="en-US" dirty="0" smtClean="0">
              <a:cs typeface="Arial" pitchFamily="34" charset="0"/>
            </a:endParaRPr>
          </a:p>
        </p:txBody>
      </p:sp>
      <p:sp>
        <p:nvSpPr>
          <p:cNvPr id="14" name="TextBox 13"/>
          <p:cNvSpPr txBox="1"/>
          <p:nvPr/>
        </p:nvSpPr>
        <p:spPr>
          <a:xfrm>
            <a:off x="457200" y="304800"/>
            <a:ext cx="8915400" cy="1018639"/>
          </a:xfrm>
          <a:prstGeom prst="rect">
            <a:avLst/>
          </a:prstGeom>
          <a:ln>
            <a:headEnd/>
            <a:tailEn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anchor="ctr" anchorCtr="0" compatLnSpc="1">
            <a:prstTxWarp prst="textNoShape">
              <a:avLst/>
            </a:prstTxWarp>
          </a:bodyPr>
          <a:lstStyle/>
          <a:p>
            <a:pPr marL="742950" indent="-742950" algn="just" eaLnBrk="0" hangingPunct="0">
              <a:buFont typeface="Wingdings" pitchFamily="2" charset="2"/>
              <a:buChar char="v"/>
              <a:defRPr/>
            </a:pPr>
            <a:r>
              <a:rPr lang="ar-SA" sz="3600" b="1" spc="50" dirty="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المتصفحات </a:t>
            </a:r>
            <a:r>
              <a:rPr lang="en-US" sz="3600" b="1" spc="50" dirty="0" smtClean="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Browsers</a:t>
            </a:r>
            <a:r>
              <a:rPr lang="ar-EG" sz="3600" b="1" spc="50" dirty="0" smtClean="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 ... تابع</a:t>
            </a:r>
            <a:endParaRPr lang="en-US" sz="3600" b="1" spc="50" dirty="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8" name="Content Placeholder 2"/>
          <p:cNvSpPr>
            <a:spLocks noGrp="1"/>
          </p:cNvSpPr>
          <p:nvPr>
            <p:ph idx="1"/>
          </p:nvPr>
        </p:nvSpPr>
        <p:spPr>
          <a:xfrm>
            <a:off x="228600" y="1371600"/>
            <a:ext cx="9448800" cy="4876800"/>
          </a:xfrm>
        </p:spPr>
        <p:txBody>
          <a:bodyPr/>
          <a:lstStyle/>
          <a:p>
            <a:pPr algn="just" rtl="1">
              <a:buFont typeface="Wingdings" pitchFamily="2" charset="2"/>
              <a:buChar char="q"/>
            </a:pPr>
            <a:r>
              <a:rPr lang="ar-SA" sz="2200" b="1" u="sng" dirty="0" smtClean="0"/>
              <a:t>تختلف المتصفحات فيما بينها بالعديد الفروقات ومن أهم هذه الاختلافات :-</a:t>
            </a:r>
          </a:p>
          <a:p>
            <a:pPr marL="0" indent="0" algn="just" rtl="1"/>
            <a:endParaRPr lang="ar-SA" sz="800" b="1" u="sng" dirty="0" smtClean="0"/>
          </a:p>
          <a:p>
            <a:pPr algn="just" rtl="1"/>
            <a:r>
              <a:rPr lang="ar-SA" sz="2200" dirty="0" smtClean="0"/>
              <a:t>1- </a:t>
            </a:r>
            <a:r>
              <a:rPr lang="ar-SA" sz="2200" b="1" dirty="0" smtClean="0"/>
              <a:t>مجموعة المميزات والادوات </a:t>
            </a:r>
            <a:r>
              <a:rPr lang="en-US" sz="2200" b="1" dirty="0" smtClean="0"/>
              <a:t>Features Set </a:t>
            </a:r>
            <a:r>
              <a:rPr lang="ar-SA" sz="2200" b="1" dirty="0" smtClean="0"/>
              <a:t>.</a:t>
            </a:r>
          </a:p>
          <a:p>
            <a:pPr algn="justLow" rtl="1"/>
            <a:r>
              <a:rPr lang="ar-SA" sz="2000" b="1" dirty="0"/>
              <a:t> </a:t>
            </a:r>
            <a:r>
              <a:rPr lang="ar-SA" sz="2000" b="1" dirty="0" smtClean="0"/>
              <a:t>    </a:t>
            </a:r>
            <a:r>
              <a:rPr lang="ar-EG" sz="2000" b="1" dirty="0" smtClean="0"/>
              <a:t>هي </a:t>
            </a:r>
            <a:r>
              <a:rPr lang="ar-SA" sz="2000" b="1" dirty="0" smtClean="0"/>
              <a:t>عدد السمات العملية </a:t>
            </a:r>
            <a:r>
              <a:rPr lang="ar-EG" sz="2000" b="1" dirty="0" smtClean="0"/>
              <a:t>التي </a:t>
            </a:r>
            <a:r>
              <a:rPr lang="ar-SA" sz="2000" b="1" dirty="0" smtClean="0"/>
              <a:t>يقدمها كل متصفح ويب. وكلما </a:t>
            </a:r>
            <a:r>
              <a:rPr lang="ar-SA" sz="2000" b="1" dirty="0"/>
              <a:t>كانت </a:t>
            </a:r>
            <a:r>
              <a:rPr lang="ar-SA" sz="2000" b="1" dirty="0" smtClean="0"/>
              <a:t>المتصفحات تحتوي على المزيد من الميزات كلما كانت عملية تصفح الإنترنت بشكل أسرع وأسهل  وأكثر </a:t>
            </a:r>
            <a:r>
              <a:rPr lang="ar-EG" sz="2000" b="1" dirty="0" smtClean="0"/>
              <a:t>ملائمة</a:t>
            </a:r>
            <a:r>
              <a:rPr lang="ar-SA" sz="2000" b="1" dirty="0" smtClean="0"/>
              <a:t>.</a:t>
            </a:r>
          </a:p>
          <a:p>
            <a:pPr algn="justLow" rtl="1"/>
            <a:endParaRPr lang="ar-SA" sz="800" b="1" dirty="0" smtClean="0"/>
          </a:p>
          <a:p>
            <a:pPr algn="just" rtl="1"/>
            <a:r>
              <a:rPr lang="ar-SA" sz="2200" b="1" dirty="0" smtClean="0"/>
              <a:t>2- سهولة الاستخدام </a:t>
            </a:r>
            <a:r>
              <a:rPr lang="en-US" sz="2200" b="1" dirty="0" smtClean="0"/>
              <a:t>Ease of Use </a:t>
            </a:r>
            <a:r>
              <a:rPr lang="ar-SA" sz="2200" b="1" dirty="0" smtClean="0"/>
              <a:t>.</a:t>
            </a:r>
          </a:p>
          <a:p>
            <a:pPr algn="justLow" rtl="1"/>
            <a:r>
              <a:rPr lang="ar-SA" sz="2000" b="1" dirty="0"/>
              <a:t>	</a:t>
            </a:r>
            <a:r>
              <a:rPr lang="ar-SA" sz="2000" b="1" dirty="0" smtClean="0"/>
              <a:t>متصفح الويب ينبغي أن يكون سهل الاستخدام لأي شخص يستخدمه بغض النظر</a:t>
            </a:r>
            <a:r>
              <a:rPr lang="ar-EG" sz="2000" b="1" dirty="0" smtClean="0"/>
              <a:t> </a:t>
            </a:r>
            <a:r>
              <a:rPr lang="ar-SA" sz="2000" b="1" dirty="0" smtClean="0"/>
              <a:t>عن معرفتهم بأجهزة الكمبيوتر، </a:t>
            </a:r>
            <a:r>
              <a:rPr lang="ar-EG" sz="2000" b="1" dirty="0" smtClean="0"/>
              <a:t>مما </a:t>
            </a:r>
            <a:r>
              <a:rPr lang="ar-SA" sz="2000" b="1" dirty="0" smtClean="0"/>
              <a:t>يزيد من مستوى سهولة وراحة استخدام شبكة الإنترنت.</a:t>
            </a:r>
          </a:p>
          <a:p>
            <a:pPr algn="justLow" rtl="1"/>
            <a:endParaRPr lang="ar-SA" sz="800" b="1" dirty="0" smtClean="0"/>
          </a:p>
          <a:p>
            <a:pPr algn="just" rtl="1"/>
            <a:r>
              <a:rPr lang="ar-SA" sz="2200" b="1" dirty="0" smtClean="0"/>
              <a:t>3- الامن والحماية </a:t>
            </a:r>
            <a:r>
              <a:rPr lang="en-US" sz="2200" b="1" dirty="0" smtClean="0"/>
              <a:t>Security </a:t>
            </a:r>
            <a:r>
              <a:rPr lang="ar-SA" sz="2200" b="1" dirty="0" smtClean="0"/>
              <a:t>.</a:t>
            </a:r>
          </a:p>
          <a:p>
            <a:pPr algn="justLow" rtl="1"/>
            <a:r>
              <a:rPr lang="ar-SA" sz="2000" b="1" dirty="0" smtClean="0"/>
              <a:t>     أثناء استعراض الويب، يعد الأمن والحماية من مخاطر الانترنت من القضايا ذات الأهمية القصوى. ومن الواجب على متصفحات الويب ان توفر للمستخدم الحماية الكاملة من الاختراقات والفيروسات والخداع وعمليات الاحتيال وتسمح ايضا بمسح المعلومات الشخصية للمستخدم.</a:t>
            </a:r>
            <a:endParaRPr lang="ar-SA" sz="2000" dirty="0"/>
          </a:p>
        </p:txBody>
      </p:sp>
    </p:spTree>
    <p:extLst>
      <p:ext uri="{BB962C8B-B14F-4D97-AF65-F5344CB8AC3E}">
        <p14:creationId xmlns="" xmlns:p14="http://schemas.microsoft.com/office/powerpoint/2010/main" val="153661855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10</a:t>
            </a:fld>
            <a:endParaRPr lang="en-US" dirty="0" smtClean="0">
              <a:cs typeface="Arial" pitchFamily="34" charset="0"/>
            </a:endParaRPr>
          </a:p>
        </p:txBody>
      </p:sp>
      <p:sp>
        <p:nvSpPr>
          <p:cNvPr id="14" name="TextBox 13"/>
          <p:cNvSpPr txBox="1"/>
          <p:nvPr/>
        </p:nvSpPr>
        <p:spPr>
          <a:xfrm>
            <a:off x="457200" y="304800"/>
            <a:ext cx="8915400" cy="1018639"/>
          </a:xfrm>
          <a:prstGeom prst="rect">
            <a:avLst/>
          </a:prstGeom>
          <a:ln>
            <a:headEnd/>
            <a:tailEn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anchor="ctr" anchorCtr="0" compatLnSpc="1">
            <a:prstTxWarp prst="textNoShape">
              <a:avLst/>
            </a:prstTxWarp>
          </a:bodyPr>
          <a:lstStyle/>
          <a:p>
            <a:pPr marL="742950" indent="-742950" algn="just" eaLnBrk="0" hangingPunct="0">
              <a:buFont typeface="Wingdings" pitchFamily="2" charset="2"/>
              <a:buChar char="v"/>
              <a:defRPr/>
            </a:pPr>
            <a:r>
              <a:rPr lang="ar-SA" sz="3600" b="1" spc="50" dirty="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المتصفحات </a:t>
            </a:r>
            <a:r>
              <a:rPr lang="en-US" sz="3600" b="1" spc="50" dirty="0" smtClean="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Browsers</a:t>
            </a:r>
            <a:r>
              <a:rPr lang="ar-EG" sz="3600" b="1" spc="50" dirty="0" smtClean="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 ... تابع</a:t>
            </a:r>
            <a:endParaRPr lang="en-US" sz="3600" b="1" spc="50" dirty="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6" name="Rectangle 5"/>
          <p:cNvSpPr/>
          <p:nvPr/>
        </p:nvSpPr>
        <p:spPr>
          <a:xfrm>
            <a:off x="304800" y="1524000"/>
            <a:ext cx="9220200" cy="4062651"/>
          </a:xfrm>
          <a:prstGeom prst="rect">
            <a:avLst/>
          </a:prstGeom>
        </p:spPr>
        <p:txBody>
          <a:bodyPr wrap="square">
            <a:spAutoFit/>
          </a:bodyPr>
          <a:lstStyle/>
          <a:p>
            <a:pPr algn="just">
              <a:lnSpc>
                <a:spcPct val="150000"/>
              </a:lnSpc>
            </a:pPr>
            <a:r>
              <a:rPr lang="ar-SA" sz="2200" b="1" dirty="0" smtClean="0"/>
              <a:t>4- السرعة والتوافق </a:t>
            </a:r>
            <a:r>
              <a:rPr lang="en-US" sz="2200" b="1" dirty="0" smtClean="0"/>
              <a:t>Speed &amp; compatibility </a:t>
            </a:r>
            <a:r>
              <a:rPr lang="ar-SA" sz="2200" b="1" dirty="0" smtClean="0"/>
              <a:t>.</a:t>
            </a:r>
          </a:p>
          <a:p>
            <a:pPr algn="justLow">
              <a:lnSpc>
                <a:spcPct val="150000"/>
              </a:lnSpc>
            </a:pPr>
            <a:r>
              <a:rPr lang="ar-SA" sz="2000" b="1" dirty="0" smtClean="0"/>
              <a:t>يشير معيار السرعة والتوافق الى الامكانية التي يمتلكها  متصفح الويب باستدعاء مواقع الكترونية بشكل سريع بالاضافة الى عملية التنقل داخل الموقع بالاضافة الى ذلك قدرة التوافق التي يتمتع بها متصفح الويب بعرض وتحميل صفحات الويب المصصمة بلغات متعددة مثل  HTML وجافا سكريبت .</a:t>
            </a:r>
          </a:p>
          <a:p>
            <a:pPr indent="355600" algn="just">
              <a:lnSpc>
                <a:spcPct val="150000"/>
              </a:lnSpc>
            </a:pPr>
            <a:endParaRPr lang="ar-SA" sz="800" b="1" dirty="0" smtClean="0"/>
          </a:p>
          <a:p>
            <a:pPr algn="just">
              <a:lnSpc>
                <a:spcPct val="150000"/>
              </a:lnSpc>
            </a:pPr>
            <a:r>
              <a:rPr lang="ar-SA" sz="2200" b="1" dirty="0" smtClean="0"/>
              <a:t>5- الدعم والمساعدة </a:t>
            </a:r>
            <a:r>
              <a:rPr lang="en-US" sz="2200" b="1" dirty="0" smtClean="0"/>
              <a:t>Help &amp; Support </a:t>
            </a:r>
            <a:r>
              <a:rPr lang="ar-SA" sz="2200" b="1" dirty="0" smtClean="0"/>
              <a:t>.</a:t>
            </a:r>
          </a:p>
          <a:p>
            <a:pPr algn="justLow">
              <a:lnSpc>
                <a:spcPct val="150000"/>
              </a:lnSpc>
            </a:pPr>
            <a:r>
              <a:rPr lang="ar-SA" sz="2000" b="1" dirty="0" smtClean="0"/>
              <a:t>يساعد المستخدم في حل بعض المشاكل التي قد تواجهه اثناء تصفح الانترنت او الاجابة عن بعض الاسئلة التي يسألها حول بعض مميزات وادوات البرنامج. ويأتي الدعم بأشكال كثيرة من خلال البريد الإلكتروني والهاتف، أسئلة وأجوبة، الكتيبات والبرامج التعليمية.</a:t>
            </a:r>
          </a:p>
        </p:txBody>
      </p:sp>
    </p:spTree>
    <p:extLst>
      <p:ext uri="{BB962C8B-B14F-4D97-AF65-F5344CB8AC3E}">
        <p14:creationId xmlns="" xmlns:p14="http://schemas.microsoft.com/office/powerpoint/2010/main" val="62632515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11</a:t>
            </a:fld>
            <a:endParaRPr lang="en-US" dirty="0" smtClean="0">
              <a:cs typeface="Arial" pitchFamily="34" charset="0"/>
            </a:endParaRPr>
          </a:p>
        </p:txBody>
      </p:sp>
      <p:sp>
        <p:nvSpPr>
          <p:cNvPr id="14" name="TextBox 13"/>
          <p:cNvSpPr txBox="1"/>
          <p:nvPr/>
        </p:nvSpPr>
        <p:spPr>
          <a:xfrm>
            <a:off x="457200" y="304800"/>
            <a:ext cx="8915400" cy="1018639"/>
          </a:xfrm>
          <a:prstGeom prst="rect">
            <a:avLst/>
          </a:prstGeom>
          <a:ln>
            <a:headEnd/>
            <a:tailEn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anchor="ctr" anchorCtr="0" compatLnSpc="1">
            <a:prstTxWarp prst="textNoShape">
              <a:avLst/>
            </a:prstTxWarp>
          </a:bodyPr>
          <a:lstStyle/>
          <a:p>
            <a:pPr marL="742950" indent="-742950" algn="just" eaLnBrk="0" hangingPunct="0">
              <a:buFont typeface="Wingdings" pitchFamily="2" charset="2"/>
              <a:buChar char="v"/>
              <a:defRPr/>
            </a:pPr>
            <a:r>
              <a:rPr lang="ar-EG" sz="3600" b="1" spc="50" dirty="0" smtClean="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مقارنة بين أشهر متصفحات الانترنت</a:t>
            </a:r>
            <a:endParaRPr lang="en-US" sz="3600" b="1" spc="50" dirty="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endParaRPr>
          </a:p>
        </p:txBody>
      </p:sp>
      <p:pic>
        <p:nvPicPr>
          <p:cNvPr id="3074" name="Picture 2"/>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228600" y="1447800"/>
            <a:ext cx="9486900" cy="395763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323910744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3250</TotalTime>
  <Words>566</Words>
  <Application>Microsoft Office PowerPoint</Application>
  <PresentationFormat>A4 Paper (210x297 mm)‎</PresentationFormat>
  <Paragraphs>78</Paragraphs>
  <Slides>11</Slides>
  <Notes>0</Notes>
  <HiddenSlides>0</HiddenSlides>
  <MMClips>0</MMClips>
  <ScaleCrop>false</ScaleCrop>
  <HeadingPairs>
    <vt:vector size="4" baseType="variant">
      <vt:variant>
        <vt:lpstr>سمة</vt:lpstr>
      </vt:variant>
      <vt:variant>
        <vt:i4>1</vt:i4>
      </vt:variant>
      <vt:variant>
        <vt:lpstr>عناوين الشرائح</vt:lpstr>
      </vt:variant>
      <vt:variant>
        <vt:i4>11</vt:i4>
      </vt:variant>
    </vt:vector>
  </HeadingPairs>
  <TitlesOfParts>
    <vt:vector size="12" baseType="lpstr">
      <vt:lpstr>Office Theme</vt:lpstr>
      <vt:lpstr>المحاضرة السابعة</vt:lpstr>
      <vt:lpstr>عناصر المحاضرة</vt:lpstr>
      <vt:lpstr>الشريحة 3</vt:lpstr>
      <vt:lpstr>الشريحة 4</vt:lpstr>
      <vt:lpstr>الشريحة 5</vt:lpstr>
      <vt:lpstr>الشريحة 6</vt:lpstr>
      <vt:lpstr>الشريحة 7</vt:lpstr>
      <vt:lpstr>الشريحة 8</vt:lpstr>
      <vt:lpstr>الشريحة 9</vt:lpstr>
      <vt:lpstr>الشريحة 10</vt:lpstr>
      <vt:lpstr>الشريحة 11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abo-ajab</cp:lastModifiedBy>
  <cp:revision>1353</cp:revision>
  <dcterms:created xsi:type="dcterms:W3CDTF">2009-10-14T19:14:34Z</dcterms:created>
  <dcterms:modified xsi:type="dcterms:W3CDTF">2016-11-23T21:31:31Z</dcterms:modified>
</cp:coreProperties>
</file>