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7" r:id="rId2"/>
    <p:sldId id="268" r:id="rId3"/>
    <p:sldId id="275" r:id="rId4"/>
    <p:sldId id="276" r:id="rId5"/>
    <p:sldId id="279" r:id="rId6"/>
    <p:sldId id="278" r:id="rId7"/>
    <p:sldId id="277" r:id="rId8"/>
    <p:sldId id="285" r:id="rId9"/>
    <p:sldId id="280" r:id="rId10"/>
    <p:sldId id="286" r:id="rId11"/>
    <p:sldId id="281" r:id="rId12"/>
    <p:sldId id="284" r:id="rId13"/>
    <p:sldId id="269" r:id="rId14"/>
    <p:sldId id="282" r:id="rId15"/>
    <p:sldId id="270" r:id="rId16"/>
    <p:sldId id="271" r:id="rId17"/>
    <p:sldId id="283"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66"/>
    <a:srgbClr val="FF3300"/>
    <a:srgbClr val="009900"/>
    <a:srgbClr val="709256"/>
    <a:srgbClr val="AD9968"/>
    <a:srgbClr val="3B84AF"/>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varScale="1">
        <p:scale>
          <a:sx n="65" d="100"/>
          <a:sy n="65" d="100"/>
        </p:scale>
        <p:origin x="-1290" y="-9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slide" Target="slide15.xml"/><Relationship Id="rId4" Type="http://schemas.openxmlformats.org/officeDocument/2006/relationships/slide" Target="slide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EG" sz="4000" b="1" dirty="0" smtClean="0">
                <a:solidFill>
                  <a:srgbClr val="FF0000"/>
                </a:solidFill>
                <a:effectLst>
                  <a:outerShdw blurRad="38100" dist="38100" dir="2700000" algn="tl">
                    <a:srgbClr val="000000">
                      <a:alpha val="43137"/>
                    </a:srgbClr>
                  </a:outerShdw>
                </a:effectLst>
                <a:cs typeface="Arial" pitchFamily="34" charset="0"/>
              </a:rPr>
              <a:t>المحاضرة</a:t>
            </a:r>
            <a:r>
              <a:rPr lang="ar-SA" sz="4000" b="1" dirty="0" smtClean="0">
                <a:solidFill>
                  <a:srgbClr val="FF0000"/>
                </a:solidFill>
                <a:effectLst>
                  <a:outerShdw blurRad="38100" dist="38100" dir="2700000" algn="tl">
                    <a:srgbClr val="000000">
                      <a:alpha val="43137"/>
                    </a:srgbClr>
                  </a:outerShdw>
                </a:effectLst>
                <a:cs typeface="Arial" pitchFamily="34" charset="0"/>
              </a:rPr>
              <a:t> </a:t>
            </a:r>
            <a:r>
              <a:rPr lang="ar-EG" sz="4000" b="1" dirty="0" smtClean="0">
                <a:solidFill>
                  <a:srgbClr val="FF0000"/>
                </a:solidFill>
                <a:effectLst>
                  <a:outerShdw blurRad="38100" dist="38100" dir="2700000" algn="tl">
                    <a:srgbClr val="000000">
                      <a:alpha val="43137"/>
                    </a:srgbClr>
                  </a:outerShdw>
                </a:effectLst>
                <a:cs typeface="Arial" pitchFamily="34" charset="0"/>
              </a:rPr>
              <a:t>الثامنة</a:t>
            </a:r>
            <a:endParaRPr lang="en-US" sz="4000"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الفص</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ل</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الرابع</a:t>
            </a:r>
            <a:endPar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SA" sz="28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متصفح مواقع الويب </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(ج 2</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r>
              <a:rPr lang="en-US" sz="28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Browsing </a:t>
            </a:r>
            <a:r>
              <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Websites</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 xmlns:p14="http://schemas.microsoft.com/office/powerpoint/2010/main" val="1403366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 name="TextBox 5"/>
          <p:cNvSpPr txBox="1"/>
          <p:nvPr/>
        </p:nvSpPr>
        <p:spPr>
          <a:xfrm>
            <a:off x="609600" y="1371600"/>
            <a:ext cx="8915400" cy="2554545"/>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marL="342900" indent="-342900" fontAlgn="auto">
              <a:spcBef>
                <a:spcPts val="600"/>
              </a:spcBef>
              <a:spcAft>
                <a:spcPts val="600"/>
              </a:spcAft>
              <a:buFont typeface="Wingdings" panose="05000000000000000000" pitchFamily="2" charset="2"/>
              <a:buChar char="q"/>
            </a:pPr>
            <a:r>
              <a:rPr lang="ar-EG" sz="2400" b="1" dirty="0">
                <a:solidFill>
                  <a:srgbClr val="FF0000"/>
                </a:solidFill>
                <a:cs typeface="Times New Roman"/>
                <a:hlinkClick r:id="rId2" action="ppaction://hlinksldjump"/>
              </a:rPr>
              <a:t>برنامج مستكشف الانترنت </a:t>
            </a:r>
            <a:r>
              <a:rPr lang="en-US" sz="2400" b="1" dirty="0">
                <a:solidFill>
                  <a:srgbClr val="FF0000"/>
                </a:solidFill>
                <a:cs typeface="Times New Roman"/>
                <a:hlinkClick r:id="rId2" action="ppaction://hlinksldjump"/>
              </a:rPr>
              <a:t>Internet Explorer</a:t>
            </a:r>
            <a:endParaRPr lang="en-US" sz="2400" b="1" dirty="0">
              <a:solidFill>
                <a:srgbClr val="FF0000"/>
              </a:solidFill>
              <a:cs typeface="Times New Roman"/>
            </a:endParaRPr>
          </a:p>
          <a:p>
            <a:pPr marL="342900" indent="-342900" fontAlgn="auto">
              <a:spcBef>
                <a:spcPts val="600"/>
              </a:spcBef>
              <a:spcAft>
                <a:spcPts val="600"/>
              </a:spcAft>
              <a:buFont typeface="Wingdings" panose="05000000000000000000" pitchFamily="2" charset="2"/>
              <a:buChar char="q"/>
            </a:pPr>
            <a:r>
              <a:rPr lang="ar-EG" sz="2400" b="1" dirty="0" smtClean="0">
                <a:solidFill>
                  <a:srgbClr val="FF0000"/>
                </a:solidFill>
                <a:cs typeface="Times New Roman"/>
                <a:hlinkClick r:id="rId3" action="ppaction://hlinksldjump"/>
              </a:rPr>
              <a:t>الواجهة الرئيسية لبرنامج </a:t>
            </a:r>
            <a:r>
              <a:rPr lang="en-US" sz="2400" b="1" dirty="0" smtClean="0">
                <a:solidFill>
                  <a:srgbClr val="FF0000"/>
                </a:solidFill>
                <a:cs typeface="Times New Roman"/>
                <a:hlinkClick r:id="rId3" action="ppaction://hlinksldjump"/>
              </a:rPr>
              <a:t>Internet Explorer</a:t>
            </a:r>
            <a:endParaRPr lang="ar-EG" sz="2400" b="1" dirty="0" smtClean="0">
              <a:solidFill>
                <a:srgbClr val="002060"/>
              </a:solidFill>
              <a:cs typeface="Times New Roman"/>
              <a:hlinkClick r:id=""/>
            </a:endParaRPr>
          </a:p>
          <a:p>
            <a:pPr marL="342900" lvl="0" indent="-342900" fontAlgn="auto">
              <a:spcBef>
                <a:spcPts val="600"/>
              </a:spcBef>
              <a:spcAft>
                <a:spcPts val="600"/>
              </a:spcAft>
              <a:buFont typeface="Wingdings" panose="05000000000000000000" pitchFamily="2" charset="2"/>
              <a:buChar char="q"/>
            </a:pPr>
            <a:r>
              <a:rPr lang="ar-EG" sz="2400" b="1" dirty="0" smtClean="0">
                <a:solidFill>
                  <a:srgbClr val="FF0000"/>
                </a:solidFill>
                <a:cs typeface="Times New Roman"/>
                <a:hlinkClick r:id="rId4" action="ppaction://hlinksldjump"/>
              </a:rPr>
              <a:t>قائمة ملف – </a:t>
            </a:r>
            <a:r>
              <a:rPr lang="en-US" sz="2400" b="1" dirty="0" smtClean="0">
                <a:solidFill>
                  <a:srgbClr val="FF0000"/>
                </a:solidFill>
                <a:cs typeface="Times New Roman"/>
                <a:hlinkClick r:id="rId4" action="ppaction://hlinksldjump"/>
              </a:rPr>
              <a:t>File</a:t>
            </a:r>
            <a:endParaRPr lang="ar-EG" sz="2400" b="1" dirty="0" smtClean="0">
              <a:solidFill>
                <a:srgbClr val="FF0000"/>
              </a:solidFill>
              <a:cs typeface="Times New Roman"/>
            </a:endParaRPr>
          </a:p>
          <a:p>
            <a:pPr marL="342900" indent="-342900" fontAlgn="auto">
              <a:spcBef>
                <a:spcPts val="600"/>
              </a:spcBef>
              <a:spcAft>
                <a:spcPts val="600"/>
              </a:spcAft>
              <a:buFont typeface="Wingdings" panose="05000000000000000000" pitchFamily="2" charset="2"/>
              <a:buChar char="q"/>
            </a:pPr>
            <a:r>
              <a:rPr lang="ar-EG" sz="2400" b="1" dirty="0" smtClean="0">
                <a:solidFill>
                  <a:srgbClr val="FF0000"/>
                </a:solidFill>
                <a:cs typeface="Times New Roman"/>
                <a:hlinkClick r:id="rId5" action="ppaction://hlinksldjump"/>
              </a:rPr>
              <a:t>قائمة تحرير– </a:t>
            </a:r>
            <a:r>
              <a:rPr lang="en-US" sz="2400" b="1" dirty="0" smtClean="0">
                <a:solidFill>
                  <a:srgbClr val="FF0000"/>
                </a:solidFill>
                <a:cs typeface="Times New Roman"/>
                <a:hlinkClick r:id="rId5" action="ppaction://hlinksldjump"/>
              </a:rPr>
              <a:t>Edit</a:t>
            </a:r>
            <a:endParaRPr lang="ar-EG" sz="2400" b="1" dirty="0">
              <a:solidFill>
                <a:srgbClr val="FF0000"/>
              </a:solidFill>
              <a:cs typeface="Times New Roman"/>
            </a:endParaRPr>
          </a:p>
          <a:p>
            <a:pPr marL="342900" indent="-342900" fontAlgn="auto">
              <a:spcBef>
                <a:spcPts val="600"/>
              </a:spcBef>
              <a:spcAft>
                <a:spcPts val="600"/>
              </a:spcAft>
              <a:buFont typeface="Wingdings" panose="05000000000000000000" pitchFamily="2" charset="2"/>
              <a:buChar char="q"/>
            </a:pPr>
            <a:r>
              <a:rPr lang="ar-EG" sz="2400" b="1" dirty="0" smtClean="0">
                <a:solidFill>
                  <a:srgbClr val="FF0000"/>
                </a:solidFill>
                <a:cs typeface="Times New Roman"/>
                <a:hlinkClick r:id="rId6" action="ppaction://hlinksldjump"/>
              </a:rPr>
              <a:t>قائمة عرض – </a:t>
            </a:r>
            <a:r>
              <a:rPr lang="en-US" sz="2400" b="1" dirty="0" smtClean="0">
                <a:solidFill>
                  <a:srgbClr val="FF0000"/>
                </a:solidFill>
                <a:cs typeface="Times New Roman"/>
                <a:hlinkClick r:id="rId6" action="ppaction://hlinksldjump"/>
              </a:rPr>
              <a:t>View</a:t>
            </a:r>
            <a:endParaRPr lang="ar-EG" sz="2400" b="1" dirty="0">
              <a:solidFill>
                <a:srgbClr val="FF0000"/>
              </a:solidFill>
              <a:cs typeface="Times New Roman"/>
            </a:endParaRPr>
          </a:p>
        </p:txBody>
      </p:sp>
    </p:spTree>
    <p:extLst>
      <p:ext uri="{BB962C8B-B14F-4D97-AF65-F5344CB8AC3E}">
        <p14:creationId xmlns="" xmlns:p14="http://schemas.microsoft.com/office/powerpoint/2010/main" val="3823708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6"/>
          <p:cNvSpPr>
            <a:spLocks noGrp="1"/>
          </p:cNvSpPr>
          <p:nvPr>
            <p:ph type="title"/>
          </p:nvPr>
        </p:nvSpPr>
        <p:spPr/>
        <p:txBody>
          <a:bodyPr/>
          <a:lstStyle/>
          <a:p>
            <a:endParaRPr lang="ar-SA"/>
          </a:p>
        </p:txBody>
      </p:sp>
      <p:sp>
        <p:nvSpPr>
          <p:cNvPr id="8" name="عنصر نائب للمحتوى 7"/>
          <p:cNvSpPr>
            <a:spLocks noGrp="1"/>
          </p:cNvSpPr>
          <p:nvPr>
            <p:ph idx="1"/>
          </p:nvPr>
        </p:nvSpPr>
        <p:spPr/>
        <p:txBody>
          <a:bodyPr/>
          <a:lstStyle/>
          <a:p>
            <a:pPr algn="justLow" rtl="1">
              <a:lnSpc>
                <a:spcPct val="150000"/>
              </a:lnSpc>
            </a:pPr>
            <a:endParaRPr lang="ar-SA" sz="2000" dirty="0" smtClean="0">
              <a:cs typeface="+mn-cs"/>
            </a:endParaRPr>
          </a:p>
          <a:p>
            <a:pPr algn="justLow" rtl="1"/>
            <a:r>
              <a:rPr lang="ar-SA" sz="2000" dirty="0" smtClean="0"/>
              <a:t>هو </a:t>
            </a:r>
            <a:r>
              <a:rPr lang="ar-SA" sz="2000" dirty="0"/>
              <a:t>متصفح ويب رسومي أنتجته شركة مايكروسوفت وأدرجته كجزء من البرامج </a:t>
            </a:r>
            <a:r>
              <a:rPr lang="ar-SA" sz="2000" dirty="0" smtClean="0"/>
              <a:t>التي </a:t>
            </a:r>
          </a:p>
          <a:p>
            <a:pPr algn="justLow" rtl="1"/>
            <a:r>
              <a:rPr lang="ar-SA" sz="2000" dirty="0" smtClean="0"/>
              <a:t>تضمن </a:t>
            </a:r>
            <a:r>
              <a:rPr lang="ar-SA" sz="2000" dirty="0"/>
              <a:t>داخل نظام تشغيل مايكروسوفت ويندوز، و</a:t>
            </a:r>
            <a:r>
              <a:rPr lang="ar-SA" sz="2000" dirty="0" smtClean="0"/>
              <a:t>أصبح متصفح إنترنت </a:t>
            </a:r>
            <a:r>
              <a:rPr lang="ar-SA" sz="2000" dirty="0"/>
              <a:t>إكسبلورر </a:t>
            </a:r>
            <a:r>
              <a:rPr lang="ar-SA" sz="2000" dirty="0" smtClean="0"/>
              <a:t>المتصفح</a:t>
            </a:r>
          </a:p>
          <a:p>
            <a:pPr algn="justLow" rtl="1"/>
            <a:r>
              <a:rPr lang="ar-SA" sz="2000" dirty="0" smtClean="0"/>
              <a:t> </a:t>
            </a:r>
            <a:r>
              <a:rPr lang="ar-SA" sz="2000" dirty="0"/>
              <a:t>الأكثر </a:t>
            </a:r>
            <a:r>
              <a:rPr lang="ar-SA" sz="2000" dirty="0" smtClean="0"/>
              <a:t>استخداماً </a:t>
            </a:r>
            <a:r>
              <a:rPr lang="ar-SA" sz="2000" dirty="0"/>
              <a:t>منذ عام 1992.</a:t>
            </a:r>
            <a:endParaRPr lang="en-US" sz="2000" dirty="0"/>
          </a:p>
          <a:p>
            <a:pPr algn="justLow" rtl="1"/>
            <a:r>
              <a:rPr lang="ar-SA" sz="2000" dirty="0" smtClean="0">
                <a:cs typeface="+mn-cs"/>
              </a:rPr>
              <a:t>وهو عبارة عن </a:t>
            </a:r>
            <a:r>
              <a:rPr lang="ar-SA" sz="2000" dirty="0" smtClean="0"/>
              <a:t>برنامج </a:t>
            </a:r>
            <a:r>
              <a:rPr lang="ar-SA" sz="2000" dirty="0"/>
              <a:t>حاسوبي يتيح للمستخدم استعراض النصوص والصور والملفات وبعض </a:t>
            </a:r>
            <a:r>
              <a:rPr lang="ar-SA" sz="2000" dirty="0" smtClean="0"/>
              <a:t>المحتويات</a:t>
            </a:r>
          </a:p>
          <a:p>
            <a:pPr algn="justLow" rtl="1"/>
            <a:r>
              <a:rPr lang="ar-SA" sz="2000" dirty="0" smtClean="0"/>
              <a:t>الأخرى المختلفة داخل المواقع، </a:t>
            </a:r>
            <a:r>
              <a:rPr lang="ar-SA" sz="2000" dirty="0"/>
              <a:t>وهذه المحتويات تكون في الغالب مخزنة في مزود ويب وتعرض على </a:t>
            </a:r>
            <a:r>
              <a:rPr lang="ar-SA" sz="2000" dirty="0" smtClean="0"/>
              <a:t>شكل</a:t>
            </a:r>
          </a:p>
          <a:p>
            <a:pPr algn="justLow" rtl="1"/>
            <a:r>
              <a:rPr lang="ar-SA" sz="2000" dirty="0" smtClean="0"/>
              <a:t> </a:t>
            </a:r>
            <a:r>
              <a:rPr lang="ar-SA" sz="2000" dirty="0"/>
              <a:t>صفحة </a:t>
            </a:r>
            <a:r>
              <a:rPr lang="ar-SA" sz="2000" dirty="0" smtClean="0"/>
              <a:t>في موقع </a:t>
            </a:r>
            <a:r>
              <a:rPr lang="ar-SA" sz="2000" dirty="0"/>
              <a:t>على شبكة الويب أو في شبكات </a:t>
            </a:r>
            <a:r>
              <a:rPr lang="ar-SA" sz="2000" dirty="0" smtClean="0"/>
              <a:t>محلية.  ويمكن </a:t>
            </a:r>
            <a:r>
              <a:rPr lang="ar-SA" sz="2000" dirty="0"/>
              <a:t>أن تحوي روابط لصفحات أخرى في </a:t>
            </a:r>
            <a:r>
              <a:rPr lang="ar-SA" sz="2000" dirty="0" smtClean="0"/>
              <a:t>نفس</a:t>
            </a:r>
          </a:p>
          <a:p>
            <a:pPr algn="justLow" rtl="1"/>
            <a:r>
              <a:rPr lang="ar-SA" sz="2000" dirty="0" smtClean="0"/>
              <a:t>الموقع </a:t>
            </a:r>
            <a:r>
              <a:rPr lang="ar-SA" sz="2000" dirty="0"/>
              <a:t>أو </a:t>
            </a:r>
            <a:r>
              <a:rPr lang="ar-SA" sz="2000" dirty="0" smtClean="0"/>
              <a:t>في مواقع </a:t>
            </a:r>
            <a:r>
              <a:rPr lang="ar-SA" sz="2000" dirty="0"/>
              <a:t>أخرى.</a:t>
            </a:r>
            <a:endParaRPr lang="ar-SA" sz="2000" dirty="0">
              <a:cs typeface="+mn-cs"/>
            </a:endParaRPr>
          </a:p>
          <a:p>
            <a:pPr algn="justLow" rtl="1"/>
            <a:r>
              <a:rPr lang="ar-SA" sz="2000" dirty="0" smtClean="0">
                <a:cs typeface="+mn-cs"/>
              </a:rPr>
              <a:t>ويعتبر </a:t>
            </a:r>
            <a:r>
              <a:rPr lang="ar-SA" sz="2000" dirty="0">
                <a:cs typeface="+mn-cs"/>
              </a:rPr>
              <a:t>هذا البرنامج من أشهر وأقدم متصفحات الانترنت والذي تم انتاجه وتطويره من قبل شركة </a:t>
            </a:r>
            <a:r>
              <a:rPr lang="en-US" sz="2000" dirty="0" smtClean="0">
                <a:cs typeface="+mn-cs"/>
              </a:rPr>
              <a:t>Microsoft </a:t>
            </a:r>
          </a:p>
          <a:p>
            <a:pPr algn="justLow" rtl="1"/>
            <a:r>
              <a:rPr lang="en-US" sz="2000" dirty="0" smtClean="0">
                <a:cs typeface="+mn-cs"/>
              </a:rPr>
              <a:t> </a:t>
            </a:r>
            <a:r>
              <a:rPr lang="ar-SA" sz="2000" dirty="0" smtClean="0">
                <a:cs typeface="+mn-cs"/>
              </a:rPr>
              <a:t>وتم دمجه بالإصدارات المختلفة لنظام التشغيل ويندوز </a:t>
            </a:r>
            <a:r>
              <a:rPr lang="en-US" sz="2000" dirty="0" smtClean="0">
                <a:cs typeface="+mn-cs"/>
              </a:rPr>
              <a:t>Windows</a:t>
            </a:r>
            <a:r>
              <a:rPr lang="ar-SA" sz="2000" dirty="0" smtClean="0">
                <a:cs typeface="+mn-cs"/>
              </a:rPr>
              <a:t>. ويمكن تحميل أي اصدار من اصدارات </a:t>
            </a:r>
          </a:p>
          <a:p>
            <a:pPr algn="justLow" rtl="1"/>
            <a:r>
              <a:rPr lang="ar-SA" sz="2000" dirty="0" smtClean="0">
                <a:cs typeface="+mn-cs"/>
              </a:rPr>
              <a:t>هذا المتصفح على أي بيئة تشغيل تتوافق معه.</a:t>
            </a:r>
          </a:p>
          <a:p>
            <a:pPr algn="justLow" rtl="1"/>
            <a:endParaRPr lang="en-US" sz="2000" dirty="0">
              <a:cs typeface="+mn-cs"/>
            </a:endParaRPr>
          </a:p>
          <a:p>
            <a:endParaRPr lang="ar-SA"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برنامج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مستكشف الانترنت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Explorer</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extBox 2"/>
          <p:cNvSpPr txBox="1"/>
          <p:nvPr/>
        </p:nvSpPr>
        <p:spPr>
          <a:xfrm>
            <a:off x="4603616" y="1524000"/>
            <a:ext cx="4801315" cy="400110"/>
          </a:xfrm>
          <a:prstGeom prst="rect">
            <a:avLst/>
          </a:prstGeom>
          <a:noFill/>
        </p:spPr>
        <p:txBody>
          <a:bodyPr wrap="none" rtlCol="1">
            <a:spAutoFit/>
          </a:bodyPr>
          <a:lstStyle/>
          <a:p>
            <a:pPr marL="285750" indent="-285750">
              <a:buFont typeface="Wingdings" pitchFamily="2" charset="2"/>
              <a:buChar char="q"/>
            </a:pPr>
            <a:r>
              <a:rPr lang="ar-EG" sz="2000" b="1" dirty="0" smtClean="0"/>
              <a:t>برنامج مستكشف الانترنت </a:t>
            </a:r>
            <a:r>
              <a:rPr lang="en-US" sz="2000" b="1" dirty="0" smtClean="0"/>
              <a:t>Internet Explorer </a:t>
            </a:r>
            <a:endParaRPr lang="ar-EG" sz="2000" b="1" dirty="0"/>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3400" y="1600200"/>
            <a:ext cx="11430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339415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14" name="TextBox 13"/>
          <p:cNvSpPr txBox="1"/>
          <p:nvPr/>
        </p:nvSpPr>
        <p:spPr>
          <a:xfrm>
            <a:off x="152400" y="304800"/>
            <a:ext cx="96012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برنامج </a:t>
            </a:r>
            <a:r>
              <a:rPr lang="ar-SA"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مستكشف الانترنت </a:t>
            </a:r>
            <a:r>
              <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a:t>
            </a:r>
            <a:r>
              <a:rPr lang="en-US"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Explorer</a:t>
            </a:r>
            <a:r>
              <a:rPr lang="ar-EG"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extBox 2"/>
          <p:cNvSpPr txBox="1"/>
          <p:nvPr/>
        </p:nvSpPr>
        <p:spPr>
          <a:xfrm>
            <a:off x="4084244" y="1524000"/>
            <a:ext cx="5320687" cy="369332"/>
          </a:xfrm>
          <a:prstGeom prst="rect">
            <a:avLst/>
          </a:prstGeom>
          <a:noFill/>
        </p:spPr>
        <p:txBody>
          <a:bodyPr wrap="none" rtlCol="1">
            <a:spAutoFit/>
          </a:bodyPr>
          <a:lstStyle/>
          <a:p>
            <a:pPr marL="285750" indent="-285750">
              <a:buFont typeface="Wingdings" pitchFamily="2" charset="2"/>
              <a:buChar char="q"/>
            </a:pPr>
            <a:r>
              <a:rPr lang="ar-EG" b="1" dirty="0" smtClean="0"/>
              <a:t>طرق تشغيل برنامج مستكشف الانترنت </a:t>
            </a:r>
            <a:r>
              <a:rPr lang="en-US" b="1" dirty="0" smtClean="0"/>
              <a:t>Internet Explorer </a:t>
            </a:r>
            <a:endParaRPr lang="ar-EG" b="1" dirty="0"/>
          </a:p>
        </p:txBody>
      </p:sp>
      <p:sp>
        <p:nvSpPr>
          <p:cNvPr id="15" name="Content Placeholder 5"/>
          <p:cNvSpPr>
            <a:spLocks noGrp="1"/>
          </p:cNvSpPr>
          <p:nvPr>
            <p:ph idx="1"/>
          </p:nvPr>
        </p:nvSpPr>
        <p:spPr>
          <a:xfrm>
            <a:off x="5486400" y="1905000"/>
            <a:ext cx="3733800" cy="4267200"/>
          </a:xfrm>
        </p:spPr>
        <p:txBody>
          <a:bodyPr/>
          <a:lstStyle/>
          <a:p>
            <a:pPr rtl="1">
              <a:lnSpc>
                <a:spcPct val="150000"/>
              </a:lnSpc>
            </a:pPr>
            <a:r>
              <a:rPr lang="ar-SA" sz="1800" dirty="0" smtClean="0"/>
              <a:t>يوفر لنا نظام التشغيل الويندوز </a:t>
            </a:r>
            <a:r>
              <a:rPr lang="en-US" sz="1800" dirty="0" smtClean="0"/>
              <a:t>Windows</a:t>
            </a:r>
            <a:r>
              <a:rPr lang="ar-SA" sz="1800" dirty="0" smtClean="0"/>
              <a:t> عدة طرق لتشغيل برنامج  متصفح الانترنت نذكر منها مايلي :-</a:t>
            </a:r>
            <a:endParaRPr lang="en-US" sz="1800" dirty="0" smtClean="0"/>
          </a:p>
          <a:p>
            <a:pPr lvl="0" rtl="1">
              <a:lnSpc>
                <a:spcPct val="150000"/>
              </a:lnSpc>
              <a:buFont typeface="Arial" pitchFamily="34" charset="0"/>
              <a:buChar char="•"/>
            </a:pPr>
            <a:r>
              <a:rPr lang="ar-SA" sz="1800" b="1" dirty="0" smtClean="0"/>
              <a:t>الطريقة الاولى :</a:t>
            </a:r>
            <a:endParaRPr lang="en-US" sz="1800" dirty="0" smtClean="0"/>
          </a:p>
          <a:p>
            <a:pPr rtl="1">
              <a:lnSpc>
                <a:spcPct val="150000"/>
              </a:lnSpc>
              <a:buFont typeface="+mj-lt"/>
              <a:buAutoNum type="arabicPeriod"/>
            </a:pPr>
            <a:r>
              <a:rPr lang="ar-SA" sz="1800" dirty="0" smtClean="0"/>
              <a:t>افتح قائمة </a:t>
            </a:r>
            <a:r>
              <a:rPr lang="ar-EG" sz="1800" dirty="0"/>
              <a:t> </a:t>
            </a:r>
            <a:r>
              <a:rPr lang="ar-EG" sz="1800" dirty="0" smtClean="0"/>
              <a:t>ابدأ</a:t>
            </a:r>
            <a:r>
              <a:rPr lang="ar-SA" sz="1800" dirty="0" smtClean="0"/>
              <a:t>، ومن ثم اختيار البرنامج من اعلى القائمة، وذلك حسب الشكل التالي .</a:t>
            </a:r>
            <a:r>
              <a:rPr lang="en-US" sz="1800" dirty="0" smtClean="0"/>
              <a:t> </a:t>
            </a:r>
            <a:endParaRPr lang="ar-SA" sz="1800" dirty="0"/>
          </a:p>
        </p:txBody>
      </p:sp>
      <p:pic>
        <p:nvPicPr>
          <p:cNvPr id="16" name="Picture 15"/>
          <p:cNvPicPr/>
          <p:nvPr/>
        </p:nvPicPr>
        <p:blipFill>
          <a:blip r:embed="rId2" cstate="print"/>
          <a:srcRect t="31579" r="62674"/>
          <a:stretch>
            <a:fillRect/>
          </a:stretch>
        </p:blipFill>
        <p:spPr bwMode="auto">
          <a:xfrm>
            <a:off x="990600" y="1905000"/>
            <a:ext cx="4343400" cy="3733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7" name="Group 1"/>
          <p:cNvGrpSpPr>
            <a:grpSpLocks/>
          </p:cNvGrpSpPr>
          <p:nvPr/>
        </p:nvGrpSpPr>
        <p:grpSpPr bwMode="auto">
          <a:xfrm>
            <a:off x="381000" y="5334000"/>
            <a:ext cx="638175" cy="227012"/>
            <a:chOff x="1440" y="12360"/>
            <a:chExt cx="1005" cy="357"/>
          </a:xfrm>
        </p:grpSpPr>
        <p:cxnSp>
          <p:nvCxnSpPr>
            <p:cNvPr id="18" name="AutoShape 2"/>
            <p:cNvCxnSpPr>
              <a:cxnSpLocks noChangeShapeType="1"/>
            </p:cNvCxnSpPr>
            <p:nvPr/>
          </p:nvCxnSpPr>
          <p:spPr bwMode="auto">
            <a:xfrm>
              <a:off x="1440" y="12569"/>
              <a:ext cx="1005" cy="1"/>
            </a:xfrm>
            <a:prstGeom prst="straightConnector1">
              <a:avLst/>
            </a:prstGeom>
            <a:noFill/>
            <a:ln w="38100">
              <a:solidFill>
                <a:srgbClr val="000000"/>
              </a:solidFill>
              <a:round/>
              <a:headEnd/>
              <a:tailEnd type="triangle" w="med" len="med"/>
            </a:ln>
            <a:effectLst/>
          </p:spPr>
        </p:cxnSp>
        <p:sp>
          <p:nvSpPr>
            <p:cNvPr id="19" name="Text Box 3"/>
            <p:cNvSpPr txBox="1">
              <a:spLocks noChangeArrowheads="1"/>
            </p:cNvSpPr>
            <p:nvPr/>
          </p:nvSpPr>
          <p:spPr bwMode="auto">
            <a:xfrm>
              <a:off x="1683" y="12360"/>
              <a:ext cx="444" cy="35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Arial" pitchFamily="34" charset="0"/>
                  <a:cs typeface="Arial" pitchFamily="34" charset="0"/>
                </a:rPr>
                <a:t>1</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grpSp>
      <p:grpSp>
        <p:nvGrpSpPr>
          <p:cNvPr id="20" name="Group 1"/>
          <p:cNvGrpSpPr>
            <a:grpSpLocks/>
          </p:cNvGrpSpPr>
          <p:nvPr/>
        </p:nvGrpSpPr>
        <p:grpSpPr bwMode="auto">
          <a:xfrm>
            <a:off x="381000" y="2362200"/>
            <a:ext cx="638175" cy="227012"/>
            <a:chOff x="1440" y="12360"/>
            <a:chExt cx="1005" cy="357"/>
          </a:xfrm>
        </p:grpSpPr>
        <p:cxnSp>
          <p:nvCxnSpPr>
            <p:cNvPr id="21" name="AutoShape 2"/>
            <p:cNvCxnSpPr>
              <a:cxnSpLocks noChangeShapeType="1"/>
            </p:cNvCxnSpPr>
            <p:nvPr/>
          </p:nvCxnSpPr>
          <p:spPr bwMode="auto">
            <a:xfrm>
              <a:off x="1440" y="12569"/>
              <a:ext cx="1005" cy="1"/>
            </a:xfrm>
            <a:prstGeom prst="straightConnector1">
              <a:avLst/>
            </a:prstGeom>
            <a:noFill/>
            <a:ln w="38100">
              <a:solidFill>
                <a:srgbClr val="000000"/>
              </a:solidFill>
              <a:round/>
              <a:headEnd/>
              <a:tailEnd type="triangle" w="med" len="med"/>
            </a:ln>
            <a:effectLst/>
          </p:spPr>
        </p:cxnSp>
        <p:sp>
          <p:nvSpPr>
            <p:cNvPr id="22" name="Text Box 3"/>
            <p:cNvSpPr txBox="1">
              <a:spLocks noChangeArrowheads="1"/>
            </p:cNvSpPr>
            <p:nvPr/>
          </p:nvSpPr>
          <p:spPr bwMode="auto">
            <a:xfrm>
              <a:off x="1683" y="12360"/>
              <a:ext cx="444" cy="35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Arial" pitchFamily="34" charset="0"/>
                  <a:cs typeface="Arial" pitchFamily="34" charset="0"/>
                </a:rPr>
                <a:t>2</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2" name="Oval 1"/>
          <p:cNvSpPr/>
          <p:nvPr/>
        </p:nvSpPr>
        <p:spPr>
          <a:xfrm>
            <a:off x="1019175" y="5334000"/>
            <a:ext cx="1114425" cy="457200"/>
          </a:xfrm>
          <a:prstGeom prst="ellipse">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4" name="Rounded Rectangle 3"/>
          <p:cNvSpPr/>
          <p:nvPr/>
        </p:nvSpPr>
        <p:spPr>
          <a:xfrm>
            <a:off x="1019175" y="2362200"/>
            <a:ext cx="1876425" cy="381000"/>
          </a:xfrm>
          <a:prstGeom prst="roundRect">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 xmlns:p14="http://schemas.microsoft.com/office/powerpoint/2010/main" val="4414062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14" name="TextBox 13"/>
          <p:cNvSpPr txBox="1"/>
          <p:nvPr/>
        </p:nvSpPr>
        <p:spPr>
          <a:xfrm>
            <a:off x="152400" y="304800"/>
            <a:ext cx="96012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برنامج </a:t>
            </a:r>
            <a:r>
              <a:rPr lang="ar-SA"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مستكشف الانترنت </a:t>
            </a:r>
            <a:r>
              <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a:t>
            </a:r>
            <a:r>
              <a:rPr lang="en-US"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Explorer</a:t>
            </a:r>
            <a:r>
              <a:rPr lang="ar-EG"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extBox 2"/>
          <p:cNvSpPr txBox="1"/>
          <p:nvPr/>
        </p:nvSpPr>
        <p:spPr>
          <a:xfrm>
            <a:off x="4084244" y="1447800"/>
            <a:ext cx="5320687" cy="369332"/>
          </a:xfrm>
          <a:prstGeom prst="rect">
            <a:avLst/>
          </a:prstGeom>
          <a:noFill/>
        </p:spPr>
        <p:txBody>
          <a:bodyPr wrap="none" rtlCol="1">
            <a:spAutoFit/>
          </a:bodyPr>
          <a:lstStyle/>
          <a:p>
            <a:pPr marL="285750" indent="-285750">
              <a:buFont typeface="Wingdings" pitchFamily="2" charset="2"/>
              <a:buChar char="q"/>
            </a:pPr>
            <a:r>
              <a:rPr lang="ar-EG" b="1" dirty="0" smtClean="0"/>
              <a:t>طرق تشغيل برنامج مستكشف الانترنت </a:t>
            </a:r>
            <a:r>
              <a:rPr lang="en-US" b="1" dirty="0" smtClean="0"/>
              <a:t>Internet Explorer </a:t>
            </a:r>
            <a:endParaRPr lang="ar-EG" b="1" dirty="0"/>
          </a:p>
        </p:txBody>
      </p:sp>
      <p:sp>
        <p:nvSpPr>
          <p:cNvPr id="6" name="Content Placeholder 5"/>
          <p:cNvSpPr>
            <a:spLocks noGrp="1"/>
          </p:cNvSpPr>
          <p:nvPr>
            <p:ph idx="1"/>
          </p:nvPr>
        </p:nvSpPr>
        <p:spPr>
          <a:xfrm>
            <a:off x="533400" y="1752600"/>
            <a:ext cx="9067800" cy="914400"/>
          </a:xfrm>
        </p:spPr>
        <p:txBody>
          <a:bodyPr/>
          <a:lstStyle/>
          <a:p>
            <a:pPr lvl="0" rtl="1">
              <a:buFont typeface="Arial" pitchFamily="34" charset="0"/>
              <a:buChar char="•"/>
            </a:pPr>
            <a:r>
              <a:rPr lang="ar-SA" sz="1800" b="1" dirty="0" smtClean="0"/>
              <a:t>الطريقة الثانية :</a:t>
            </a:r>
            <a:endParaRPr lang="ar-SA" sz="1800" dirty="0" smtClean="0"/>
          </a:p>
          <a:p>
            <a:pPr lvl="0" rtl="1">
              <a:buFont typeface="+mj-lt"/>
              <a:buAutoNum type="arabicPeriod"/>
            </a:pPr>
            <a:r>
              <a:rPr lang="ar-SA" sz="1800" dirty="0" smtClean="0"/>
              <a:t>اختيار ايقونة </a:t>
            </a:r>
            <a:r>
              <a:rPr lang="en-US" sz="1800" b="1" dirty="0" smtClean="0"/>
              <a:t>Internet Explorer</a:t>
            </a:r>
            <a:r>
              <a:rPr lang="ar-SA" sz="1800" dirty="0" smtClean="0"/>
              <a:t> من شريط الوصول السريع </a:t>
            </a:r>
            <a:r>
              <a:rPr lang="en-US" sz="1800" dirty="0" smtClean="0"/>
              <a:t>Launch bar</a:t>
            </a:r>
            <a:r>
              <a:rPr lang="ar-SA" sz="1800" dirty="0" smtClean="0"/>
              <a:t>وذلك حسب الشكل التالي .</a:t>
            </a:r>
            <a:r>
              <a:rPr lang="en-US" sz="1800" dirty="0" smtClean="0"/>
              <a:t> </a:t>
            </a:r>
            <a:endParaRPr lang="ar-SA" sz="1800" dirty="0"/>
          </a:p>
        </p:txBody>
      </p:sp>
      <p:sp>
        <p:nvSpPr>
          <p:cNvPr id="7" name="AutoShape 2"/>
          <p:cNvSpPr>
            <a:spLocks noChangeArrowheads="1"/>
          </p:cNvSpPr>
          <p:nvPr/>
        </p:nvSpPr>
        <p:spPr bwMode="auto">
          <a:xfrm rot="16200000">
            <a:off x="1404144" y="3537744"/>
            <a:ext cx="392112" cy="457200"/>
          </a:xfrm>
          <a:prstGeom prst="rightArrow">
            <a:avLst>
              <a:gd name="adj1" fmla="val 50000"/>
              <a:gd name="adj2" fmla="val 42882"/>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Arial" pitchFamily="34" charset="0"/>
                <a:ea typeface="Arial" pitchFamily="34" charset="0"/>
                <a:cs typeface="Arial" pitchFamily="34" charset="0"/>
              </a:rPr>
              <a:t>1</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Content Placeholder 5"/>
          <p:cNvSpPr txBox="1">
            <a:spLocks/>
          </p:cNvSpPr>
          <p:nvPr/>
        </p:nvSpPr>
        <p:spPr bwMode="auto">
          <a:xfrm>
            <a:off x="533400" y="3962400"/>
            <a:ext cx="9067800" cy="91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buFont typeface="Arial" pitchFamily="34" charset="0"/>
              <a:buChar char="•"/>
            </a:pPr>
            <a:r>
              <a:rPr lang="ar-SA" b="1" dirty="0" smtClean="0"/>
              <a:t>الطريقة الثالثة :</a:t>
            </a:r>
            <a:endParaRPr lang="en-US" dirty="0" smtClean="0"/>
          </a:p>
          <a:p>
            <a:pPr marL="342900" lvl="0" indent="-342900">
              <a:buFont typeface="+mj-lt"/>
              <a:buAutoNum type="arabicPeriod"/>
            </a:pPr>
            <a:r>
              <a:rPr lang="ar-SA" dirty="0" smtClean="0"/>
              <a:t>اختيار ايقونة </a:t>
            </a:r>
            <a:r>
              <a:rPr lang="en-US" b="1" dirty="0" smtClean="0"/>
              <a:t>Internet Explorer</a:t>
            </a:r>
            <a:r>
              <a:rPr lang="ar-SA" dirty="0" smtClean="0"/>
              <a:t> من سطح المكتب، ثم القيام بالنقر المزدوج على الاختصار الخاص بالبرنامج . وذلك حسب الشكل التالي .</a:t>
            </a:r>
            <a:endParaRPr lang="en-US" dirty="0" smtClean="0"/>
          </a:p>
          <a:p>
            <a:r>
              <a:rPr lang="en-US" dirty="0" smtClean="0"/>
              <a:t> </a:t>
            </a:r>
          </a:p>
        </p:txBody>
      </p:sp>
      <p:pic>
        <p:nvPicPr>
          <p:cNvPr id="9" name="Picture 8"/>
          <p:cNvPicPr/>
          <p:nvPr/>
        </p:nvPicPr>
        <p:blipFill>
          <a:blip r:embed="rId2" cstate="print"/>
          <a:srcRect l="67786" t="42637" r="6543" b="25104"/>
          <a:stretch>
            <a:fillRect/>
          </a:stretch>
        </p:blipFill>
        <p:spPr bwMode="auto">
          <a:xfrm>
            <a:off x="2438400" y="4572000"/>
            <a:ext cx="3810000" cy="1676400"/>
          </a:xfrm>
          <a:prstGeom prst="rect">
            <a:avLst/>
          </a:prstGeom>
          <a:ln>
            <a:noFill/>
          </a:ln>
          <a:effectLst>
            <a:softEdge rad="112500"/>
          </a:effectLst>
        </p:spPr>
      </p:pic>
      <p:pic>
        <p:nvPicPr>
          <p:cNvPr id="11" name="Picture 10"/>
          <p:cNvPicPr/>
          <p:nvPr/>
        </p:nvPicPr>
        <p:blipFill>
          <a:blip r:embed="rId3" cstate="print"/>
          <a:srcRect t="84491"/>
          <a:stretch>
            <a:fillRect/>
          </a:stretch>
        </p:blipFill>
        <p:spPr bwMode="auto">
          <a:xfrm>
            <a:off x="533400" y="2438400"/>
            <a:ext cx="9067800" cy="1143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Oval 1"/>
          <p:cNvSpPr/>
          <p:nvPr/>
        </p:nvSpPr>
        <p:spPr>
          <a:xfrm>
            <a:off x="2743200" y="5029200"/>
            <a:ext cx="762000" cy="685800"/>
          </a:xfrm>
          <a:prstGeom prst="ellipse">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ln w="57150">
                <a:solidFill>
                  <a:schemeClr val="tx1"/>
                </a:solidFill>
              </a:ln>
            </a:endParaRPr>
          </a:p>
        </p:txBody>
      </p:sp>
      <p:sp>
        <p:nvSpPr>
          <p:cNvPr id="4" name="Oval 3"/>
          <p:cNvSpPr/>
          <p:nvPr/>
        </p:nvSpPr>
        <p:spPr>
          <a:xfrm>
            <a:off x="1464733" y="3276600"/>
            <a:ext cx="228600" cy="304800"/>
          </a:xfrm>
          <a:prstGeom prst="ellipse">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 xmlns:p14="http://schemas.microsoft.com/office/powerpoint/2010/main" val="31088338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14" name="TextBox 13"/>
          <p:cNvSpPr txBox="1"/>
          <p:nvPr/>
        </p:nvSpPr>
        <p:spPr>
          <a:xfrm>
            <a:off x="152400" y="304800"/>
            <a:ext cx="96012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برنامج </a:t>
            </a:r>
            <a:r>
              <a:rPr lang="ar-SA"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مستكشف الانترنت </a:t>
            </a:r>
            <a:r>
              <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a:t>
            </a:r>
            <a:r>
              <a:rPr lang="en-US"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Explorer</a:t>
            </a:r>
            <a:r>
              <a:rPr lang="ar-EG"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extBox 2"/>
          <p:cNvSpPr txBox="1"/>
          <p:nvPr/>
        </p:nvSpPr>
        <p:spPr>
          <a:xfrm>
            <a:off x="4084244" y="1524000"/>
            <a:ext cx="5320687" cy="369332"/>
          </a:xfrm>
          <a:prstGeom prst="rect">
            <a:avLst/>
          </a:prstGeom>
          <a:noFill/>
        </p:spPr>
        <p:txBody>
          <a:bodyPr wrap="none" rtlCol="1">
            <a:spAutoFit/>
          </a:bodyPr>
          <a:lstStyle/>
          <a:p>
            <a:pPr marL="285750" indent="-285750">
              <a:buFont typeface="Wingdings" pitchFamily="2" charset="2"/>
              <a:buChar char="q"/>
            </a:pPr>
            <a:r>
              <a:rPr lang="ar-EG" b="1" dirty="0" smtClean="0"/>
              <a:t>طرق تشغيل برنامج مستكشف الانترنت </a:t>
            </a:r>
            <a:r>
              <a:rPr lang="en-US" b="1" dirty="0" smtClean="0"/>
              <a:t>Internet Explorer </a:t>
            </a:r>
            <a:endParaRPr lang="ar-EG" b="1" dirty="0"/>
          </a:p>
        </p:txBody>
      </p:sp>
      <p:sp>
        <p:nvSpPr>
          <p:cNvPr id="6" name="Content Placeholder 5"/>
          <p:cNvSpPr>
            <a:spLocks noGrp="1"/>
          </p:cNvSpPr>
          <p:nvPr>
            <p:ph idx="1"/>
          </p:nvPr>
        </p:nvSpPr>
        <p:spPr>
          <a:xfrm>
            <a:off x="533400" y="2133601"/>
            <a:ext cx="9067800" cy="914400"/>
          </a:xfrm>
        </p:spPr>
        <p:txBody>
          <a:bodyPr/>
          <a:lstStyle/>
          <a:p>
            <a:pPr rtl="1">
              <a:buFont typeface="Arial" pitchFamily="34" charset="0"/>
              <a:buChar char="•"/>
            </a:pPr>
            <a:r>
              <a:rPr lang="ar-SA" sz="1800" b="1" dirty="0" smtClean="0"/>
              <a:t>الطريقة الرابعة :</a:t>
            </a:r>
            <a:endParaRPr lang="en-US" sz="1800" dirty="0" smtClean="0"/>
          </a:p>
          <a:p>
            <a:pPr lvl="0" rtl="1">
              <a:buFont typeface="+mj-lt"/>
              <a:buAutoNum type="arabicPeriod"/>
            </a:pPr>
            <a:r>
              <a:rPr lang="ar-SA" sz="1800" dirty="0" smtClean="0"/>
              <a:t>تشغيل برنامج </a:t>
            </a:r>
            <a:r>
              <a:rPr lang="en-US" sz="1800" b="1" dirty="0" smtClean="0"/>
              <a:t>Internet Explorer</a:t>
            </a:r>
            <a:r>
              <a:rPr lang="ar-SA" sz="1800" dirty="0" smtClean="0"/>
              <a:t> من خلال زر </a:t>
            </a:r>
            <a:r>
              <a:rPr lang="en-US" sz="1800" dirty="0" smtClean="0"/>
              <a:t>Run </a:t>
            </a:r>
            <a:r>
              <a:rPr lang="ar-SA" sz="1800" dirty="0" smtClean="0"/>
              <a:t> الموجود في القائمة الرئيسية، وذلك حسب الشكل التالي </a:t>
            </a:r>
            <a:endParaRPr lang="en-US" sz="1800" dirty="0" smtClean="0"/>
          </a:p>
          <a:p>
            <a:pPr rtl="1"/>
            <a:r>
              <a:rPr lang="en-US" sz="1800" dirty="0" smtClean="0"/>
              <a:t> </a:t>
            </a:r>
            <a:endParaRPr lang="en-US" sz="1800" dirty="0"/>
          </a:p>
        </p:txBody>
      </p:sp>
      <p:pic>
        <p:nvPicPr>
          <p:cNvPr id="7" name="Picture 6"/>
          <p:cNvPicPr/>
          <p:nvPr/>
        </p:nvPicPr>
        <p:blipFill>
          <a:blip r:embed="rId2" cstate="print"/>
          <a:srcRect t="63650" r="56229"/>
          <a:stretch>
            <a:fillRect/>
          </a:stretch>
        </p:blipFill>
        <p:spPr bwMode="auto">
          <a:xfrm>
            <a:off x="1828800" y="3200401"/>
            <a:ext cx="5486399" cy="21335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ounded Rectangle 1"/>
          <p:cNvSpPr/>
          <p:nvPr/>
        </p:nvSpPr>
        <p:spPr>
          <a:xfrm>
            <a:off x="2743200" y="4114800"/>
            <a:ext cx="1341044" cy="152400"/>
          </a:xfrm>
          <a:prstGeom prst="roundRect">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4" name="Rounded Rectangle 3"/>
          <p:cNvSpPr/>
          <p:nvPr/>
        </p:nvSpPr>
        <p:spPr>
          <a:xfrm>
            <a:off x="3413723" y="4648200"/>
            <a:ext cx="1158276" cy="228600"/>
          </a:xfrm>
          <a:prstGeom prst="roundRect">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 xmlns:p14="http://schemas.microsoft.com/office/powerpoint/2010/main" val="4236297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14" name="TextBox 13"/>
          <p:cNvSpPr txBox="1"/>
          <p:nvPr/>
        </p:nvSpPr>
        <p:spPr>
          <a:xfrm>
            <a:off x="152400" y="304800"/>
            <a:ext cx="96012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الواجهة </a:t>
            </a:r>
            <a:r>
              <a:rPr lang="ar-SA"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الرئيسية </a:t>
            </a:r>
            <a:r>
              <a:rPr lang="ar-EG"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لبرنامج </a:t>
            </a:r>
            <a:r>
              <a:rPr lang="en-US"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Explorer</a:t>
            </a:r>
            <a:endPar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 name="Picture 5"/>
          <p:cNvPicPr/>
          <p:nvPr/>
        </p:nvPicPr>
        <p:blipFill>
          <a:blip r:embed="rId2" cstate="print"/>
          <a:srcRect l="4812" t="44957" r="5067" b="22766"/>
          <a:stretch>
            <a:fillRect/>
          </a:stretch>
        </p:blipFill>
        <p:spPr bwMode="auto">
          <a:xfrm>
            <a:off x="381000" y="1524000"/>
            <a:ext cx="9220200" cy="4114800"/>
          </a:xfrm>
          <a:prstGeom prst="rect">
            <a:avLst/>
          </a:prstGeom>
          <a:noFill/>
          <a:ln w="3175">
            <a:solidFill>
              <a:schemeClr val="tx1"/>
            </a:solidFill>
            <a:miter lim="800000"/>
            <a:headEnd/>
            <a:tailEnd/>
          </a:ln>
        </p:spPr>
      </p:pic>
    </p:spTree>
    <p:extLst>
      <p:ext uri="{BB962C8B-B14F-4D97-AF65-F5344CB8AC3E}">
        <p14:creationId xmlns="" xmlns:p14="http://schemas.microsoft.com/office/powerpoint/2010/main" val="10606744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Grp="1"/>
          </p:cNvPicPr>
          <p:nvPr>
            <p:ph idx="1"/>
          </p:nvPr>
        </p:nvPicPr>
        <p:blipFill>
          <a:blip r:embed="rId2" cstate="print"/>
          <a:srcRect l="7863" t="20461" r="7137" b="25341"/>
          <a:stretch>
            <a:fillRect/>
          </a:stretch>
        </p:blipFill>
        <p:spPr bwMode="auto">
          <a:xfrm>
            <a:off x="807720" y="1752600"/>
            <a:ext cx="8290560" cy="3964692"/>
          </a:xfrm>
          <a:prstGeom prst="rect">
            <a:avLst/>
          </a:prstGeom>
          <a:noFill/>
          <a:ln w="9525">
            <a:solidFill>
              <a:schemeClr val="tx1"/>
            </a:solidFill>
            <a:miter lim="800000"/>
            <a:headEnd/>
            <a:tailEnd/>
          </a:ln>
        </p:spPr>
      </p:pic>
      <p:sp>
        <p:nvSpPr>
          <p:cNvPr id="5" name="TextBox 13"/>
          <p:cNvSpPr txBox="1"/>
          <p:nvPr/>
        </p:nvSpPr>
        <p:spPr>
          <a:xfrm>
            <a:off x="152400" y="304800"/>
            <a:ext cx="96012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الواجهة </a:t>
            </a:r>
            <a:r>
              <a:rPr lang="ar-SA"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الرئيسية </a:t>
            </a:r>
            <a:r>
              <a:rPr lang="ar-EG"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لبرنامج </a:t>
            </a:r>
            <a:r>
              <a:rPr lang="en-US"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Explorer</a:t>
            </a:r>
            <a:endPar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11790655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14" name="TextBox 13"/>
          <p:cNvSpPr txBox="1"/>
          <p:nvPr/>
        </p:nvSpPr>
        <p:spPr>
          <a:xfrm>
            <a:off x="152400" y="304800"/>
            <a:ext cx="96012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الواجهة </a:t>
            </a:r>
            <a:r>
              <a:rPr lang="ar-SA"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الرئيسية </a:t>
            </a:r>
            <a:r>
              <a:rPr lang="ar-EG"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لبرنامج </a:t>
            </a:r>
            <a:r>
              <a:rPr lang="en-US"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Explorer</a:t>
            </a:r>
            <a:r>
              <a:rPr lang="ar-EG"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Picture 3"/>
          <p:cNvPicPr/>
          <p:nvPr/>
        </p:nvPicPr>
        <p:blipFill>
          <a:blip r:embed="rId2" cstate="print"/>
          <a:srcRect l="5408" t="18161" r="6704" b="31681"/>
          <a:stretch>
            <a:fillRect/>
          </a:stretch>
        </p:blipFill>
        <p:spPr bwMode="auto">
          <a:xfrm>
            <a:off x="533400" y="1628239"/>
            <a:ext cx="8991600" cy="3858161"/>
          </a:xfrm>
          <a:prstGeom prst="rect">
            <a:avLst/>
          </a:prstGeom>
          <a:noFill/>
          <a:ln w="9525">
            <a:solidFill>
              <a:schemeClr val="tx1"/>
            </a:solidFill>
            <a:miter lim="800000"/>
            <a:headEnd/>
            <a:tailEnd/>
          </a:ln>
        </p:spPr>
      </p:pic>
    </p:spTree>
    <p:extLst>
      <p:ext uri="{BB962C8B-B14F-4D97-AF65-F5344CB8AC3E}">
        <p14:creationId xmlns="" xmlns:p14="http://schemas.microsoft.com/office/powerpoint/2010/main" val="30291896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Grp="1"/>
          </p:cNvPicPr>
          <p:nvPr>
            <p:ph idx="1"/>
          </p:nvPr>
        </p:nvPicPr>
        <p:blipFill>
          <a:blip r:embed="rId2" cstate="print"/>
          <a:srcRect l="6361" t="36639" r="7786" b="20953"/>
          <a:stretch>
            <a:fillRect/>
          </a:stretch>
        </p:blipFill>
        <p:spPr bwMode="auto">
          <a:xfrm>
            <a:off x="457200" y="1752600"/>
            <a:ext cx="9143999" cy="3810000"/>
          </a:xfrm>
          <a:prstGeom prst="rect">
            <a:avLst/>
          </a:prstGeom>
          <a:noFill/>
          <a:ln w="9525">
            <a:solidFill>
              <a:schemeClr val="tx1"/>
            </a:solidFill>
            <a:miter lim="800000"/>
            <a:headEnd/>
            <a:tailEnd/>
          </a:ln>
        </p:spPr>
      </p:pic>
      <p:sp>
        <p:nvSpPr>
          <p:cNvPr id="5" name="TextBox 13"/>
          <p:cNvSpPr txBox="1"/>
          <p:nvPr/>
        </p:nvSpPr>
        <p:spPr>
          <a:xfrm>
            <a:off x="152400" y="304800"/>
            <a:ext cx="96012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الواجهة </a:t>
            </a:r>
            <a:r>
              <a:rPr lang="ar-SA"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الرئيسية </a:t>
            </a:r>
            <a:r>
              <a:rPr lang="ar-EG"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لبرنامج </a:t>
            </a:r>
            <a:r>
              <a:rPr lang="en-US"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Explorer</a:t>
            </a:r>
            <a:r>
              <a:rPr lang="ar-EG" sz="34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1956011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14" name="TextBox 13"/>
          <p:cNvSpPr txBox="1"/>
          <p:nvPr/>
        </p:nvSpPr>
        <p:spPr>
          <a:xfrm>
            <a:off x="152400" y="304800"/>
            <a:ext cx="96012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الواجهة الرئيسية </a:t>
            </a:r>
            <a:r>
              <a:rPr lang="ar-EG"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لبرنامج </a:t>
            </a:r>
            <a:r>
              <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Explorer</a:t>
            </a:r>
            <a:r>
              <a:rPr lang="ar-EG"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Picture 3"/>
          <p:cNvPicPr/>
          <p:nvPr/>
        </p:nvPicPr>
        <p:blipFill>
          <a:blip r:embed="rId2" cstate="print"/>
          <a:srcRect l="6790" t="11239" r="13192" b="7459"/>
          <a:stretch>
            <a:fillRect/>
          </a:stretch>
        </p:blipFill>
        <p:spPr bwMode="auto">
          <a:xfrm>
            <a:off x="457200" y="1524000"/>
            <a:ext cx="9067800" cy="4114800"/>
          </a:xfrm>
          <a:prstGeom prst="rect">
            <a:avLst/>
          </a:prstGeom>
          <a:noFill/>
          <a:ln w="9525">
            <a:solidFill>
              <a:schemeClr val="tx1"/>
            </a:solidFill>
            <a:miter lim="800000"/>
            <a:headEnd/>
            <a:tailEnd/>
          </a:ln>
        </p:spPr>
      </p:pic>
    </p:spTree>
    <p:extLst>
      <p:ext uri="{BB962C8B-B14F-4D97-AF65-F5344CB8AC3E}">
        <p14:creationId xmlns="" xmlns:p14="http://schemas.microsoft.com/office/powerpoint/2010/main" val="30291896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Grp="1"/>
          </p:cNvPicPr>
          <p:nvPr>
            <p:ph idx="1"/>
          </p:nvPr>
        </p:nvPicPr>
        <p:blipFill>
          <a:blip r:embed="rId2" cstate="print"/>
          <a:srcRect l="7439" t="24784" r="5190" b="25937"/>
          <a:stretch>
            <a:fillRect/>
          </a:stretch>
        </p:blipFill>
        <p:spPr bwMode="auto">
          <a:xfrm>
            <a:off x="692091" y="1828801"/>
            <a:ext cx="8521818" cy="3836810"/>
          </a:xfrm>
          <a:prstGeom prst="rect">
            <a:avLst/>
          </a:prstGeom>
          <a:noFill/>
          <a:ln w="9525">
            <a:solidFill>
              <a:schemeClr val="tx1"/>
            </a:solidFill>
            <a:miter lim="800000"/>
            <a:headEnd/>
            <a:tailEnd/>
          </a:ln>
        </p:spPr>
      </p:pic>
      <p:sp>
        <p:nvSpPr>
          <p:cNvPr id="7" name="TextBox 13"/>
          <p:cNvSpPr txBox="1"/>
          <p:nvPr/>
        </p:nvSpPr>
        <p:spPr>
          <a:xfrm>
            <a:off x="152400" y="304800"/>
            <a:ext cx="96012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الواجهة الرئيسية </a:t>
            </a:r>
            <a:r>
              <a:rPr lang="ar-EG"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لبرنامج </a:t>
            </a:r>
            <a:r>
              <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Explorer</a:t>
            </a:r>
            <a:r>
              <a:rPr lang="ar-EG"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4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2290351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قائمة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ملف –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File</a:t>
            </a:r>
          </a:p>
        </p:txBody>
      </p:sp>
      <p:sp>
        <p:nvSpPr>
          <p:cNvPr id="7" name="TextBox 6"/>
          <p:cNvSpPr txBox="1"/>
          <p:nvPr/>
        </p:nvSpPr>
        <p:spPr>
          <a:xfrm>
            <a:off x="3048000" y="1295400"/>
            <a:ext cx="6553200" cy="4662815"/>
          </a:xfrm>
          <a:prstGeom prst="rect">
            <a:avLst/>
          </a:prstGeom>
          <a:noFill/>
        </p:spPr>
        <p:txBody>
          <a:bodyPr wrap="square" rtlCol="1">
            <a:spAutoFit/>
          </a:bodyPr>
          <a:lstStyle/>
          <a:p>
            <a:pPr algn="just">
              <a:lnSpc>
                <a:spcPct val="150000"/>
              </a:lnSpc>
            </a:pPr>
            <a:r>
              <a:rPr lang="en-US" b="1" dirty="0" smtClean="0"/>
              <a:t>New Tab </a:t>
            </a:r>
            <a:r>
              <a:rPr lang="ar-SA" dirty="0" smtClean="0"/>
              <a:t>:- يستخدم لفتح تبويب جديد دون اغلاق المتصفح .</a:t>
            </a:r>
          </a:p>
          <a:p>
            <a:pPr algn="just">
              <a:lnSpc>
                <a:spcPct val="150000"/>
              </a:lnSpc>
            </a:pPr>
            <a:r>
              <a:rPr lang="en-US" b="1" dirty="0" smtClean="0"/>
              <a:t>Duplicate Tab </a:t>
            </a:r>
            <a:r>
              <a:rPr lang="ar-SA" dirty="0" smtClean="0"/>
              <a:t>:- يستخدم لفتح تبويب جديد نفس التبويب المستخدم .</a:t>
            </a:r>
          </a:p>
          <a:p>
            <a:pPr algn="just">
              <a:lnSpc>
                <a:spcPct val="150000"/>
              </a:lnSpc>
            </a:pPr>
            <a:r>
              <a:rPr lang="en-US" b="1" dirty="0" smtClean="0"/>
              <a:t>New Window</a:t>
            </a:r>
            <a:r>
              <a:rPr lang="ar-SA" dirty="0" smtClean="0"/>
              <a:t>:- يستخدم لفتح اطار جديد من متصفح الانترنت بنفس التبويب المستخدم</a:t>
            </a:r>
          </a:p>
          <a:p>
            <a:pPr algn="just">
              <a:lnSpc>
                <a:spcPct val="150000"/>
              </a:lnSpc>
            </a:pPr>
            <a:r>
              <a:rPr lang="en-US" b="1" dirty="0" smtClean="0"/>
              <a:t>New Session</a:t>
            </a:r>
            <a:r>
              <a:rPr lang="en-US" dirty="0" smtClean="0"/>
              <a:t> </a:t>
            </a:r>
            <a:r>
              <a:rPr lang="ar-SA" dirty="0" smtClean="0"/>
              <a:t>:- يستخدم لفتح اطار جديد من متصفح الانترنت بنفس الصفحة الرئيسية </a:t>
            </a:r>
            <a:r>
              <a:rPr lang="en-US" dirty="0" smtClean="0"/>
              <a:t>Home Page</a:t>
            </a:r>
            <a:endParaRPr lang="ar-SA" dirty="0" smtClean="0"/>
          </a:p>
          <a:p>
            <a:pPr algn="just">
              <a:lnSpc>
                <a:spcPct val="150000"/>
              </a:lnSpc>
            </a:pPr>
            <a:r>
              <a:rPr lang="en-US" b="1" dirty="0" smtClean="0"/>
              <a:t>Open</a:t>
            </a:r>
            <a:r>
              <a:rPr lang="en-US" dirty="0" smtClean="0"/>
              <a:t> </a:t>
            </a:r>
            <a:r>
              <a:rPr lang="ar-SA" dirty="0" smtClean="0"/>
              <a:t>:- يستخدم لفتح موقع انترنت</a:t>
            </a:r>
            <a:endParaRPr lang="en-US" dirty="0" smtClean="0"/>
          </a:p>
          <a:p>
            <a:pPr algn="just">
              <a:lnSpc>
                <a:spcPct val="150000"/>
              </a:lnSpc>
            </a:pPr>
            <a:r>
              <a:rPr lang="en-US" b="1" dirty="0" smtClean="0"/>
              <a:t>Edit With MS-W</a:t>
            </a:r>
            <a:r>
              <a:rPr lang="ar-SA" dirty="0" smtClean="0"/>
              <a:t>:- يستخدم لتحرير صفحة الانترنت باستخدام مايكروسوفت وورد </a:t>
            </a:r>
            <a:r>
              <a:rPr lang="en-US" dirty="0" smtClean="0"/>
              <a:t>Word </a:t>
            </a:r>
            <a:endParaRPr lang="ar-SA" dirty="0" smtClean="0"/>
          </a:p>
          <a:p>
            <a:pPr algn="just">
              <a:lnSpc>
                <a:spcPct val="150000"/>
              </a:lnSpc>
            </a:pPr>
            <a:r>
              <a:rPr lang="en-US" b="1" dirty="0" smtClean="0"/>
              <a:t>Save As </a:t>
            </a:r>
            <a:r>
              <a:rPr lang="ar-SA" dirty="0" smtClean="0"/>
              <a:t>:- يستخدم لحفظ صفحة الانترنت باسم جديد على جهاز الحاسب</a:t>
            </a:r>
          </a:p>
          <a:p>
            <a:pPr algn="just">
              <a:lnSpc>
                <a:spcPct val="150000"/>
              </a:lnSpc>
            </a:pPr>
            <a:r>
              <a:rPr lang="en-US" b="1" dirty="0" smtClean="0"/>
              <a:t>Close Tab </a:t>
            </a:r>
            <a:r>
              <a:rPr lang="ar-SA" dirty="0" smtClean="0"/>
              <a:t>:- يستخدم لاغلاق التبويب المستخدم</a:t>
            </a:r>
            <a:endParaRPr lang="ar-SA" dirty="0"/>
          </a:p>
        </p:txBody>
      </p:sp>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57199" y="1647825"/>
            <a:ext cx="2561563" cy="3533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22154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قائمة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ملف –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File</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3429000" y="1447800"/>
            <a:ext cx="6324600" cy="4524315"/>
          </a:xfrm>
          <a:prstGeom prst="rect">
            <a:avLst/>
          </a:prstGeom>
          <a:noFill/>
        </p:spPr>
        <p:txBody>
          <a:bodyPr wrap="square" rtlCol="1">
            <a:spAutoFit/>
          </a:bodyPr>
          <a:lstStyle/>
          <a:p>
            <a:pPr>
              <a:lnSpc>
                <a:spcPct val="200000"/>
              </a:lnSpc>
            </a:pPr>
            <a:r>
              <a:rPr lang="en-US" b="1" dirty="0" smtClean="0"/>
              <a:t>Page Setup </a:t>
            </a:r>
            <a:r>
              <a:rPr lang="ar-SA" dirty="0" smtClean="0"/>
              <a:t>:- يستخدم للتعديل على اعدادات صفحة الانترنت .</a:t>
            </a:r>
          </a:p>
          <a:p>
            <a:pPr>
              <a:lnSpc>
                <a:spcPct val="200000"/>
              </a:lnSpc>
            </a:pPr>
            <a:r>
              <a:rPr lang="en-US" b="1" dirty="0" smtClean="0"/>
              <a:t>Print</a:t>
            </a:r>
            <a:r>
              <a:rPr lang="en-US" dirty="0" smtClean="0"/>
              <a:t> </a:t>
            </a:r>
            <a:r>
              <a:rPr lang="ar-SA" dirty="0" smtClean="0"/>
              <a:t>:- يستخدم لطباعة صفحة الانترنت</a:t>
            </a:r>
            <a:endParaRPr lang="en-US" dirty="0" smtClean="0"/>
          </a:p>
          <a:p>
            <a:pPr>
              <a:lnSpc>
                <a:spcPct val="200000"/>
              </a:lnSpc>
            </a:pPr>
            <a:r>
              <a:rPr lang="en-US" b="1" dirty="0" smtClean="0"/>
              <a:t>Print Preview </a:t>
            </a:r>
            <a:r>
              <a:rPr lang="ar-SA" dirty="0" smtClean="0"/>
              <a:t>:- يستخدم لمعاينة الصفحة قبل الطباعة</a:t>
            </a:r>
            <a:endParaRPr lang="en-US" dirty="0" smtClean="0"/>
          </a:p>
          <a:p>
            <a:pPr>
              <a:lnSpc>
                <a:spcPct val="200000"/>
              </a:lnSpc>
            </a:pPr>
            <a:r>
              <a:rPr lang="en-US" b="1" dirty="0" smtClean="0"/>
              <a:t>Send</a:t>
            </a:r>
            <a:r>
              <a:rPr lang="en-US" dirty="0" smtClean="0"/>
              <a:t> </a:t>
            </a:r>
            <a:r>
              <a:rPr lang="ar-SA" dirty="0" smtClean="0"/>
              <a:t>:- يستخدم لارسال صفحة الويب للاخرين من خلال </a:t>
            </a:r>
            <a:endParaRPr lang="ar-EG" dirty="0" smtClean="0"/>
          </a:p>
          <a:p>
            <a:pPr>
              <a:lnSpc>
                <a:spcPct val="200000"/>
              </a:lnSpc>
            </a:pPr>
            <a:r>
              <a:rPr lang="ar-EG" dirty="0" smtClean="0"/>
              <a:t>البريد الالكتروني </a:t>
            </a:r>
            <a:r>
              <a:rPr lang="ar-SA" dirty="0" smtClean="0"/>
              <a:t> او ارسال الرابط الخاص بالصفحة </a:t>
            </a:r>
            <a:endParaRPr lang="ar-EG" dirty="0" smtClean="0"/>
          </a:p>
          <a:p>
            <a:pPr>
              <a:lnSpc>
                <a:spcPct val="200000"/>
              </a:lnSpc>
            </a:pPr>
            <a:r>
              <a:rPr lang="ar-SA" dirty="0" smtClean="0"/>
              <a:t>او انشاء اختصار للصفحة</a:t>
            </a:r>
            <a:r>
              <a:rPr lang="ar-EG" dirty="0"/>
              <a:t> </a:t>
            </a:r>
            <a:r>
              <a:rPr lang="ar-SA" dirty="0" smtClean="0"/>
              <a:t>على سطح المكتب .</a:t>
            </a:r>
          </a:p>
          <a:p>
            <a:pPr>
              <a:lnSpc>
                <a:spcPct val="200000"/>
              </a:lnSpc>
            </a:pPr>
            <a:r>
              <a:rPr lang="en-US" b="1" dirty="0" smtClean="0"/>
              <a:t>Properties</a:t>
            </a:r>
            <a:r>
              <a:rPr lang="en-US" dirty="0" smtClean="0"/>
              <a:t> </a:t>
            </a:r>
            <a:r>
              <a:rPr lang="ar-SA" dirty="0" smtClean="0"/>
              <a:t>:- يستخدم لعرض معلومات الصفحة</a:t>
            </a:r>
            <a:endParaRPr lang="en-US" dirty="0" smtClean="0"/>
          </a:p>
          <a:p>
            <a:pPr>
              <a:lnSpc>
                <a:spcPct val="200000"/>
              </a:lnSpc>
            </a:pPr>
            <a:r>
              <a:rPr lang="en-US" b="1" dirty="0" smtClean="0"/>
              <a:t>Exit</a:t>
            </a:r>
            <a:r>
              <a:rPr lang="en-US" dirty="0" smtClean="0"/>
              <a:t> </a:t>
            </a:r>
            <a:r>
              <a:rPr lang="ar-SA" dirty="0" smtClean="0"/>
              <a:t>:- يستخدم لاغلاق متصفح الانترنت .</a:t>
            </a:r>
            <a:endParaRPr lang="ar-SA" dirty="0"/>
          </a:p>
        </p:txBody>
      </p:sp>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52400" y="2009775"/>
            <a:ext cx="4181475" cy="2838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323106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قائمة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تحرير–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Edit</a:t>
            </a:r>
          </a:p>
        </p:txBody>
      </p:sp>
      <p:sp>
        <p:nvSpPr>
          <p:cNvPr id="6" name="TextBox 5"/>
          <p:cNvSpPr txBox="1"/>
          <p:nvPr/>
        </p:nvSpPr>
        <p:spPr>
          <a:xfrm>
            <a:off x="3429000" y="1447800"/>
            <a:ext cx="6096000" cy="2862322"/>
          </a:xfrm>
          <a:prstGeom prst="rect">
            <a:avLst/>
          </a:prstGeom>
          <a:noFill/>
        </p:spPr>
        <p:txBody>
          <a:bodyPr wrap="square" rtlCol="1">
            <a:spAutoFit/>
          </a:bodyPr>
          <a:lstStyle/>
          <a:p>
            <a:pPr>
              <a:lnSpc>
                <a:spcPct val="200000"/>
              </a:lnSpc>
            </a:pPr>
            <a:r>
              <a:rPr lang="en-US" b="1" dirty="0" smtClean="0"/>
              <a:t>Cut</a:t>
            </a:r>
            <a:r>
              <a:rPr lang="ar-SA" dirty="0" smtClean="0"/>
              <a:t>:- يستخدم لقص نص من صفحة موقع الويب .</a:t>
            </a:r>
          </a:p>
          <a:p>
            <a:pPr>
              <a:lnSpc>
                <a:spcPct val="200000"/>
              </a:lnSpc>
            </a:pPr>
            <a:r>
              <a:rPr lang="en-US" b="1" dirty="0" smtClean="0"/>
              <a:t>Copy</a:t>
            </a:r>
            <a:r>
              <a:rPr lang="ar-SA" dirty="0" smtClean="0"/>
              <a:t>:- يستخدم لنسخ النص من موقع الويب</a:t>
            </a:r>
            <a:endParaRPr lang="en-US" dirty="0" smtClean="0"/>
          </a:p>
          <a:p>
            <a:pPr>
              <a:lnSpc>
                <a:spcPct val="200000"/>
              </a:lnSpc>
            </a:pPr>
            <a:r>
              <a:rPr lang="en-US" b="1" dirty="0" smtClean="0"/>
              <a:t>Paste</a:t>
            </a:r>
            <a:r>
              <a:rPr lang="ar-SA" dirty="0" smtClean="0"/>
              <a:t>:- يستخدم للصق النص المنسوخ او المقص </a:t>
            </a:r>
            <a:endParaRPr lang="en-US" dirty="0" smtClean="0"/>
          </a:p>
          <a:p>
            <a:pPr>
              <a:lnSpc>
                <a:spcPct val="200000"/>
              </a:lnSpc>
            </a:pPr>
            <a:r>
              <a:rPr lang="en-US" b="1" dirty="0" smtClean="0"/>
              <a:t>Select All</a:t>
            </a:r>
            <a:r>
              <a:rPr lang="en-US" dirty="0" smtClean="0"/>
              <a:t> </a:t>
            </a:r>
            <a:r>
              <a:rPr lang="ar-SA" dirty="0" smtClean="0"/>
              <a:t>:- يستخدم لتحديد كل  النصوص  والصور في صفحة موقع الويب </a:t>
            </a:r>
          </a:p>
          <a:p>
            <a:pPr>
              <a:lnSpc>
                <a:spcPct val="200000"/>
              </a:lnSpc>
            </a:pPr>
            <a:r>
              <a:rPr lang="en-US" b="1" dirty="0" smtClean="0"/>
              <a:t>Find on this Page</a:t>
            </a:r>
            <a:r>
              <a:rPr lang="ar-SA" dirty="0" smtClean="0"/>
              <a:t>:- يستخدم للبحث عن كلمة في صفحة موقع الويب.</a:t>
            </a:r>
            <a:endParaRPr lang="ar-SA" dirty="0"/>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59080" y="2015067"/>
            <a:ext cx="2700947" cy="2633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164427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قائمة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عرض –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View</a:t>
            </a:r>
          </a:p>
        </p:txBody>
      </p:sp>
      <p:sp>
        <p:nvSpPr>
          <p:cNvPr id="6" name="TextBox 5"/>
          <p:cNvSpPr txBox="1"/>
          <p:nvPr/>
        </p:nvSpPr>
        <p:spPr>
          <a:xfrm>
            <a:off x="3200400" y="1447800"/>
            <a:ext cx="6477000" cy="3416320"/>
          </a:xfrm>
          <a:prstGeom prst="rect">
            <a:avLst/>
          </a:prstGeom>
          <a:noFill/>
        </p:spPr>
        <p:txBody>
          <a:bodyPr wrap="square" rtlCol="1">
            <a:spAutoFit/>
          </a:bodyPr>
          <a:lstStyle/>
          <a:p>
            <a:pPr>
              <a:lnSpc>
                <a:spcPct val="200000"/>
              </a:lnSpc>
            </a:pPr>
            <a:r>
              <a:rPr lang="en-US" b="1" dirty="0" smtClean="0"/>
              <a:t>Toolbars</a:t>
            </a:r>
            <a:r>
              <a:rPr lang="ar-SA" dirty="0" smtClean="0"/>
              <a:t>:- يستخدم لعرض اشرطة الادوات الخاصة بنافذة برنامج متصفح الانترنت</a:t>
            </a:r>
          </a:p>
          <a:p>
            <a:pPr>
              <a:lnSpc>
                <a:spcPct val="200000"/>
              </a:lnSpc>
            </a:pPr>
            <a:r>
              <a:rPr lang="en-US" b="1" dirty="0" smtClean="0"/>
              <a:t>Quick Tabs</a:t>
            </a:r>
            <a:r>
              <a:rPr lang="ar-SA" dirty="0" smtClean="0"/>
              <a:t>:- يستخدم لعرض التبويبات بصورة مصغرة </a:t>
            </a:r>
            <a:endParaRPr lang="en-US" dirty="0" smtClean="0"/>
          </a:p>
          <a:p>
            <a:pPr>
              <a:lnSpc>
                <a:spcPct val="200000"/>
              </a:lnSpc>
            </a:pPr>
            <a:r>
              <a:rPr lang="en-US" b="1" dirty="0" smtClean="0"/>
              <a:t>Explorer Bars</a:t>
            </a:r>
            <a:r>
              <a:rPr lang="ar-SA" dirty="0" smtClean="0"/>
              <a:t>:- يستخدم لعرض اشرطة الاشتكشاف (المفضلة والمحفوظات)</a:t>
            </a:r>
            <a:endParaRPr lang="en-US" dirty="0" smtClean="0"/>
          </a:p>
          <a:p>
            <a:pPr>
              <a:lnSpc>
                <a:spcPct val="200000"/>
              </a:lnSpc>
            </a:pPr>
            <a:r>
              <a:rPr lang="en-US" b="1" dirty="0" smtClean="0"/>
              <a:t>Go To</a:t>
            </a:r>
            <a:r>
              <a:rPr lang="ar-SA" dirty="0" smtClean="0"/>
              <a:t>:- يستخدم للتنقل بين صفحات الموقع الالكتروني والمواقع الاخرى .</a:t>
            </a:r>
            <a:endParaRPr lang="en-US" dirty="0" smtClean="0"/>
          </a:p>
          <a:p>
            <a:pPr>
              <a:lnSpc>
                <a:spcPct val="200000"/>
              </a:lnSpc>
            </a:pPr>
            <a:r>
              <a:rPr lang="en-US" b="1" dirty="0" smtClean="0"/>
              <a:t>Stop</a:t>
            </a:r>
            <a:r>
              <a:rPr lang="ar-SA" dirty="0" smtClean="0"/>
              <a:t>:- يستخدم لايفاف فتح موقع الكتروني </a:t>
            </a:r>
            <a:endParaRPr lang="en-US" dirty="0" smtClean="0"/>
          </a:p>
          <a:p>
            <a:pPr>
              <a:lnSpc>
                <a:spcPct val="200000"/>
              </a:lnSpc>
            </a:pPr>
            <a:r>
              <a:rPr lang="en-US" b="1" dirty="0" smtClean="0"/>
              <a:t>Refresh </a:t>
            </a:r>
            <a:r>
              <a:rPr lang="ar-SA" dirty="0" smtClean="0"/>
              <a:t>:- يستخدم لتحديث صفحة الويب</a:t>
            </a:r>
            <a:endParaRPr lang="ar-SA" dirty="0"/>
          </a:p>
        </p:txBody>
      </p:sp>
      <p:pic>
        <p:nvPicPr>
          <p:cNvPr id="7" name="Picture 6"/>
          <p:cNvPicPr/>
          <p:nvPr/>
        </p:nvPicPr>
        <p:blipFill>
          <a:blip r:embed="rId2" cstate="print"/>
          <a:srcRect l="72138" t="7493" r="6704" b="74007"/>
          <a:stretch>
            <a:fillRect/>
          </a:stretch>
        </p:blipFill>
        <p:spPr bwMode="auto">
          <a:xfrm>
            <a:off x="222357" y="1981200"/>
            <a:ext cx="2978043" cy="2514600"/>
          </a:xfrm>
          <a:prstGeom prst="rect">
            <a:avLst/>
          </a:prstGeom>
          <a:noFill/>
          <a:ln w="3175">
            <a:solidFill>
              <a:schemeClr val="tx1"/>
            </a:solidFill>
            <a:miter lim="800000"/>
            <a:headEnd/>
            <a:tailEnd/>
          </a:ln>
        </p:spPr>
      </p:pic>
    </p:spTree>
    <p:extLst>
      <p:ext uri="{BB962C8B-B14F-4D97-AF65-F5344CB8AC3E}">
        <p14:creationId xmlns="" xmlns:p14="http://schemas.microsoft.com/office/powerpoint/2010/main" val="6483343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قائمة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عرض –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View</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2590800" y="1447800"/>
            <a:ext cx="7162800" cy="4662815"/>
          </a:xfrm>
          <a:prstGeom prst="rect">
            <a:avLst/>
          </a:prstGeom>
          <a:noFill/>
        </p:spPr>
        <p:txBody>
          <a:bodyPr wrap="square" rtlCol="1">
            <a:spAutoFit/>
          </a:bodyPr>
          <a:lstStyle/>
          <a:p>
            <a:pPr>
              <a:lnSpc>
                <a:spcPct val="150000"/>
              </a:lnSpc>
            </a:pPr>
            <a:r>
              <a:rPr lang="en-US" b="1" dirty="0" smtClean="0"/>
              <a:t>Zoom</a:t>
            </a:r>
            <a:r>
              <a:rPr lang="ar-SA" dirty="0" smtClean="0"/>
              <a:t>:- يستخدم لتغير حجم صفحة الويب </a:t>
            </a:r>
            <a:endParaRPr lang="en-US" dirty="0" smtClean="0"/>
          </a:p>
          <a:p>
            <a:pPr>
              <a:lnSpc>
                <a:spcPct val="150000"/>
              </a:lnSpc>
            </a:pPr>
            <a:r>
              <a:rPr lang="en-US" b="1" dirty="0" smtClean="0"/>
              <a:t>Text Size</a:t>
            </a:r>
            <a:r>
              <a:rPr lang="ar-SA" dirty="0" smtClean="0"/>
              <a:t>:- يستخدم لتغير حجم النص في صفحة الويب </a:t>
            </a:r>
            <a:endParaRPr lang="en-US" dirty="0" smtClean="0"/>
          </a:p>
          <a:p>
            <a:pPr>
              <a:lnSpc>
                <a:spcPct val="150000"/>
              </a:lnSpc>
            </a:pPr>
            <a:r>
              <a:rPr lang="en-US" b="1" dirty="0" smtClean="0"/>
              <a:t>Encoding</a:t>
            </a:r>
            <a:r>
              <a:rPr lang="ar-SA" dirty="0" smtClean="0"/>
              <a:t>:- يستخدم لضبط اللغة في صفحة الويب </a:t>
            </a:r>
          </a:p>
          <a:p>
            <a:pPr>
              <a:lnSpc>
                <a:spcPct val="150000"/>
              </a:lnSpc>
            </a:pPr>
            <a:r>
              <a:rPr lang="en-US" b="1" dirty="0" smtClean="0"/>
              <a:t>Style</a:t>
            </a:r>
            <a:r>
              <a:rPr lang="en-US" dirty="0" smtClean="0"/>
              <a:t> </a:t>
            </a:r>
            <a:r>
              <a:rPr lang="ar-SA" dirty="0" smtClean="0"/>
              <a:t>:- يستخدم لازالة التنسيقات المستخدمة في صفحة الويب </a:t>
            </a:r>
            <a:endParaRPr lang="en-US" dirty="0" smtClean="0"/>
          </a:p>
          <a:p>
            <a:pPr>
              <a:lnSpc>
                <a:spcPct val="150000"/>
              </a:lnSpc>
            </a:pPr>
            <a:r>
              <a:rPr lang="en-US" b="1" dirty="0" smtClean="0"/>
              <a:t>Caret Browsing</a:t>
            </a:r>
            <a:r>
              <a:rPr lang="ar-SA" dirty="0" smtClean="0"/>
              <a:t>:- يستخدم لوضع مؤشر كتابة في صفحة الويب، وهو مفيد لغايات النسخ</a:t>
            </a:r>
            <a:endParaRPr lang="en-US" dirty="0" smtClean="0"/>
          </a:p>
          <a:p>
            <a:pPr>
              <a:lnSpc>
                <a:spcPct val="150000"/>
              </a:lnSpc>
            </a:pPr>
            <a:r>
              <a:rPr lang="en-US" b="1" dirty="0" smtClean="0"/>
              <a:t>Source</a:t>
            </a:r>
            <a:r>
              <a:rPr lang="ar-SA" dirty="0" smtClean="0"/>
              <a:t>:- يستخدم لعرض اللغة المستخدمة في برمجة صفحة الويب .</a:t>
            </a:r>
            <a:endParaRPr lang="en-US" dirty="0" smtClean="0"/>
          </a:p>
          <a:p>
            <a:pPr>
              <a:lnSpc>
                <a:spcPct val="150000"/>
              </a:lnSpc>
            </a:pPr>
            <a:r>
              <a:rPr lang="en-US" b="1" dirty="0" smtClean="0"/>
              <a:t>Webpage PP</a:t>
            </a:r>
            <a:r>
              <a:rPr lang="ar-SA" dirty="0" smtClean="0"/>
              <a:t>:- عبارة عن صفحه خاصة توضع بها بعض الشروط الذي يجب أن يطلع ويوافق عليها مستخدم الموقع وتشرح سياسة الخصوصية كيفية التعامل مع المعلومات الشخصية عند استخدام الموقع، بما في ذلك التزام الموقع بسرية معلومات الزوار ووضع عنوان الاتصال وتعريف الزوار .</a:t>
            </a:r>
            <a:endParaRPr lang="en-US" dirty="0" smtClean="0"/>
          </a:p>
          <a:p>
            <a:pPr>
              <a:lnSpc>
                <a:spcPct val="150000"/>
              </a:lnSpc>
            </a:pPr>
            <a:r>
              <a:rPr lang="en-US" b="1" dirty="0" smtClean="0"/>
              <a:t>Full </a:t>
            </a:r>
            <a:r>
              <a:rPr lang="en-US" b="1" dirty="0" smtClean="0"/>
              <a:t>Screen                </a:t>
            </a:r>
            <a:r>
              <a:rPr lang="ar-SA" dirty="0" smtClean="0"/>
              <a:t>:- يستخدم لعرض الصفحة بملء الشاشة </a:t>
            </a:r>
            <a:r>
              <a:rPr lang="en-US" dirty="0" smtClean="0"/>
              <a:t>F11</a:t>
            </a:r>
            <a:endParaRPr lang="ar-SA" dirty="0"/>
          </a:p>
        </p:txBody>
      </p:sp>
      <p:grpSp>
        <p:nvGrpSpPr>
          <p:cNvPr id="2" name="Group 1"/>
          <p:cNvGrpSpPr/>
          <p:nvPr/>
        </p:nvGrpSpPr>
        <p:grpSpPr>
          <a:xfrm>
            <a:off x="152400" y="1447800"/>
            <a:ext cx="2514600" cy="4419601"/>
            <a:chOff x="228601" y="1752600"/>
            <a:chExt cx="2514600" cy="4419601"/>
          </a:xfrm>
        </p:grpSpPr>
        <p:pic>
          <p:nvPicPr>
            <p:cNvPr id="9" name="Picture 8"/>
            <p:cNvPicPr/>
            <p:nvPr/>
          </p:nvPicPr>
          <p:blipFill>
            <a:blip r:embed="rId2" cstate="print"/>
            <a:srcRect l="72138" t="26171" r="6704" b="49833"/>
            <a:stretch>
              <a:fillRect/>
            </a:stretch>
          </p:blipFill>
          <p:spPr bwMode="auto">
            <a:xfrm>
              <a:off x="228601" y="2286001"/>
              <a:ext cx="2514599" cy="3886200"/>
            </a:xfrm>
            <a:prstGeom prst="rect">
              <a:avLst/>
            </a:prstGeom>
            <a:noFill/>
            <a:ln w="3175">
              <a:solidFill>
                <a:schemeClr val="tx1"/>
              </a:solidFill>
              <a:miter lim="800000"/>
              <a:headEnd/>
              <a:tailEnd/>
            </a:ln>
          </p:spPr>
        </p:pic>
        <p:pic>
          <p:nvPicPr>
            <p:cNvPr id="10" name="Picture 9"/>
            <p:cNvPicPr/>
            <p:nvPr/>
          </p:nvPicPr>
          <p:blipFill>
            <a:blip r:embed="rId2" cstate="print"/>
            <a:srcRect l="72138" t="7493" r="6704" b="89414"/>
            <a:stretch>
              <a:fillRect/>
            </a:stretch>
          </p:blipFill>
          <p:spPr bwMode="auto">
            <a:xfrm>
              <a:off x="228601" y="1752600"/>
              <a:ext cx="2514600" cy="542677"/>
            </a:xfrm>
            <a:prstGeom prst="rect">
              <a:avLst/>
            </a:prstGeom>
            <a:noFill/>
            <a:ln w="3175">
              <a:solidFill>
                <a:schemeClr val="tx1"/>
              </a:solidFill>
              <a:miter lim="800000"/>
              <a:headEnd/>
              <a:tailEnd/>
            </a:ln>
          </p:spPr>
        </p:pic>
      </p:grpSp>
    </p:spTree>
    <p:extLst>
      <p:ext uri="{BB962C8B-B14F-4D97-AF65-F5344CB8AC3E}">
        <p14:creationId xmlns="" xmlns:p14="http://schemas.microsoft.com/office/powerpoint/2010/main" val="960877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3332</TotalTime>
  <Words>779</Words>
  <Application>Microsoft Office PowerPoint</Application>
  <PresentationFormat>A4 Paper (210x297 mm)‎</PresentationFormat>
  <Paragraphs>103</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المحاضرة الثامنة</vt:lpstr>
      <vt:lpstr>عناصر المحاضرة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abo-ajab</cp:lastModifiedBy>
  <cp:revision>1375</cp:revision>
  <dcterms:created xsi:type="dcterms:W3CDTF">2009-10-14T19:14:34Z</dcterms:created>
  <dcterms:modified xsi:type="dcterms:W3CDTF">2016-11-23T21:34:16Z</dcterms:modified>
</cp:coreProperties>
</file>