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67" r:id="rId2"/>
    <p:sldId id="268" r:id="rId3"/>
    <p:sldId id="272" r:id="rId4"/>
    <p:sldId id="284" r:id="rId5"/>
    <p:sldId id="273" r:id="rId6"/>
    <p:sldId id="285" r:id="rId7"/>
    <p:sldId id="286" r:id="rId8"/>
    <p:sldId id="274" r:id="rId9"/>
    <p:sldId id="287" r:id="rId10"/>
    <p:sldId id="288" r:id="rId11"/>
    <p:sldId id="289" r:id="rId12"/>
    <p:sldId id="290" r:id="rId13"/>
    <p:sldId id="291"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0066"/>
    <a:srgbClr val="FF3300"/>
    <a:srgbClr val="009900"/>
    <a:srgbClr val="709256"/>
    <a:srgbClr val="AD9968"/>
    <a:srgbClr val="3B84AF"/>
    <a:srgbClr val="00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varScale="1">
        <p:scale>
          <a:sx n="65" d="100"/>
          <a:sy n="65" d="100"/>
        </p:scale>
        <p:origin x="-1290" y="-96"/>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11/24/2016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3.xml"/><Relationship Id="rId1" Type="http://schemas.openxmlformats.org/officeDocument/2006/relationships/slideLayout" Target="../slideLayouts/slideLayout2.xml"/><Relationship Id="rId5" Type="http://schemas.openxmlformats.org/officeDocument/2006/relationships/slide" Target="slide13.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EG" sz="4000" b="1" dirty="0" smtClean="0">
                <a:solidFill>
                  <a:srgbClr val="FF0000"/>
                </a:solidFill>
                <a:effectLst>
                  <a:outerShdw blurRad="38100" dist="38100" dir="2700000" algn="tl">
                    <a:srgbClr val="000000">
                      <a:alpha val="43137"/>
                    </a:srgbClr>
                  </a:outerShdw>
                </a:effectLst>
                <a:cs typeface="Arial" pitchFamily="34" charset="0"/>
              </a:rPr>
              <a:t>المحاضرة</a:t>
            </a:r>
            <a:r>
              <a:rPr lang="ar-SA" sz="4000" b="1" dirty="0" smtClean="0">
                <a:solidFill>
                  <a:srgbClr val="FF0000"/>
                </a:solidFill>
                <a:effectLst>
                  <a:outerShdw blurRad="38100" dist="38100" dir="2700000" algn="tl">
                    <a:srgbClr val="000000">
                      <a:alpha val="43137"/>
                    </a:srgbClr>
                  </a:outerShdw>
                </a:effectLst>
                <a:cs typeface="Arial" pitchFamily="34" charset="0"/>
              </a:rPr>
              <a:t> </a:t>
            </a:r>
            <a:r>
              <a:rPr lang="ar-EG" sz="4000" b="1" dirty="0" smtClean="0">
                <a:solidFill>
                  <a:srgbClr val="FF0000"/>
                </a:solidFill>
                <a:effectLst>
                  <a:outerShdw blurRad="38100" dist="38100" dir="2700000" algn="tl">
                    <a:srgbClr val="000000">
                      <a:alpha val="43137"/>
                    </a:srgbClr>
                  </a:outerShdw>
                </a:effectLst>
                <a:cs typeface="Arial" pitchFamily="34" charset="0"/>
              </a:rPr>
              <a:t>التاسعة</a:t>
            </a:r>
            <a:endParaRPr lang="en-US" sz="4000" spc="-150" dirty="0" smtClean="0">
              <a:solidFill>
                <a:srgbClr val="376092"/>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الفص</a:t>
            </a:r>
            <a:r>
              <a:rPr lang="ar-EG"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ل</a:t>
            </a:r>
            <a:r>
              <a:rPr lang="ar-SA"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a:t>
            </a:r>
            <a:r>
              <a:rPr lang="ar-EG"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الرابع</a:t>
            </a:r>
            <a:endParaRPr lang="ar-SA"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a:p>
            <a:pPr rtl="1" eaLnBrk="1" fontAlgn="auto" hangingPunct="1">
              <a:spcBef>
                <a:spcPct val="0"/>
              </a:spcBef>
              <a:spcAft>
                <a:spcPts val="0"/>
              </a:spcAft>
              <a:defRPr/>
            </a:pPr>
            <a:r>
              <a:rPr lang="ar-EG"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a:t>
            </a:r>
            <a:r>
              <a:rPr lang="ar-SA"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متصفح مواقع الويب </a:t>
            </a:r>
            <a:r>
              <a:rPr lang="ar-EG"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(ج 3) </a:t>
            </a:r>
            <a:endParaRPr lang="ar-SA"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a:p>
            <a:pPr rtl="1" eaLnBrk="1" fontAlgn="auto" hangingPunct="1">
              <a:spcBef>
                <a:spcPct val="0"/>
              </a:spcBef>
              <a:spcAft>
                <a:spcPts val="0"/>
              </a:spcAft>
              <a:defRPr/>
            </a:pPr>
            <a:r>
              <a:rPr lang="ar-SA"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a:t>
            </a:r>
            <a:r>
              <a:rPr lang="en-US"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Browsing </a:t>
            </a:r>
            <a:r>
              <a:rPr lang="en-US"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Websites</a:t>
            </a:r>
            <a:r>
              <a:rPr lang="ar-EG"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a:t>
            </a:r>
            <a:endParaRPr lang="en-US"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p:txBody>
      </p:sp>
    </p:spTree>
    <p:extLst>
      <p:ext uri="{BB962C8B-B14F-4D97-AF65-F5344CB8AC3E}">
        <p14:creationId xmlns="" xmlns:p14="http://schemas.microsoft.com/office/powerpoint/2010/main" val="14033667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eaLnBrk="1" hangingPunct="1">
              <a:defRPr/>
            </a:pPr>
            <a:r>
              <a:rPr lang="ar-SA" dirty="0" smtClean="0">
                <a:solidFill>
                  <a:srgbClr val="FF0000"/>
                </a:solidFill>
                <a:effectLst>
                  <a:outerShdw blurRad="38100" dist="38100" dir="2700000" algn="tl">
                    <a:srgbClr val="000000">
                      <a:alpha val="43137"/>
                    </a:srgbClr>
                  </a:outerShdw>
                </a:effectLst>
                <a:cs typeface="Arial" pitchFamily="34" charset="0"/>
              </a:rPr>
              <a:t>عناصر المحاضرة</a:t>
            </a:r>
            <a:endParaRPr lang="en-US" dirty="0">
              <a:solidFill>
                <a:srgbClr val="FF0000"/>
              </a:solidFill>
              <a:effectLst>
                <a:outerShdw blurRad="38100" dist="38100" dir="2700000" algn="tl">
                  <a:srgbClr val="000000">
                    <a:alpha val="43137"/>
                  </a:srgbClr>
                </a:outerShdw>
              </a:effectLst>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 name="TextBox 5"/>
          <p:cNvSpPr txBox="1"/>
          <p:nvPr/>
        </p:nvSpPr>
        <p:spPr>
          <a:xfrm>
            <a:off x="609600" y="1371600"/>
            <a:ext cx="8915400" cy="2031325"/>
          </a:xfrm>
          <a:prstGeom prst="rect">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rtlCol="1">
            <a:spAutoFit/>
          </a:bodyPr>
          <a:lstStyle/>
          <a:p>
            <a:pPr marL="342900" indent="-342900" fontAlgn="auto">
              <a:spcBef>
                <a:spcPts val="600"/>
              </a:spcBef>
              <a:spcAft>
                <a:spcPts val="600"/>
              </a:spcAft>
              <a:buFont typeface="Wingdings" panose="05000000000000000000" pitchFamily="2" charset="2"/>
              <a:buChar char="q"/>
            </a:pPr>
            <a:r>
              <a:rPr lang="ar-EG" sz="2400" b="1" dirty="0" smtClean="0">
                <a:solidFill>
                  <a:srgbClr val="FF0000"/>
                </a:solidFill>
                <a:cs typeface="Times New Roman"/>
                <a:hlinkClick r:id="rId2" action="ppaction://hlinksldjump"/>
              </a:rPr>
              <a:t>قائمة المفضلة – </a:t>
            </a:r>
            <a:r>
              <a:rPr lang="en-US" sz="2400" b="1" dirty="0" smtClean="0">
                <a:solidFill>
                  <a:srgbClr val="FF0000"/>
                </a:solidFill>
                <a:cs typeface="Times New Roman"/>
                <a:hlinkClick r:id="rId2" action="ppaction://hlinksldjump"/>
              </a:rPr>
              <a:t>Favorites</a:t>
            </a:r>
            <a:endParaRPr lang="ar-EG" sz="2400" b="1" dirty="0">
              <a:solidFill>
                <a:srgbClr val="FF0000"/>
              </a:solidFill>
              <a:cs typeface="Times New Roman"/>
            </a:endParaRPr>
          </a:p>
          <a:p>
            <a:pPr marL="342900" indent="-342900" fontAlgn="auto">
              <a:spcBef>
                <a:spcPts val="600"/>
              </a:spcBef>
              <a:spcAft>
                <a:spcPts val="600"/>
              </a:spcAft>
              <a:buFont typeface="Wingdings" panose="05000000000000000000" pitchFamily="2" charset="2"/>
              <a:buChar char="q"/>
            </a:pPr>
            <a:r>
              <a:rPr lang="ar-EG" sz="2400" b="1" dirty="0" smtClean="0">
                <a:solidFill>
                  <a:srgbClr val="FF0000"/>
                </a:solidFill>
                <a:cs typeface="Times New Roman"/>
                <a:hlinkClick r:id="rId3" action="ppaction://hlinksldjump"/>
              </a:rPr>
              <a:t>قائمة الأدوات – </a:t>
            </a:r>
            <a:r>
              <a:rPr lang="en-US" sz="2400" b="1" dirty="0" smtClean="0">
                <a:solidFill>
                  <a:srgbClr val="FF0000"/>
                </a:solidFill>
                <a:cs typeface="Times New Roman"/>
                <a:hlinkClick r:id="rId3" action="ppaction://hlinksldjump"/>
              </a:rPr>
              <a:t>Tools</a:t>
            </a:r>
            <a:endParaRPr lang="ar-EG" sz="2400" b="1" dirty="0" smtClean="0">
              <a:solidFill>
                <a:srgbClr val="FF0000"/>
              </a:solidFill>
              <a:cs typeface="Times New Roman"/>
            </a:endParaRPr>
          </a:p>
          <a:p>
            <a:pPr marL="342900" indent="-342900" fontAlgn="auto">
              <a:spcBef>
                <a:spcPts val="600"/>
              </a:spcBef>
              <a:spcAft>
                <a:spcPts val="600"/>
              </a:spcAft>
              <a:buFont typeface="Wingdings" panose="05000000000000000000" pitchFamily="2" charset="2"/>
              <a:buChar char="q"/>
            </a:pPr>
            <a:r>
              <a:rPr lang="ar-EG" sz="2400" b="1" dirty="0">
                <a:solidFill>
                  <a:srgbClr val="FF0000"/>
                </a:solidFill>
                <a:cs typeface="Times New Roman"/>
                <a:hlinkClick r:id="rId4" action="ppaction://hlinksldjump"/>
              </a:rPr>
              <a:t>خيارات الانترنت </a:t>
            </a:r>
            <a:r>
              <a:rPr lang="en-US" sz="2400" b="1" dirty="0">
                <a:solidFill>
                  <a:srgbClr val="FF0000"/>
                </a:solidFill>
                <a:cs typeface="Times New Roman"/>
                <a:hlinkClick r:id="rId4" action="ppaction://hlinksldjump"/>
              </a:rPr>
              <a:t>Internet </a:t>
            </a:r>
            <a:r>
              <a:rPr lang="en-US" sz="2400" b="1" dirty="0" smtClean="0">
                <a:solidFill>
                  <a:srgbClr val="FF0000"/>
                </a:solidFill>
                <a:cs typeface="Times New Roman"/>
                <a:hlinkClick r:id="rId4" action="ppaction://hlinksldjump"/>
              </a:rPr>
              <a:t>Options</a:t>
            </a:r>
            <a:endParaRPr lang="ar-EG" sz="2400" b="1" dirty="0" smtClean="0">
              <a:solidFill>
                <a:srgbClr val="FF0000"/>
              </a:solidFill>
              <a:cs typeface="Times New Roman"/>
            </a:endParaRPr>
          </a:p>
          <a:p>
            <a:pPr marL="342900" indent="-342900" fontAlgn="auto">
              <a:spcBef>
                <a:spcPts val="600"/>
              </a:spcBef>
              <a:spcAft>
                <a:spcPts val="600"/>
              </a:spcAft>
              <a:buFont typeface="Wingdings" panose="05000000000000000000" pitchFamily="2" charset="2"/>
              <a:buChar char="q"/>
            </a:pPr>
            <a:r>
              <a:rPr lang="ar-EG" sz="2400" b="1" dirty="0">
                <a:solidFill>
                  <a:srgbClr val="FF0000"/>
                </a:solidFill>
                <a:cs typeface="Times New Roman"/>
                <a:hlinkClick r:id="rId5" action="ppaction://hlinksldjump"/>
              </a:rPr>
              <a:t>مميزات برنامج مستكشف </a:t>
            </a:r>
            <a:r>
              <a:rPr lang="ar-EG" sz="2400" b="1" dirty="0" smtClean="0">
                <a:solidFill>
                  <a:srgbClr val="FF0000"/>
                </a:solidFill>
                <a:cs typeface="Times New Roman"/>
                <a:hlinkClick r:id="rId5" action="ppaction://hlinksldjump"/>
              </a:rPr>
              <a:t>الانترنت</a:t>
            </a:r>
            <a:endParaRPr lang="ar-EG" sz="2400" b="1" dirty="0">
              <a:solidFill>
                <a:srgbClr val="FF0000"/>
              </a:solidFill>
              <a:cs typeface="Times New Roman"/>
            </a:endParaRPr>
          </a:p>
        </p:txBody>
      </p:sp>
    </p:spTree>
    <p:extLst>
      <p:ext uri="{BB962C8B-B14F-4D97-AF65-F5344CB8AC3E}">
        <p14:creationId xmlns="" xmlns:p14="http://schemas.microsoft.com/office/powerpoint/2010/main" val="38237086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no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قائمة </a:t>
            </a: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المفضلة – </a:t>
            </a:r>
            <a:r>
              <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Favorites</a:t>
            </a:r>
          </a:p>
        </p:txBody>
      </p:sp>
      <p:sp>
        <p:nvSpPr>
          <p:cNvPr id="7" name="Rectangle 1"/>
          <p:cNvSpPr>
            <a:spLocks noChangeArrowheads="1"/>
          </p:cNvSpPr>
          <p:nvPr/>
        </p:nvSpPr>
        <p:spPr bwMode="auto">
          <a:xfrm>
            <a:off x="838200" y="3429000"/>
            <a:ext cx="8458200" cy="25853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50000"/>
              </a:lnSpc>
              <a:spcBef>
                <a:spcPct val="0"/>
              </a:spcBef>
              <a:spcAft>
                <a:spcPct val="0"/>
              </a:spcAft>
              <a:buClrTx/>
              <a:buSzTx/>
              <a:buFontTx/>
              <a:buNone/>
              <a:tabLst/>
            </a:pPr>
            <a:r>
              <a:rPr lang="en-US" u="sng" dirty="0" smtClean="0">
                <a:latin typeface="Calibri" pitchFamily="34" charset="0"/>
                <a:ea typeface="Calibri" pitchFamily="34" charset="0"/>
              </a:rPr>
              <a:t>   </a:t>
            </a:r>
            <a:r>
              <a:rPr lang="en-US" b="1" u="sng" dirty="0" smtClean="0">
                <a:latin typeface="Calibri" pitchFamily="34" charset="0"/>
                <a:ea typeface="Calibri" pitchFamily="34" charset="0"/>
              </a:rPr>
              <a:t>Add to Favorites </a:t>
            </a:r>
            <a:r>
              <a:rPr lang="ar-SA" dirty="0" smtClean="0">
                <a:latin typeface="Calibri" pitchFamily="34" charset="0"/>
                <a:ea typeface="Calibri" pitchFamily="34" charset="0"/>
              </a:rPr>
              <a:t>:- </a:t>
            </a:r>
            <a:r>
              <a:rPr kumimoji="0" lang="ar-SA" i="0" u="none" strike="noStrike" cap="none" normalizeH="0" baseline="0" dirty="0" smtClean="0">
                <a:ln>
                  <a:noFill/>
                </a:ln>
                <a:solidFill>
                  <a:schemeClr val="tx1"/>
                </a:solidFill>
                <a:effectLst/>
                <a:latin typeface="Calibri" pitchFamily="34" charset="0"/>
                <a:ea typeface="Calibri" pitchFamily="34" charset="0"/>
                <a:cs typeface="Arial" pitchFamily="34" charset="0"/>
              </a:rPr>
              <a:t>يستخدم لاضافة موقع الكتروني الى قائمة المفضلة وهي قائمة تحتوي على بعض المواقع المرغوبة لمستخدم الانترنت .</a:t>
            </a:r>
          </a:p>
          <a:p>
            <a:pPr algn="just">
              <a:lnSpc>
                <a:spcPct val="150000"/>
              </a:lnSpc>
            </a:pPr>
            <a:r>
              <a:rPr lang="en-US" dirty="0" smtClean="0">
                <a:latin typeface="Calibri" pitchFamily="34" charset="0"/>
                <a:ea typeface="Calibri" pitchFamily="34" charset="0"/>
              </a:rPr>
              <a:t> </a:t>
            </a:r>
            <a:r>
              <a:rPr lang="en-US" b="1" u="sng" dirty="0" smtClean="0">
                <a:latin typeface="Calibri" pitchFamily="34" charset="0"/>
                <a:ea typeface="Calibri" pitchFamily="34" charset="0"/>
              </a:rPr>
              <a:t>Add to Favorites Bar </a:t>
            </a:r>
            <a:r>
              <a:rPr lang="ar-SA" dirty="0" smtClean="0">
                <a:latin typeface="Calibri" pitchFamily="34" charset="0"/>
                <a:ea typeface="Calibri" pitchFamily="34" charset="0"/>
              </a:rPr>
              <a:t>:-</a:t>
            </a:r>
            <a:r>
              <a:rPr lang="ar-SA" dirty="0" smtClean="0"/>
              <a:t> يستخدم لاضافة موقع الكتروني الى شريط المفضلة</a:t>
            </a:r>
            <a:endParaRPr lang="en-US" dirty="0" smtClean="0"/>
          </a:p>
          <a:p>
            <a:pPr algn="just">
              <a:lnSpc>
                <a:spcPct val="150000"/>
              </a:lnSpc>
            </a:pPr>
            <a:r>
              <a:rPr lang="ar-SA" dirty="0" smtClean="0">
                <a:latin typeface="Calibri" pitchFamily="34" charset="0"/>
                <a:ea typeface="Calibri" pitchFamily="34" charset="0"/>
              </a:rPr>
              <a:t> </a:t>
            </a:r>
            <a:r>
              <a:rPr lang="en-US" b="1" u="sng" dirty="0" smtClean="0">
                <a:latin typeface="Calibri" pitchFamily="34" charset="0"/>
                <a:ea typeface="Calibri" pitchFamily="34" charset="0"/>
              </a:rPr>
              <a:t>Organizes favorites</a:t>
            </a:r>
            <a:r>
              <a:rPr lang="ar-SA" b="1" u="sng" dirty="0" smtClean="0">
                <a:latin typeface="Calibri" pitchFamily="34" charset="0"/>
                <a:ea typeface="Calibri" pitchFamily="34" charset="0"/>
              </a:rPr>
              <a:t> </a:t>
            </a:r>
            <a:r>
              <a:rPr lang="ar-SA" dirty="0" smtClean="0">
                <a:latin typeface="Calibri" pitchFamily="34" charset="0"/>
                <a:ea typeface="Calibri" pitchFamily="34" charset="0"/>
              </a:rPr>
              <a:t>:-</a:t>
            </a:r>
            <a:r>
              <a:rPr lang="ar-SA" dirty="0" smtClean="0"/>
              <a:t> يستخدم لتنظيم قائمة المفضلة</a:t>
            </a:r>
            <a:endParaRPr lang="en-US" dirty="0" smtClean="0"/>
          </a:p>
          <a:p>
            <a:pPr algn="just">
              <a:lnSpc>
                <a:spcPct val="150000"/>
              </a:lnSpc>
            </a:pPr>
            <a:r>
              <a:rPr kumimoji="0" lang="ar-SA"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جامعة الملك فيصل </a:t>
            </a:r>
            <a:r>
              <a:rPr kumimoji="0" lang="ar-SA" i="0" u="none" strike="noStrike" cap="none" normalizeH="0" baseline="0" dirty="0" smtClean="0">
                <a:ln>
                  <a:noFill/>
                </a:ln>
                <a:solidFill>
                  <a:schemeClr val="tx1"/>
                </a:solidFill>
                <a:effectLst/>
                <a:latin typeface="Calibri" pitchFamily="34" charset="0"/>
                <a:ea typeface="Calibri" pitchFamily="34" charset="0"/>
                <a:cs typeface="Arial" pitchFamily="34" charset="0"/>
              </a:rPr>
              <a:t>:-</a:t>
            </a:r>
            <a:r>
              <a:rPr lang="ar-SA" dirty="0" smtClean="0"/>
              <a:t> مجلد خاص بالمواقع المضافة في شريط المفضلة، حيث يحتوي المجلد بعض المواقع الالكترونية الخاصة بجامعة الملك فيصل .</a:t>
            </a:r>
            <a:endParaRPr kumimoji="0" lang="ar-SA" i="0" u="none" strike="noStrike" cap="none" normalizeH="0" baseline="0" dirty="0" smtClean="0">
              <a:ln>
                <a:noFill/>
              </a:ln>
              <a:solidFill>
                <a:schemeClr val="tx1"/>
              </a:solidFill>
              <a:effectLst/>
              <a:latin typeface="Arial" pitchFamily="34" charset="0"/>
              <a:cs typeface="Arial" pitchFamily="34" charset="0"/>
            </a:endParaRPr>
          </a:p>
        </p:txBody>
      </p:sp>
      <p:pic>
        <p:nvPicPr>
          <p:cNvPr id="614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600200" y="1447800"/>
            <a:ext cx="7153275" cy="2057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0727254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قائمة </a:t>
            </a: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المفضلة – </a:t>
            </a:r>
            <a:r>
              <a:rPr lang="en-US"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Favorites</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Rectangle 1"/>
          <p:cNvSpPr>
            <a:spLocks noChangeArrowheads="1"/>
          </p:cNvSpPr>
          <p:nvPr/>
        </p:nvSpPr>
        <p:spPr bwMode="auto">
          <a:xfrm>
            <a:off x="1295400" y="1447800"/>
            <a:ext cx="8288867" cy="25853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50000"/>
              </a:lnSpc>
              <a:spcBef>
                <a:spcPct val="0"/>
              </a:spcBef>
              <a:spcAft>
                <a:spcPct val="0"/>
              </a:spcAft>
              <a:buClrTx/>
              <a:buSzTx/>
              <a:buFontTx/>
              <a:buNone/>
              <a:tabLst/>
            </a:pPr>
            <a:r>
              <a:rPr lang="en-US" b="1" dirty="0" smtClean="0">
                <a:latin typeface="Calibri" pitchFamily="34" charset="0"/>
                <a:ea typeface="Calibri" pitchFamily="34" charset="0"/>
              </a:rPr>
              <a:t>Organizes favorites</a:t>
            </a:r>
            <a:r>
              <a:rPr lang="ar-SA" b="1" dirty="0" smtClean="0">
                <a:latin typeface="Calibri" pitchFamily="34" charset="0"/>
                <a:ea typeface="Calibri" pitchFamily="34" charset="0"/>
              </a:rPr>
              <a:t> </a:t>
            </a:r>
            <a:r>
              <a:rPr lang="ar-SA" dirty="0" smtClean="0">
                <a:latin typeface="Calibri" pitchFamily="34" charset="0"/>
                <a:ea typeface="Calibri" pitchFamily="34" charset="0"/>
              </a:rPr>
              <a:t>:-</a:t>
            </a:r>
            <a:r>
              <a:rPr lang="ar-SA" dirty="0" smtClean="0"/>
              <a:t> تستخدم هذه النافذة لتنظيم المواقع المحفوظة في  قائمة المفضلة .</a:t>
            </a:r>
            <a:endParaRPr lang="en-US" dirty="0" smtClean="0"/>
          </a:p>
          <a:p>
            <a:pPr algn="just">
              <a:lnSpc>
                <a:spcPct val="150000"/>
              </a:lnSpc>
            </a:pPr>
            <a:r>
              <a:rPr lang="en-US" b="1" dirty="0" smtClean="0"/>
              <a:t>New Folder </a:t>
            </a:r>
            <a:r>
              <a:rPr lang="ar-SA" dirty="0" smtClean="0"/>
              <a:t>:- يستخدم لانشاء مجلد جديد داخل قائمة المفضلة .</a:t>
            </a:r>
          </a:p>
          <a:p>
            <a:pPr algn="just">
              <a:lnSpc>
                <a:spcPct val="150000"/>
              </a:lnSpc>
            </a:pPr>
            <a:r>
              <a:rPr lang="en-US" b="1" dirty="0" smtClean="0"/>
              <a:t>Move</a:t>
            </a:r>
            <a:r>
              <a:rPr lang="en-US" dirty="0" smtClean="0"/>
              <a:t> </a:t>
            </a:r>
            <a:r>
              <a:rPr lang="ar-SA" dirty="0" smtClean="0"/>
              <a:t>:- يستخدم لتحريك المواقع المحفوظة في قائمة المفضلة الى المجلدات </a:t>
            </a:r>
          </a:p>
          <a:p>
            <a:pPr algn="just">
              <a:lnSpc>
                <a:spcPct val="150000"/>
              </a:lnSpc>
            </a:pPr>
            <a:r>
              <a:rPr lang="en-US" b="1" dirty="0" smtClean="0"/>
              <a:t>Rename</a:t>
            </a:r>
            <a:r>
              <a:rPr lang="ar-SA" dirty="0" smtClean="0"/>
              <a:t>:- يستخدم لاعادة تسمية المجلدات الموجودة في قائمة المفضلة .</a:t>
            </a:r>
          </a:p>
          <a:p>
            <a:pPr algn="just">
              <a:lnSpc>
                <a:spcPct val="150000"/>
              </a:lnSpc>
            </a:pPr>
            <a:r>
              <a:rPr lang="en-US" b="1" dirty="0" smtClean="0"/>
              <a:t>Delete</a:t>
            </a:r>
            <a:r>
              <a:rPr lang="en-US" dirty="0" smtClean="0"/>
              <a:t> </a:t>
            </a:r>
            <a:r>
              <a:rPr lang="ar-SA" dirty="0" smtClean="0"/>
              <a:t>:- يستخدم لحذف المجلد .</a:t>
            </a:r>
          </a:p>
          <a:p>
            <a:pPr algn="just">
              <a:lnSpc>
                <a:spcPct val="150000"/>
              </a:lnSpc>
            </a:pPr>
            <a:r>
              <a:rPr lang="en-US" b="1" dirty="0" smtClean="0"/>
              <a:t>Close</a:t>
            </a:r>
            <a:r>
              <a:rPr lang="ar-SA" dirty="0" smtClean="0"/>
              <a:t>:- يستخدم لاغلاق النافذة الخاصة بتنظيم قائمة المفضلة .</a:t>
            </a:r>
            <a:endParaRPr kumimoji="0" lang="ar-SA" i="0" u="none" strike="noStrike" cap="none" normalizeH="0" baseline="0" dirty="0" smtClean="0">
              <a:ln>
                <a:noFill/>
              </a:ln>
              <a:solidFill>
                <a:schemeClr val="tx1"/>
              </a:solidFill>
              <a:effectLst/>
              <a:latin typeface="Arial" pitchFamily="34" charset="0"/>
              <a:cs typeface="Arial" pitchFamily="34" charset="0"/>
            </a:endParaRPr>
          </a:p>
        </p:txBody>
      </p:sp>
      <p:pic>
        <p:nvPicPr>
          <p:cNvPr id="7170"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81000" y="3050457"/>
            <a:ext cx="3810000" cy="26961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1396183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قائمة </a:t>
            </a: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الأدوات – </a:t>
            </a:r>
            <a:r>
              <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Tools</a:t>
            </a:r>
          </a:p>
        </p:txBody>
      </p:sp>
      <p:sp>
        <p:nvSpPr>
          <p:cNvPr id="7" name="Rectangle 1"/>
          <p:cNvSpPr>
            <a:spLocks noChangeArrowheads="1"/>
          </p:cNvSpPr>
          <p:nvPr/>
        </p:nvSpPr>
        <p:spPr bwMode="auto">
          <a:xfrm>
            <a:off x="2743200" y="1284492"/>
            <a:ext cx="6934200" cy="38318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lnSpc>
                <a:spcPct val="150000"/>
              </a:lnSpc>
            </a:pPr>
            <a:r>
              <a:rPr lang="en-US" b="1" dirty="0" smtClean="0"/>
              <a:t>Delete Browsing History</a:t>
            </a:r>
            <a:r>
              <a:rPr lang="ar-SA" b="1" dirty="0" smtClean="0"/>
              <a:t>:-</a:t>
            </a:r>
            <a:r>
              <a:rPr lang="en-US" b="1" dirty="0" smtClean="0"/>
              <a:t> </a:t>
            </a:r>
            <a:r>
              <a:rPr lang="ar-SA" dirty="0" smtClean="0"/>
              <a:t>يستخدم هذا الامر لحذف المحفوظات والملفات المؤقتة وملفات تعريف الارتباط وغيرها .</a:t>
            </a:r>
          </a:p>
          <a:p>
            <a:pPr algn="just">
              <a:lnSpc>
                <a:spcPct val="150000"/>
              </a:lnSpc>
            </a:pPr>
            <a:r>
              <a:rPr lang="en-US" b="1" dirty="0" smtClean="0"/>
              <a:t>In Private Browsing</a:t>
            </a:r>
            <a:r>
              <a:rPr lang="ar-SA" dirty="0" smtClean="0"/>
              <a:t>:- يعتبر هذا الامر من الاوامر المهمة في تصفح الانترنت وخاصة اذا تم استخدام اجهزة اخرى لتصفح الانترنت او من خلال مقاهي الانترنت، حيث يعمل هذا الامر الى عدم ترك اي اثر لك ( المحفوظات، المواقع التي تم زياراتها، العناوين المستخدمة، كلمات المرور المستخدمة ) اثناء تصفح الانترنت، بحيث لا يستطيع اي شخص يستخدم الجهاز بعدك من معرفة المواقع والعناوين التي قمت بزيارتها او المعلومات التي بحثت عنها . ولكن تأكد من تشغيل الامر قبل استخدام المتصفح . </a:t>
            </a:r>
            <a:endParaRPr kumimoji="0" lang="ar-SA"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algn="just" defTabSz="914400" rtl="1" eaLnBrk="1" fontAlgn="base" latinLnBrk="0" hangingPunct="1">
              <a:lnSpc>
                <a:spcPct val="150000"/>
              </a:lnSpc>
              <a:spcBef>
                <a:spcPct val="0"/>
              </a:spcBef>
              <a:spcAft>
                <a:spcPct val="0"/>
              </a:spcAft>
              <a:buClrTx/>
              <a:buSzTx/>
              <a:buFontTx/>
              <a:buNone/>
              <a:tabLst/>
            </a:pPr>
            <a:endParaRPr kumimoji="0" lang="ar-SA" i="0" u="none" strike="noStrike" cap="none" normalizeH="0" baseline="0" dirty="0" smtClean="0">
              <a:ln>
                <a:noFill/>
              </a:ln>
              <a:solidFill>
                <a:schemeClr val="tx1"/>
              </a:solidFill>
              <a:effectLst/>
              <a:latin typeface="Arial" pitchFamily="34" charset="0"/>
              <a:cs typeface="Arial" pitchFamily="34" charset="0"/>
            </a:endParaRPr>
          </a:p>
        </p:txBody>
      </p:sp>
      <p:pic>
        <p:nvPicPr>
          <p:cNvPr id="8194"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52400" y="1504950"/>
            <a:ext cx="2505075" cy="704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762000" y="4648200"/>
            <a:ext cx="8682038" cy="1524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1682279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قائمة </a:t>
            </a: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الأدوات – </a:t>
            </a:r>
            <a:r>
              <a:rPr lang="en-US"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Tools</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Rectangle 1"/>
          <p:cNvSpPr>
            <a:spLocks noChangeArrowheads="1"/>
          </p:cNvSpPr>
          <p:nvPr/>
        </p:nvSpPr>
        <p:spPr bwMode="auto">
          <a:xfrm>
            <a:off x="152400" y="1295400"/>
            <a:ext cx="9524999" cy="38318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lnSpc>
                <a:spcPct val="150000"/>
              </a:lnSpc>
            </a:pPr>
            <a:r>
              <a:rPr lang="en-US" b="1" dirty="0" smtClean="0"/>
              <a:t>Reopen Last Browsing Session </a:t>
            </a:r>
            <a:r>
              <a:rPr lang="ar-SA" b="1" dirty="0" smtClean="0"/>
              <a:t>:- </a:t>
            </a:r>
            <a:r>
              <a:rPr lang="ar-SA" dirty="0" smtClean="0"/>
              <a:t>يستخدم لاعادة فتح اخر موقع تم تصفحة او زيارته .</a:t>
            </a:r>
            <a:endParaRPr lang="en-US" dirty="0" smtClean="0"/>
          </a:p>
          <a:p>
            <a:pPr algn="just">
              <a:lnSpc>
                <a:spcPct val="150000"/>
              </a:lnSpc>
            </a:pPr>
            <a:r>
              <a:rPr lang="en-US" b="1" dirty="0" smtClean="0"/>
              <a:t> In Private Filtering</a:t>
            </a:r>
            <a:r>
              <a:rPr lang="ar-SA" dirty="0" smtClean="0"/>
              <a:t>:- في شبكة الانترنت هناك العديد من صفحات الويب التي تحتوي على الإعلانات، والخرائط، وأدوات التحليل والتي تكون في الاساس  لمواقع اخرى في شبكة الانترنت، حيث يتم استخدام هذه الاعلانات او الخرائط لجمع البيانات والمعلومات عن مستخدمي هذه الاعلانات  ليتم تمريرها بعد ذلك للموقع الاصلي لهذه الاعلانات . وهذه المواقع تسمى موفري المحتوى أو مواقع لطرف ثالث </a:t>
            </a:r>
            <a:r>
              <a:rPr lang="en-US" dirty="0" smtClean="0"/>
              <a:t>content providers or third-party websites</a:t>
            </a:r>
            <a:r>
              <a:rPr lang="ar-SA" dirty="0" smtClean="0"/>
              <a:t>. عليه يستخدم هذا الامر لمنع موفري المحتوى على شبكة الإنترنت من جمع المعلومات الخاصة بمستخدم الانترنت وعن المواقع التي يتم زيارتها. وفي بعض الاحيان يستخدم هذا الامر لحفظ ملفات تعريف الارتباط </a:t>
            </a:r>
            <a:r>
              <a:rPr lang="en-US" dirty="0" smtClean="0"/>
              <a:t>Cookies </a:t>
            </a:r>
            <a:r>
              <a:rPr lang="ar-SA" dirty="0" smtClean="0"/>
              <a:t> في بعض المواقع التي يمكن ان تحتوي على مخاطر </a:t>
            </a:r>
            <a:endParaRPr lang="ar-EG" dirty="0" smtClean="0"/>
          </a:p>
          <a:p>
            <a:pPr>
              <a:lnSpc>
                <a:spcPct val="150000"/>
              </a:lnSpc>
            </a:pPr>
            <a:r>
              <a:rPr lang="en-US" b="1" dirty="0" smtClean="0"/>
              <a:t>In Private Filtering Settings</a:t>
            </a:r>
            <a:r>
              <a:rPr lang="ar-SA" dirty="0" smtClean="0"/>
              <a:t>:- يستخدم لتحديد المواقع التي تريد منعها او السماح لها بمشاركة بياناتك مع المواقع الاخرى .</a:t>
            </a:r>
            <a:endParaRPr lang="ar-SA" dirty="0" smtClean="0">
              <a:latin typeface="Calibri" pitchFamily="34" charset="0"/>
              <a:ea typeface="Calibri" pitchFamily="34" charset="0"/>
            </a:endParaRPr>
          </a:p>
        </p:txBody>
      </p:sp>
      <p:pic>
        <p:nvPicPr>
          <p:cNvPr id="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574131" y="5127218"/>
            <a:ext cx="3981089" cy="9687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621670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قائمة الأدوات – </a:t>
            </a:r>
            <a:r>
              <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Tools</a:t>
            </a:r>
            <a:r>
              <a:rPr lang="ar-EG"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Rectangle 1"/>
          <p:cNvSpPr>
            <a:spLocks noChangeArrowheads="1"/>
          </p:cNvSpPr>
          <p:nvPr/>
        </p:nvSpPr>
        <p:spPr bwMode="auto">
          <a:xfrm>
            <a:off x="2743200" y="1447800"/>
            <a:ext cx="6858000" cy="4247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lnSpc>
                <a:spcPct val="150000"/>
              </a:lnSpc>
            </a:pPr>
            <a:r>
              <a:rPr lang="en-US" b="1" dirty="0" smtClean="0"/>
              <a:t>Pop-up Blocker</a:t>
            </a:r>
            <a:r>
              <a:rPr lang="ar-SA" b="1" dirty="0" smtClean="0"/>
              <a:t>:- </a:t>
            </a:r>
            <a:r>
              <a:rPr lang="ar-SA" dirty="0" smtClean="0"/>
              <a:t>تستخدم لايقاف الفقاعات المنبثقة التي تظهر في صفحة الويب اثناء تصفح بعض المواقع . وهي بعض الشاشات التي تخرج في صفحة الويب بشكل عشوائي، وفي الغالب تكون هذه الشاشات غير موثوقة  </a:t>
            </a:r>
            <a:endParaRPr lang="en-US" dirty="0" smtClean="0"/>
          </a:p>
          <a:p>
            <a:pPr algn="just">
              <a:lnSpc>
                <a:spcPct val="150000"/>
              </a:lnSpc>
            </a:pPr>
            <a:r>
              <a:rPr lang="ar-SA" dirty="0" smtClean="0"/>
              <a:t>.</a:t>
            </a:r>
            <a:r>
              <a:rPr lang="en-US" b="1" dirty="0" smtClean="0"/>
              <a:t> Smart Screen Filter</a:t>
            </a:r>
            <a:r>
              <a:rPr lang="ar-SA" dirty="0" smtClean="0"/>
              <a:t>:- هو خيار متقدم عن البرامج السابقة لمتصفح الانترنت  والمعروف </a:t>
            </a:r>
            <a:r>
              <a:rPr lang="ar-SA" b="1" dirty="0" smtClean="0"/>
              <a:t>بعامل تصفية الخداع  </a:t>
            </a:r>
            <a:r>
              <a:rPr lang="ar-SA" dirty="0" smtClean="0"/>
              <a:t>حيث يقوم بالتحقق من خلو الصفحة من الخداع وهل تحتوي على اي مخاطر. او هل تم التبليغ عنها بأنها صفحة  خطيرة.. كما تقدم خاصية التبليغ عن الصفحة الخطيرة لمنعها مستقبلا.</a:t>
            </a:r>
            <a:endParaRPr lang="en-US" dirty="0" smtClean="0"/>
          </a:p>
          <a:p>
            <a:pPr algn="just">
              <a:lnSpc>
                <a:spcPct val="150000"/>
              </a:lnSpc>
            </a:pPr>
            <a:r>
              <a:rPr lang="en-US" b="1" dirty="0" smtClean="0"/>
              <a:t>Compatibility View Settings</a:t>
            </a:r>
            <a:r>
              <a:rPr lang="ar-SA" dirty="0" smtClean="0"/>
              <a:t>:- يستخدم للتوافق مع المواقع القديمة التي لا تدعم المتصفح الجديد بعنى اخر امكانية فتح بعض الصفحات التي تكون مكتوبة ببرامج تصميم قديمة . الجيد ان المتصفح يستخدمها تلقائيا ويسمح بتطبيقها حسب الرغبة</a:t>
            </a:r>
            <a:endParaRPr kumimoji="0" lang="ar-SA" i="0" u="none" strike="noStrike" cap="none" normalizeH="0" baseline="0" dirty="0" smtClean="0">
              <a:ln>
                <a:noFill/>
              </a:ln>
              <a:solidFill>
                <a:schemeClr val="tx1"/>
              </a:solidFill>
              <a:effectLst/>
              <a:latin typeface="Arial" pitchFamily="34" charset="0"/>
              <a:cs typeface="Arial" pitchFamily="34" charset="0"/>
            </a:endParaRPr>
          </a:p>
        </p:txBody>
      </p:sp>
      <p:pic>
        <p:nvPicPr>
          <p:cNvPr id="10242"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61925" y="1676400"/>
            <a:ext cx="2505075"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621670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خيارات الانترنت </a:t>
            </a:r>
            <a:r>
              <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Internet Options</a:t>
            </a:r>
          </a:p>
        </p:txBody>
      </p:sp>
      <p:sp>
        <p:nvSpPr>
          <p:cNvPr id="6" name="Rectangle 1"/>
          <p:cNvSpPr>
            <a:spLocks noChangeArrowheads="1"/>
          </p:cNvSpPr>
          <p:nvPr/>
        </p:nvSpPr>
        <p:spPr bwMode="auto">
          <a:xfrm>
            <a:off x="2590800" y="1371600"/>
            <a:ext cx="6934200" cy="5078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lnSpc>
                <a:spcPct val="150000"/>
              </a:lnSpc>
            </a:pPr>
            <a:r>
              <a:rPr lang="en-US" b="1" dirty="0" smtClean="0"/>
              <a:t>Internet Options </a:t>
            </a:r>
            <a:r>
              <a:rPr lang="ar-SA" b="1" dirty="0" smtClean="0"/>
              <a:t>:- </a:t>
            </a:r>
            <a:r>
              <a:rPr lang="ar-SA" dirty="0" smtClean="0"/>
              <a:t>تستخدم لفتح خيارات واعدادات برنامج متصفح الانترنت .</a:t>
            </a:r>
            <a:endParaRPr kumimoji="0" lang="ar-SA" i="0" u="none" strike="noStrike" cap="none" normalizeH="0" baseline="0" dirty="0" smtClean="0">
              <a:ln>
                <a:noFill/>
              </a:ln>
              <a:solidFill>
                <a:schemeClr val="tx1"/>
              </a:solidFill>
              <a:effectLst/>
              <a:latin typeface="Arial" pitchFamily="34" charset="0"/>
              <a:cs typeface="Arial" pitchFamily="34" charset="0"/>
            </a:endParaRPr>
          </a:p>
        </p:txBody>
      </p:sp>
      <p:pic>
        <p:nvPicPr>
          <p:cNvPr id="7" name="Picture 6"/>
          <p:cNvPicPr/>
          <p:nvPr/>
        </p:nvPicPr>
        <p:blipFill>
          <a:blip r:embed="rId2" cstate="print"/>
          <a:srcRect l="28283" t="5764" r="32656" b="24496"/>
          <a:stretch>
            <a:fillRect/>
          </a:stretch>
        </p:blipFill>
        <p:spPr bwMode="auto">
          <a:xfrm>
            <a:off x="4724400" y="1905000"/>
            <a:ext cx="4775134" cy="4343400"/>
          </a:xfrm>
          <a:prstGeom prst="rect">
            <a:avLst/>
          </a:prstGeom>
          <a:noFill/>
          <a:ln w="9525">
            <a:solidFill>
              <a:schemeClr val="tx1"/>
            </a:solidFill>
            <a:miter lim="800000"/>
            <a:headEnd/>
            <a:tailEnd/>
          </a:ln>
        </p:spPr>
      </p:pic>
      <p:sp>
        <p:nvSpPr>
          <p:cNvPr id="8" name="AutoShape 2"/>
          <p:cNvSpPr>
            <a:spLocks noChangeArrowheads="1"/>
          </p:cNvSpPr>
          <p:nvPr/>
        </p:nvSpPr>
        <p:spPr bwMode="auto">
          <a:xfrm>
            <a:off x="990601" y="2209800"/>
            <a:ext cx="3657600" cy="609600"/>
          </a:xfrm>
          <a:prstGeom prst="rightArrow">
            <a:avLst>
              <a:gd name="adj1" fmla="val 68417"/>
              <a:gd name="adj2" fmla="val 175309"/>
            </a:avLst>
          </a:prstGeom>
          <a:gradFill rotWithShape="0">
            <a:gsLst>
              <a:gs pos="0">
                <a:srgbClr val="FFFFFF"/>
              </a:gs>
              <a:gs pos="100000">
                <a:srgbClr val="B8CCE4"/>
              </a:gs>
            </a:gsLst>
            <a:lin ang="5400000" scaled="1"/>
          </a:gradFill>
          <a:ln w="12700">
            <a:solidFill>
              <a:srgbClr val="95B3D7"/>
            </a:solidFill>
            <a:miter lim="800000"/>
            <a:headEnd/>
            <a:tailEnd/>
          </a:ln>
          <a:effectLst>
            <a:outerShdw dist="28398" dir="3806097" algn="ctr" rotWithShape="0">
              <a:srgbClr val="243F60">
                <a:alpha val="50000"/>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1400" b="1" i="0" u="none" strike="noStrike" cap="none" normalizeH="0" baseline="0" smtClean="0">
                <a:ln>
                  <a:noFill/>
                </a:ln>
                <a:solidFill>
                  <a:schemeClr val="tx1"/>
                </a:solidFill>
                <a:effectLst/>
                <a:latin typeface="Arial" pitchFamily="34" charset="0"/>
                <a:ea typeface="Arial" pitchFamily="34" charset="0"/>
                <a:cs typeface="Arial" pitchFamily="34" charset="0"/>
              </a:rPr>
              <a:t>يستخدم لتعين صفحة البداية لمتصفح الانترنت</a:t>
            </a:r>
            <a:endParaRPr kumimoji="0" lang="ar-SA" sz="1400" b="0" i="0" u="none" strike="noStrike" cap="none" normalizeH="0" baseline="0" smtClean="0">
              <a:ln>
                <a:noFill/>
              </a:ln>
              <a:solidFill>
                <a:schemeClr val="tx1"/>
              </a:solidFill>
              <a:effectLst/>
              <a:latin typeface="Arial" pitchFamily="34" charset="0"/>
              <a:cs typeface="Arial" pitchFamily="34" charset="0"/>
            </a:endParaRPr>
          </a:p>
        </p:txBody>
      </p:sp>
      <p:sp>
        <p:nvSpPr>
          <p:cNvPr id="9" name="AutoShape 3"/>
          <p:cNvSpPr>
            <a:spLocks noChangeArrowheads="1"/>
          </p:cNvSpPr>
          <p:nvPr/>
        </p:nvSpPr>
        <p:spPr bwMode="auto">
          <a:xfrm>
            <a:off x="990600" y="3292475"/>
            <a:ext cx="3759200" cy="593725"/>
          </a:xfrm>
          <a:prstGeom prst="rightArrow">
            <a:avLst>
              <a:gd name="adj1" fmla="val 68417"/>
              <a:gd name="adj2" fmla="val 108426"/>
            </a:avLst>
          </a:prstGeom>
          <a:gradFill rotWithShape="0">
            <a:gsLst>
              <a:gs pos="0">
                <a:srgbClr val="FFFFFF"/>
              </a:gs>
              <a:gs pos="100000">
                <a:srgbClr val="B8CCE4"/>
              </a:gs>
            </a:gsLst>
            <a:lin ang="5400000" scaled="1"/>
          </a:gradFill>
          <a:ln w="12700">
            <a:solidFill>
              <a:srgbClr val="95B3D7"/>
            </a:solidFill>
            <a:miter lim="800000"/>
            <a:headEnd/>
            <a:tailEnd/>
          </a:ln>
          <a:effectLst>
            <a:outerShdw dist="28398" dir="3806097" algn="ctr" rotWithShape="0">
              <a:srgbClr val="243F60">
                <a:alpha val="50000"/>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1400" b="1" i="0" u="none" strike="noStrike" cap="none" normalizeH="0" baseline="0" dirty="0" smtClean="0">
                <a:ln>
                  <a:noFill/>
                </a:ln>
                <a:solidFill>
                  <a:schemeClr val="tx1"/>
                </a:solidFill>
                <a:effectLst/>
                <a:latin typeface="Arial" pitchFamily="34" charset="0"/>
                <a:ea typeface="Arial" pitchFamily="34" charset="0"/>
                <a:cs typeface="Arial" pitchFamily="34" charset="0"/>
              </a:rPr>
              <a:t>يستخدم لحذف المحفوظات وملفات تعريف الارتباط، وكلمات المرور والملفات المؤقتة</a:t>
            </a:r>
            <a:endParaRPr kumimoji="0" lang="ar-SA"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AutoShape 4"/>
          <p:cNvSpPr>
            <a:spLocks noChangeArrowheads="1"/>
          </p:cNvSpPr>
          <p:nvPr/>
        </p:nvSpPr>
        <p:spPr bwMode="auto">
          <a:xfrm>
            <a:off x="990600" y="4114800"/>
            <a:ext cx="3714750" cy="484187"/>
          </a:xfrm>
          <a:prstGeom prst="rightArrow">
            <a:avLst>
              <a:gd name="adj1" fmla="val 68417"/>
              <a:gd name="adj2" fmla="val 173490"/>
            </a:avLst>
          </a:prstGeom>
          <a:gradFill rotWithShape="0">
            <a:gsLst>
              <a:gs pos="0">
                <a:srgbClr val="FFFFFF"/>
              </a:gs>
              <a:gs pos="100000">
                <a:srgbClr val="B8CCE4"/>
              </a:gs>
            </a:gsLst>
            <a:lin ang="5400000" scaled="1"/>
          </a:gradFill>
          <a:ln w="12700">
            <a:solidFill>
              <a:srgbClr val="95B3D7"/>
            </a:solidFill>
            <a:miter lim="800000"/>
            <a:headEnd/>
            <a:tailEnd/>
          </a:ln>
          <a:effectLst>
            <a:outerShdw dist="28398" dir="3806097" algn="ctr" rotWithShape="0">
              <a:srgbClr val="243F60">
                <a:alpha val="50000"/>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1400" b="1" i="0" u="none" strike="noStrike" cap="none" normalizeH="0" baseline="0" smtClean="0">
                <a:ln>
                  <a:noFill/>
                </a:ln>
                <a:solidFill>
                  <a:schemeClr val="tx1"/>
                </a:solidFill>
                <a:effectLst/>
                <a:latin typeface="Arial" pitchFamily="34" charset="0"/>
                <a:ea typeface="Arial" pitchFamily="34" charset="0"/>
                <a:cs typeface="Arial" pitchFamily="34" charset="0"/>
              </a:rPr>
              <a:t>يستخدم لتحديد محرك البحث المراد استخدامه</a:t>
            </a:r>
            <a:endParaRPr kumimoji="0" lang="ar-SA" sz="1400" b="0" i="0" u="none" strike="noStrike" cap="none" normalizeH="0" baseline="0" smtClean="0">
              <a:ln>
                <a:noFill/>
              </a:ln>
              <a:solidFill>
                <a:schemeClr val="tx1"/>
              </a:solidFill>
              <a:effectLst/>
              <a:latin typeface="Arial" pitchFamily="34" charset="0"/>
              <a:cs typeface="Arial" pitchFamily="34" charset="0"/>
            </a:endParaRPr>
          </a:p>
        </p:txBody>
      </p:sp>
      <p:sp>
        <p:nvSpPr>
          <p:cNvPr id="11" name="AutoShape 5"/>
          <p:cNvSpPr>
            <a:spLocks noChangeArrowheads="1"/>
          </p:cNvSpPr>
          <p:nvPr/>
        </p:nvSpPr>
        <p:spPr bwMode="auto">
          <a:xfrm>
            <a:off x="990600" y="4648200"/>
            <a:ext cx="3733800" cy="419100"/>
          </a:xfrm>
          <a:prstGeom prst="rightArrow">
            <a:avLst>
              <a:gd name="adj1" fmla="val 68417"/>
              <a:gd name="adj2" fmla="val 168890"/>
            </a:avLst>
          </a:prstGeom>
          <a:gradFill rotWithShape="0">
            <a:gsLst>
              <a:gs pos="0">
                <a:srgbClr val="FFFFFF"/>
              </a:gs>
              <a:gs pos="100000">
                <a:srgbClr val="B8CCE4"/>
              </a:gs>
            </a:gsLst>
            <a:lin ang="5400000" scaled="1"/>
          </a:gradFill>
          <a:ln w="12700">
            <a:solidFill>
              <a:srgbClr val="95B3D7"/>
            </a:solidFill>
            <a:miter lim="800000"/>
            <a:headEnd/>
            <a:tailEnd/>
          </a:ln>
          <a:effectLst>
            <a:outerShdw dist="28398" dir="3806097" algn="ctr" rotWithShape="0">
              <a:srgbClr val="243F60">
                <a:alpha val="50000"/>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1400" b="1" i="0" u="none" strike="noStrike" cap="none" normalizeH="0" baseline="0" dirty="0" smtClean="0">
                <a:ln>
                  <a:noFill/>
                </a:ln>
                <a:solidFill>
                  <a:schemeClr val="tx1"/>
                </a:solidFill>
                <a:effectLst/>
                <a:latin typeface="Arial" pitchFamily="34" charset="0"/>
                <a:ea typeface="Arial" pitchFamily="34" charset="0"/>
                <a:cs typeface="Arial" pitchFamily="34" charset="0"/>
              </a:rPr>
              <a:t>يستخدم لتغيير بعض خصائص التبويبات</a:t>
            </a:r>
            <a:endParaRPr kumimoji="0" lang="ar-SA"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AutoShape 6"/>
          <p:cNvSpPr>
            <a:spLocks noChangeArrowheads="1"/>
          </p:cNvSpPr>
          <p:nvPr/>
        </p:nvSpPr>
        <p:spPr bwMode="auto">
          <a:xfrm>
            <a:off x="990600" y="5105400"/>
            <a:ext cx="3810000" cy="608013"/>
          </a:xfrm>
          <a:prstGeom prst="rightArrow">
            <a:avLst>
              <a:gd name="adj1" fmla="val 68417"/>
              <a:gd name="adj2" fmla="val 116415"/>
            </a:avLst>
          </a:prstGeom>
          <a:gradFill rotWithShape="0">
            <a:gsLst>
              <a:gs pos="0">
                <a:srgbClr val="FFFFFF"/>
              </a:gs>
              <a:gs pos="100000">
                <a:srgbClr val="B8CCE4"/>
              </a:gs>
            </a:gsLst>
            <a:lin ang="5400000" scaled="1"/>
          </a:gradFill>
          <a:ln w="12700">
            <a:solidFill>
              <a:srgbClr val="95B3D7"/>
            </a:solidFill>
            <a:miter lim="800000"/>
            <a:headEnd/>
            <a:tailEnd/>
          </a:ln>
          <a:effectLst>
            <a:outerShdw dist="28398" dir="3806097" algn="ctr" rotWithShape="0">
              <a:srgbClr val="243F60">
                <a:alpha val="50000"/>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1400" b="1" i="0" u="none" strike="noStrike" cap="none" normalizeH="0" baseline="0" dirty="0" smtClean="0">
                <a:ln>
                  <a:noFill/>
                </a:ln>
                <a:solidFill>
                  <a:schemeClr val="tx1"/>
                </a:solidFill>
                <a:effectLst/>
                <a:latin typeface="Arial" pitchFamily="34" charset="0"/>
                <a:ea typeface="Arial" pitchFamily="34" charset="0"/>
                <a:cs typeface="Arial" pitchFamily="34" charset="0"/>
              </a:rPr>
              <a:t>يستخدم لتغيير مظهر متصفح الانترنت من حيث اللون والخط واللغة وغيرها</a:t>
            </a:r>
            <a:endParaRPr kumimoji="0" lang="ar-SA" sz="14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 xmlns:p14="http://schemas.microsoft.com/office/powerpoint/2010/main" val="23152516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خيارات الانترنت </a:t>
            </a:r>
            <a:r>
              <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Internet </a:t>
            </a:r>
            <a:r>
              <a:rPr lang="en-US"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Options</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4" name="Picture 3"/>
          <p:cNvPicPr/>
          <p:nvPr/>
        </p:nvPicPr>
        <p:blipFill>
          <a:blip r:embed="rId2" cstate="print"/>
          <a:srcRect l="28163" t="10837" r="33393" b="27124"/>
          <a:stretch>
            <a:fillRect/>
          </a:stretch>
        </p:blipFill>
        <p:spPr bwMode="auto">
          <a:xfrm>
            <a:off x="4800600" y="1447800"/>
            <a:ext cx="4800600" cy="4495800"/>
          </a:xfrm>
          <a:prstGeom prst="rect">
            <a:avLst/>
          </a:prstGeom>
          <a:noFill/>
          <a:ln w="9525">
            <a:noFill/>
            <a:miter lim="800000"/>
            <a:headEnd/>
            <a:tailEnd/>
          </a:ln>
        </p:spPr>
      </p:pic>
      <p:sp>
        <p:nvSpPr>
          <p:cNvPr id="6" name="Oval 2"/>
          <p:cNvSpPr>
            <a:spLocks noChangeArrowheads="1"/>
          </p:cNvSpPr>
          <p:nvPr/>
        </p:nvSpPr>
        <p:spPr bwMode="auto">
          <a:xfrm>
            <a:off x="4457163" y="1708593"/>
            <a:ext cx="320675" cy="320675"/>
          </a:xfrm>
          <a:prstGeom prst="ellipse">
            <a:avLst/>
          </a:prstGeom>
          <a:gradFill rotWithShape="0">
            <a:gsLst>
              <a:gs pos="0">
                <a:srgbClr val="FFFFFF"/>
              </a:gs>
              <a:gs pos="100000">
                <a:srgbClr val="B8CCE4"/>
              </a:gs>
            </a:gsLst>
            <a:lin ang="5400000" scaled="1"/>
          </a:gradFill>
          <a:ln w="12700">
            <a:solidFill>
              <a:srgbClr val="95B3D7"/>
            </a:solidFill>
            <a:round/>
            <a:headEnd/>
            <a:tailEnd/>
          </a:ln>
          <a:effectLst>
            <a:outerShdw dist="28398" dir="3806097" algn="ctr" rotWithShape="0">
              <a:srgbClr val="243F60">
                <a:alpha val="50000"/>
              </a:srgbClr>
            </a:outerShdw>
          </a:effectLst>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en-US" sz="1200" b="1" i="0" u="none" strike="noStrike" cap="none" normalizeH="0" baseline="0" dirty="0" smtClean="0">
                <a:ln>
                  <a:noFill/>
                </a:ln>
                <a:solidFill>
                  <a:schemeClr val="tx1"/>
                </a:solidFill>
                <a:effectLst/>
                <a:latin typeface="Arial" pitchFamily="34" charset="0"/>
                <a:ea typeface="Arial" pitchFamily="34" charset="0"/>
                <a:cs typeface="Arial" pitchFamily="34" charset="0"/>
              </a:rPr>
              <a:t>1</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Oval 3"/>
          <p:cNvSpPr>
            <a:spLocks noChangeArrowheads="1"/>
          </p:cNvSpPr>
          <p:nvPr/>
        </p:nvSpPr>
        <p:spPr bwMode="auto">
          <a:xfrm>
            <a:off x="4457163" y="2378518"/>
            <a:ext cx="320675" cy="320675"/>
          </a:xfrm>
          <a:prstGeom prst="ellipse">
            <a:avLst/>
          </a:prstGeom>
          <a:gradFill rotWithShape="0">
            <a:gsLst>
              <a:gs pos="0">
                <a:srgbClr val="FFFFFF"/>
              </a:gs>
              <a:gs pos="100000">
                <a:srgbClr val="B8CCE4"/>
              </a:gs>
            </a:gsLst>
            <a:lin ang="5400000" scaled="1"/>
          </a:gradFill>
          <a:ln w="12700">
            <a:solidFill>
              <a:srgbClr val="95B3D7"/>
            </a:solidFill>
            <a:round/>
            <a:headEnd/>
            <a:tailEnd/>
          </a:ln>
          <a:effectLst>
            <a:outerShdw dist="28398" dir="3806097" algn="ctr" rotWithShape="0">
              <a:srgbClr val="243F60">
                <a:alpha val="50000"/>
              </a:srgbClr>
            </a:outerShdw>
          </a:effectLst>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en-US" sz="1200" b="1" i="0" u="none" strike="noStrike" cap="none" normalizeH="0" baseline="0" dirty="0" smtClean="0">
                <a:ln>
                  <a:noFill/>
                </a:ln>
                <a:solidFill>
                  <a:schemeClr val="tx1"/>
                </a:solidFill>
                <a:effectLst/>
                <a:latin typeface="Arial" pitchFamily="34" charset="0"/>
                <a:ea typeface="Arial" pitchFamily="34" charset="0"/>
                <a:cs typeface="Arial" pitchFamily="34" charset="0"/>
              </a:rPr>
              <a:t>2</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Oval 4"/>
          <p:cNvSpPr>
            <a:spLocks noChangeArrowheads="1"/>
          </p:cNvSpPr>
          <p:nvPr/>
        </p:nvSpPr>
        <p:spPr bwMode="auto">
          <a:xfrm>
            <a:off x="4457163" y="2835718"/>
            <a:ext cx="320675" cy="320675"/>
          </a:xfrm>
          <a:prstGeom prst="ellipse">
            <a:avLst/>
          </a:prstGeom>
          <a:gradFill rotWithShape="0">
            <a:gsLst>
              <a:gs pos="0">
                <a:srgbClr val="FFFFFF"/>
              </a:gs>
              <a:gs pos="100000">
                <a:srgbClr val="B8CCE4"/>
              </a:gs>
            </a:gsLst>
            <a:lin ang="5400000" scaled="1"/>
          </a:gradFill>
          <a:ln w="12700">
            <a:solidFill>
              <a:srgbClr val="95B3D7"/>
            </a:solidFill>
            <a:round/>
            <a:headEnd/>
            <a:tailEnd/>
          </a:ln>
          <a:effectLst>
            <a:outerShdw dist="28398" dir="3806097" algn="ctr" rotWithShape="0">
              <a:srgbClr val="243F60">
                <a:alpha val="50000"/>
              </a:srgbClr>
            </a:outerShdw>
          </a:effectLst>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en-US" sz="1200" b="1" i="0" u="none" strike="noStrike" cap="none" normalizeH="0" baseline="0" smtClean="0">
                <a:ln>
                  <a:noFill/>
                </a:ln>
                <a:solidFill>
                  <a:schemeClr val="tx1"/>
                </a:solidFill>
                <a:effectLst/>
                <a:latin typeface="Arial" pitchFamily="34" charset="0"/>
                <a:ea typeface="Arial" pitchFamily="34" charset="0"/>
                <a:cs typeface="Arial" pitchFamily="34" charset="0"/>
              </a:rPr>
              <a:t>3</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Oval 5"/>
          <p:cNvSpPr>
            <a:spLocks noChangeArrowheads="1"/>
          </p:cNvSpPr>
          <p:nvPr/>
        </p:nvSpPr>
        <p:spPr bwMode="auto">
          <a:xfrm>
            <a:off x="4457163" y="3292918"/>
            <a:ext cx="320675" cy="320675"/>
          </a:xfrm>
          <a:prstGeom prst="ellipse">
            <a:avLst/>
          </a:prstGeom>
          <a:gradFill rotWithShape="0">
            <a:gsLst>
              <a:gs pos="0">
                <a:srgbClr val="FFFFFF"/>
              </a:gs>
              <a:gs pos="100000">
                <a:srgbClr val="B8CCE4"/>
              </a:gs>
            </a:gsLst>
            <a:lin ang="5400000" scaled="1"/>
          </a:gradFill>
          <a:ln w="12700">
            <a:solidFill>
              <a:srgbClr val="95B3D7"/>
            </a:solidFill>
            <a:round/>
            <a:headEnd/>
            <a:tailEnd/>
          </a:ln>
          <a:effectLst>
            <a:outerShdw dist="28398" dir="3806097" algn="ctr" rotWithShape="0">
              <a:srgbClr val="243F60">
                <a:alpha val="50000"/>
              </a:srgbClr>
            </a:outerShdw>
          </a:effectLst>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en-US" sz="1200" b="1" i="0" u="none" strike="noStrike" cap="none" normalizeH="0" baseline="0" smtClean="0">
                <a:ln>
                  <a:noFill/>
                </a:ln>
                <a:solidFill>
                  <a:schemeClr val="tx1"/>
                </a:solidFill>
                <a:effectLst/>
                <a:latin typeface="Arial" pitchFamily="34" charset="0"/>
                <a:ea typeface="Arial" pitchFamily="34" charset="0"/>
                <a:cs typeface="Arial" pitchFamily="34" charset="0"/>
              </a:rPr>
              <a:t>4</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Oval 6"/>
          <p:cNvSpPr>
            <a:spLocks noChangeArrowheads="1"/>
          </p:cNvSpPr>
          <p:nvPr/>
        </p:nvSpPr>
        <p:spPr bwMode="auto">
          <a:xfrm>
            <a:off x="4457163" y="3750118"/>
            <a:ext cx="320675" cy="320675"/>
          </a:xfrm>
          <a:prstGeom prst="ellipse">
            <a:avLst/>
          </a:prstGeom>
          <a:gradFill rotWithShape="0">
            <a:gsLst>
              <a:gs pos="0">
                <a:srgbClr val="FFFFFF"/>
              </a:gs>
              <a:gs pos="100000">
                <a:srgbClr val="B8CCE4"/>
              </a:gs>
            </a:gsLst>
            <a:lin ang="5400000" scaled="1"/>
          </a:gradFill>
          <a:ln w="12700">
            <a:solidFill>
              <a:srgbClr val="95B3D7"/>
            </a:solidFill>
            <a:round/>
            <a:headEnd/>
            <a:tailEnd/>
          </a:ln>
          <a:effectLst>
            <a:outerShdw dist="28398" dir="3806097" algn="ctr" rotWithShape="0">
              <a:srgbClr val="243F60">
                <a:alpha val="50000"/>
              </a:srgbClr>
            </a:outerShdw>
          </a:effectLst>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en-US" sz="1200" b="1" i="0" u="none" strike="noStrike" cap="none" normalizeH="0" baseline="0" smtClean="0">
                <a:ln>
                  <a:noFill/>
                </a:ln>
                <a:solidFill>
                  <a:schemeClr val="tx1"/>
                </a:solidFill>
                <a:effectLst/>
                <a:latin typeface="Arial" pitchFamily="34" charset="0"/>
                <a:ea typeface="Arial" pitchFamily="34" charset="0"/>
                <a:cs typeface="Arial" pitchFamily="34" charset="0"/>
              </a:rPr>
              <a:t>5</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Oval 7"/>
          <p:cNvSpPr>
            <a:spLocks noChangeArrowheads="1"/>
          </p:cNvSpPr>
          <p:nvPr/>
        </p:nvSpPr>
        <p:spPr bwMode="auto">
          <a:xfrm>
            <a:off x="4457163" y="4207318"/>
            <a:ext cx="320675" cy="320675"/>
          </a:xfrm>
          <a:prstGeom prst="ellipse">
            <a:avLst/>
          </a:prstGeom>
          <a:gradFill rotWithShape="0">
            <a:gsLst>
              <a:gs pos="0">
                <a:srgbClr val="FFFFFF"/>
              </a:gs>
              <a:gs pos="100000">
                <a:srgbClr val="B8CCE4"/>
              </a:gs>
            </a:gsLst>
            <a:lin ang="5400000" scaled="1"/>
          </a:gradFill>
          <a:ln w="12700">
            <a:solidFill>
              <a:srgbClr val="95B3D7"/>
            </a:solidFill>
            <a:round/>
            <a:headEnd/>
            <a:tailEnd/>
          </a:ln>
          <a:effectLst>
            <a:outerShdw dist="28398" dir="3806097" algn="ctr" rotWithShape="0">
              <a:srgbClr val="243F60">
                <a:alpha val="50000"/>
              </a:srgbClr>
            </a:outerShdw>
          </a:effectLst>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en-US" sz="1200" b="1" i="0" u="none" strike="noStrike" cap="none" normalizeH="0" baseline="0" smtClean="0">
                <a:ln>
                  <a:noFill/>
                </a:ln>
                <a:solidFill>
                  <a:schemeClr val="tx1"/>
                </a:solidFill>
                <a:effectLst/>
                <a:latin typeface="Arial" pitchFamily="34" charset="0"/>
                <a:ea typeface="Arial" pitchFamily="34" charset="0"/>
                <a:cs typeface="Arial" pitchFamily="34" charset="0"/>
              </a:rPr>
              <a:t>6</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Oval 8"/>
          <p:cNvSpPr>
            <a:spLocks noChangeArrowheads="1"/>
          </p:cNvSpPr>
          <p:nvPr/>
        </p:nvSpPr>
        <p:spPr bwMode="auto">
          <a:xfrm>
            <a:off x="4457163" y="4664518"/>
            <a:ext cx="320675" cy="320675"/>
          </a:xfrm>
          <a:prstGeom prst="ellipse">
            <a:avLst/>
          </a:prstGeom>
          <a:gradFill rotWithShape="0">
            <a:gsLst>
              <a:gs pos="0">
                <a:srgbClr val="FFFFFF"/>
              </a:gs>
              <a:gs pos="100000">
                <a:srgbClr val="B8CCE4"/>
              </a:gs>
            </a:gsLst>
            <a:lin ang="5400000" scaled="1"/>
          </a:gradFill>
          <a:ln w="12700">
            <a:solidFill>
              <a:srgbClr val="95B3D7"/>
            </a:solidFill>
            <a:round/>
            <a:headEnd/>
            <a:tailEnd/>
          </a:ln>
          <a:effectLst>
            <a:outerShdw dist="28398" dir="3806097" algn="ctr" rotWithShape="0">
              <a:srgbClr val="243F60">
                <a:alpha val="50000"/>
              </a:srgbClr>
            </a:outerShdw>
          </a:effectLst>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en-US" sz="1200" b="1" i="0" u="none" strike="noStrike" cap="none" normalizeH="0" baseline="0" smtClean="0">
                <a:ln>
                  <a:noFill/>
                </a:ln>
                <a:solidFill>
                  <a:schemeClr val="tx1"/>
                </a:solidFill>
                <a:effectLst/>
                <a:latin typeface="Arial" pitchFamily="34" charset="0"/>
                <a:ea typeface="Arial" pitchFamily="34" charset="0"/>
                <a:cs typeface="Arial" pitchFamily="34" charset="0"/>
              </a:rPr>
              <a:t>7</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13" name="TextBox 12"/>
          <p:cNvSpPr txBox="1"/>
          <p:nvPr/>
        </p:nvSpPr>
        <p:spPr>
          <a:xfrm>
            <a:off x="-38637" y="1632393"/>
            <a:ext cx="4419600" cy="456535"/>
          </a:xfrm>
          <a:prstGeom prst="rect">
            <a:avLst/>
          </a:prstGeom>
          <a:noFill/>
        </p:spPr>
        <p:txBody>
          <a:bodyPr wrap="square" rtlCol="1">
            <a:spAutoFit/>
          </a:bodyPr>
          <a:lstStyle/>
          <a:p>
            <a:pPr lvl="0">
              <a:lnSpc>
                <a:spcPct val="150000"/>
              </a:lnSpc>
            </a:pPr>
            <a:r>
              <a:rPr lang="ar-SA" b="1" dirty="0" smtClean="0"/>
              <a:t>1- حفظ البيانات الخاصة بالمواقع الموجودة بالمفضلة </a:t>
            </a:r>
            <a:r>
              <a:rPr lang="ar-SA" dirty="0" smtClean="0"/>
              <a:t>.</a:t>
            </a:r>
          </a:p>
        </p:txBody>
      </p:sp>
      <p:sp>
        <p:nvSpPr>
          <p:cNvPr id="15" name="TextBox 14"/>
          <p:cNvSpPr txBox="1"/>
          <p:nvPr/>
        </p:nvSpPr>
        <p:spPr>
          <a:xfrm>
            <a:off x="-38637" y="2318193"/>
            <a:ext cx="4419600" cy="456535"/>
          </a:xfrm>
          <a:prstGeom prst="rect">
            <a:avLst/>
          </a:prstGeom>
          <a:noFill/>
        </p:spPr>
        <p:txBody>
          <a:bodyPr wrap="square" rtlCol="1">
            <a:spAutoFit/>
          </a:bodyPr>
          <a:lstStyle/>
          <a:p>
            <a:pPr lvl="0">
              <a:lnSpc>
                <a:spcPct val="150000"/>
              </a:lnSpc>
            </a:pPr>
            <a:r>
              <a:rPr lang="ar-SA" b="1" dirty="0" smtClean="0"/>
              <a:t>2- ملفات الانترنت المؤقتة </a:t>
            </a:r>
          </a:p>
        </p:txBody>
      </p:sp>
      <p:sp>
        <p:nvSpPr>
          <p:cNvPr id="16" name="TextBox 15"/>
          <p:cNvSpPr txBox="1"/>
          <p:nvPr/>
        </p:nvSpPr>
        <p:spPr>
          <a:xfrm>
            <a:off x="-38637" y="2851593"/>
            <a:ext cx="4419600" cy="456535"/>
          </a:xfrm>
          <a:prstGeom prst="rect">
            <a:avLst/>
          </a:prstGeom>
          <a:noFill/>
        </p:spPr>
        <p:txBody>
          <a:bodyPr wrap="square" rtlCol="1">
            <a:spAutoFit/>
          </a:bodyPr>
          <a:lstStyle/>
          <a:p>
            <a:pPr>
              <a:lnSpc>
                <a:spcPct val="150000"/>
              </a:lnSpc>
            </a:pPr>
            <a:r>
              <a:rPr lang="ar-SA" b="1" dirty="0" smtClean="0"/>
              <a:t>3- ملفات تعريف الارتباط </a:t>
            </a:r>
          </a:p>
        </p:txBody>
      </p:sp>
      <p:sp>
        <p:nvSpPr>
          <p:cNvPr id="17" name="TextBox 16"/>
          <p:cNvSpPr txBox="1"/>
          <p:nvPr/>
        </p:nvSpPr>
        <p:spPr>
          <a:xfrm>
            <a:off x="-38637" y="3308793"/>
            <a:ext cx="4419600" cy="456535"/>
          </a:xfrm>
          <a:prstGeom prst="rect">
            <a:avLst/>
          </a:prstGeom>
          <a:noFill/>
        </p:spPr>
        <p:txBody>
          <a:bodyPr wrap="square" rtlCol="1">
            <a:spAutoFit/>
          </a:bodyPr>
          <a:lstStyle/>
          <a:p>
            <a:pPr>
              <a:lnSpc>
                <a:spcPct val="150000"/>
              </a:lnSpc>
            </a:pPr>
            <a:r>
              <a:rPr lang="ar-SA" b="1" dirty="0" smtClean="0"/>
              <a:t>4- المحفوظات</a:t>
            </a:r>
          </a:p>
        </p:txBody>
      </p:sp>
      <p:sp>
        <p:nvSpPr>
          <p:cNvPr id="18" name="TextBox 17"/>
          <p:cNvSpPr txBox="1"/>
          <p:nvPr/>
        </p:nvSpPr>
        <p:spPr>
          <a:xfrm>
            <a:off x="-38637" y="3765993"/>
            <a:ext cx="4419600" cy="456535"/>
          </a:xfrm>
          <a:prstGeom prst="rect">
            <a:avLst/>
          </a:prstGeom>
          <a:noFill/>
        </p:spPr>
        <p:txBody>
          <a:bodyPr wrap="square" rtlCol="1">
            <a:spAutoFit/>
          </a:bodyPr>
          <a:lstStyle/>
          <a:p>
            <a:pPr>
              <a:lnSpc>
                <a:spcPct val="150000"/>
              </a:lnSpc>
            </a:pPr>
            <a:r>
              <a:rPr lang="ar-SA" b="1" dirty="0" smtClean="0"/>
              <a:t>5- بيانات النماذج </a:t>
            </a:r>
          </a:p>
        </p:txBody>
      </p:sp>
      <p:sp>
        <p:nvSpPr>
          <p:cNvPr id="19" name="TextBox 18"/>
          <p:cNvSpPr txBox="1"/>
          <p:nvPr/>
        </p:nvSpPr>
        <p:spPr>
          <a:xfrm>
            <a:off x="-38637" y="4223193"/>
            <a:ext cx="4419600" cy="456535"/>
          </a:xfrm>
          <a:prstGeom prst="rect">
            <a:avLst/>
          </a:prstGeom>
          <a:noFill/>
        </p:spPr>
        <p:txBody>
          <a:bodyPr wrap="square" rtlCol="1">
            <a:spAutoFit/>
          </a:bodyPr>
          <a:lstStyle/>
          <a:p>
            <a:pPr>
              <a:lnSpc>
                <a:spcPct val="150000"/>
              </a:lnSpc>
            </a:pPr>
            <a:r>
              <a:rPr lang="ar-SA" b="1" dirty="0" smtClean="0"/>
              <a:t>6- حذف كلمات المرور </a:t>
            </a:r>
          </a:p>
        </p:txBody>
      </p:sp>
      <p:sp>
        <p:nvSpPr>
          <p:cNvPr id="20" name="TextBox 19"/>
          <p:cNvSpPr txBox="1"/>
          <p:nvPr/>
        </p:nvSpPr>
        <p:spPr>
          <a:xfrm>
            <a:off x="-38637" y="4680393"/>
            <a:ext cx="4419600" cy="456535"/>
          </a:xfrm>
          <a:prstGeom prst="rect">
            <a:avLst/>
          </a:prstGeom>
          <a:noFill/>
        </p:spPr>
        <p:txBody>
          <a:bodyPr wrap="square" rtlCol="1">
            <a:spAutoFit/>
          </a:bodyPr>
          <a:lstStyle/>
          <a:p>
            <a:pPr>
              <a:lnSpc>
                <a:spcPct val="150000"/>
              </a:lnSpc>
            </a:pPr>
            <a:r>
              <a:rPr lang="ar-SA" b="1" dirty="0" smtClean="0"/>
              <a:t>7-البيانات الخاصة</a:t>
            </a:r>
            <a:endParaRPr lang="ar-SA" dirty="0" smtClean="0"/>
          </a:p>
        </p:txBody>
      </p:sp>
    </p:spTree>
    <p:extLst>
      <p:ext uri="{BB962C8B-B14F-4D97-AF65-F5344CB8AC3E}">
        <p14:creationId xmlns="" xmlns:p14="http://schemas.microsoft.com/office/powerpoint/2010/main" val="25088307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خيارات الانترنت </a:t>
            </a:r>
            <a:r>
              <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Internet </a:t>
            </a:r>
            <a:r>
              <a:rPr lang="en-US"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Options</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Rectangle 1"/>
          <p:cNvSpPr>
            <a:spLocks noChangeArrowheads="1"/>
          </p:cNvSpPr>
          <p:nvPr/>
        </p:nvSpPr>
        <p:spPr bwMode="auto">
          <a:xfrm>
            <a:off x="685800" y="1472481"/>
            <a:ext cx="8839200" cy="4247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lvl="0" indent="-342900" algn="just">
              <a:lnSpc>
                <a:spcPct val="150000"/>
              </a:lnSpc>
              <a:buFont typeface="+mj-lt"/>
              <a:buAutoNum type="arabicPeriod"/>
            </a:pPr>
            <a:r>
              <a:rPr lang="ar-SA" b="1" dirty="0" smtClean="0"/>
              <a:t>حفظ البيانات الخاصة بالمواقع الموجودة بالمفضلة :-  </a:t>
            </a:r>
            <a:endParaRPr lang="en-US" dirty="0" smtClean="0"/>
          </a:p>
          <a:p>
            <a:pPr marL="96838" indent="80963" algn="just">
              <a:lnSpc>
                <a:spcPct val="150000"/>
              </a:lnSpc>
            </a:pPr>
            <a:r>
              <a:rPr lang="ar-SA" dirty="0" smtClean="0"/>
              <a:t>يستخدم هذا الامر اما لحفظ او حذف البيانات الموجودة في الملفات المؤقتة  وملفات الارتباط الخاصة بك في المواقع التي تم اضافتها في قائمة المفضلة، على سبيل المثال  حفظ كلمة المرور الخاصة بزيارة بعض المنتديات .</a:t>
            </a:r>
            <a:endParaRPr lang="ar-EG" dirty="0" smtClean="0"/>
          </a:p>
          <a:p>
            <a:pPr marL="96838" indent="80963" algn="just">
              <a:lnSpc>
                <a:spcPct val="150000"/>
              </a:lnSpc>
            </a:pPr>
            <a:endParaRPr lang="en-US" dirty="0" smtClean="0"/>
          </a:p>
          <a:p>
            <a:pPr marL="342900" lvl="0" indent="-342900" algn="just">
              <a:lnSpc>
                <a:spcPct val="150000"/>
              </a:lnSpc>
            </a:pPr>
            <a:r>
              <a:rPr lang="ar-SA" b="1" dirty="0" smtClean="0"/>
              <a:t>2.  ملفات الانترنت المؤقتة :- </a:t>
            </a:r>
            <a:endParaRPr lang="en-US" dirty="0" smtClean="0"/>
          </a:p>
          <a:p>
            <a:pPr marL="96838" indent="176213" algn="just">
              <a:lnSpc>
                <a:spcPct val="150000"/>
              </a:lnSpc>
            </a:pPr>
            <a:r>
              <a:rPr lang="ar-SA" dirty="0" smtClean="0"/>
              <a:t>تشمل هذه الملفات الصور والعناصر الموجودة بصفحات الويب، والهدف من تخزين هذه الملفات بجهاز الحاسب هو جعل صفحات الويب يتم تحميلها وفتحها بشكل اسرع في المرات القادمة للتصفح، نظراً لأن صفحات الويب تقوم باستدعاء وعرض محتوياتها التي لم تتغير من جهاز الحاسب، وتكتفي فقط بتحميل المحتويات الجديدة التي تمت أضافتها لصفحات الويب من الانترنت، وبذلك تكون عملية التصفح لصفحات الويب السابقة اسرع بكثير من عملية التصفح لها في المرة الاولى</a:t>
            </a:r>
            <a:endParaRPr lang="en-US" dirty="0" smtClean="0"/>
          </a:p>
        </p:txBody>
      </p:sp>
    </p:spTree>
    <p:extLst>
      <p:ext uri="{BB962C8B-B14F-4D97-AF65-F5344CB8AC3E}">
        <p14:creationId xmlns="" xmlns:p14="http://schemas.microsoft.com/office/powerpoint/2010/main" val="36846206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خيارات الانترنت </a:t>
            </a:r>
            <a:r>
              <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Internet </a:t>
            </a:r>
            <a:r>
              <a:rPr lang="en-US"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Options</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Rectangle 1"/>
          <p:cNvSpPr>
            <a:spLocks noChangeArrowheads="1"/>
          </p:cNvSpPr>
          <p:nvPr/>
        </p:nvSpPr>
        <p:spPr bwMode="auto">
          <a:xfrm>
            <a:off x="457200" y="1468651"/>
            <a:ext cx="891540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lvl="0" indent="-342900" algn="just">
              <a:lnSpc>
                <a:spcPct val="150000"/>
              </a:lnSpc>
              <a:buAutoNum type="arabicPeriod" startAt="3"/>
            </a:pPr>
            <a:r>
              <a:rPr lang="ar-SA" b="1" dirty="0" smtClean="0"/>
              <a:t>ملفات تعريف الارتباط :- </a:t>
            </a:r>
            <a:r>
              <a:rPr lang="ar-SA" dirty="0" smtClean="0"/>
              <a:t>هي عبارة عن ملفات نصية صغيرة الحجم، يتم حفظ بعض المعلومات التي تفيد المواقع في التعرف عليك، وتميز جهازك عن اي جهاز اخر متصل بالشبكة العنكبوتية، فمثلاً عند تسجيل الدخول لاحدى المنتديات يطلب منك ادخال اسم المستخدم وكلمة السر، فإذا قمت بوضع علامة √ على خيار </a:t>
            </a:r>
            <a:r>
              <a:rPr lang="en-US" dirty="0" smtClean="0"/>
              <a:t>Remember Me?</a:t>
            </a:r>
            <a:r>
              <a:rPr lang="ar-SA" dirty="0" smtClean="0"/>
              <a:t> فأنت بذلك تقوم بحفظ بيانات الدخول على جهازك . ويتم تسجيلها بملفات </a:t>
            </a:r>
            <a:r>
              <a:rPr lang="en-US" dirty="0" smtClean="0"/>
              <a:t>Cookies</a:t>
            </a:r>
            <a:r>
              <a:rPr lang="ar-SA" dirty="0" smtClean="0"/>
              <a:t> ومن ثم يتعرف عليك المنتدى في كل مره تدخل ال</a:t>
            </a:r>
            <a:r>
              <a:rPr lang="ar-EG" dirty="0" smtClean="0"/>
              <a:t>ي </a:t>
            </a:r>
            <a:r>
              <a:rPr lang="ar-SA" dirty="0" smtClean="0"/>
              <a:t>هذا المنتدى دون الحاجة الى كتابه اسم المستخدم وكلمة السر .</a:t>
            </a:r>
            <a:endParaRPr lang="ar-EG" dirty="0" smtClean="0"/>
          </a:p>
          <a:p>
            <a:pPr lvl="0" algn="just">
              <a:lnSpc>
                <a:spcPct val="150000"/>
              </a:lnSpc>
            </a:pPr>
            <a:endParaRPr lang="ar-SA" dirty="0" smtClean="0"/>
          </a:p>
          <a:p>
            <a:pPr lvl="0">
              <a:lnSpc>
                <a:spcPct val="150000"/>
              </a:lnSpc>
            </a:pPr>
            <a:r>
              <a:rPr lang="ar-SA" b="1" dirty="0" smtClean="0"/>
              <a:t>4. المحفوظات :- </a:t>
            </a:r>
            <a:r>
              <a:rPr lang="ar-EG" dirty="0"/>
              <a:t> </a:t>
            </a:r>
            <a:r>
              <a:rPr lang="ar-SA" dirty="0" smtClean="0"/>
              <a:t>تكمن الفائدة الأساسية لهذه الملفات في توفير سجل لزيارات المواقع، بحيث يمكن للمستخدم استدعاء أي موقع ويب سبق زيارته من سجل الزيارات المواقع، بدلاً من كتابه العنوان الخاص به .</a:t>
            </a:r>
            <a:endParaRPr lang="en-US" dirty="0" smtClean="0"/>
          </a:p>
        </p:txBody>
      </p:sp>
    </p:spTree>
    <p:extLst>
      <p:ext uri="{BB962C8B-B14F-4D97-AF65-F5344CB8AC3E}">
        <p14:creationId xmlns="" xmlns:p14="http://schemas.microsoft.com/office/powerpoint/2010/main" val="36846206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خيارات الانترنت </a:t>
            </a:r>
            <a:r>
              <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Internet </a:t>
            </a:r>
            <a:r>
              <a:rPr lang="en-US"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Options</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 name="Rectangle 1"/>
          <p:cNvSpPr/>
          <p:nvPr/>
        </p:nvSpPr>
        <p:spPr>
          <a:xfrm>
            <a:off x="457200" y="1676400"/>
            <a:ext cx="8915400" cy="3416320"/>
          </a:xfrm>
          <a:prstGeom prst="rect">
            <a:avLst/>
          </a:prstGeom>
        </p:spPr>
        <p:txBody>
          <a:bodyPr wrap="square">
            <a:spAutoFit/>
          </a:bodyPr>
          <a:lstStyle/>
          <a:p>
            <a:pPr lvl="0">
              <a:lnSpc>
                <a:spcPct val="150000"/>
              </a:lnSpc>
            </a:pPr>
            <a:r>
              <a:rPr lang="ar-SA" b="1" dirty="0"/>
              <a:t>5. بيانات النماذج :-</a:t>
            </a:r>
            <a:r>
              <a:rPr lang="ar-EG" dirty="0"/>
              <a:t> </a:t>
            </a:r>
            <a:r>
              <a:rPr lang="ar-SA" dirty="0"/>
              <a:t>يستخدم هذا الامر لحذف ملفات تعريف الارتباط التي يحفظ بها المعلومات التي تقوم  بملئها داخل خانات إحدى النماذج الخاصة بصفحة ويب </a:t>
            </a:r>
            <a:r>
              <a:rPr lang="ar-SA" dirty="0" smtClean="0"/>
              <a:t>.</a:t>
            </a:r>
            <a:endParaRPr lang="ar-EG" dirty="0" smtClean="0"/>
          </a:p>
          <a:p>
            <a:pPr lvl="0">
              <a:lnSpc>
                <a:spcPct val="150000"/>
              </a:lnSpc>
            </a:pPr>
            <a:endParaRPr lang="en-US" dirty="0"/>
          </a:p>
          <a:p>
            <a:pPr lvl="0">
              <a:lnSpc>
                <a:spcPct val="150000"/>
              </a:lnSpc>
            </a:pPr>
            <a:r>
              <a:rPr lang="ar-SA" b="1" dirty="0"/>
              <a:t>6. حذف كلمات المرور :-</a:t>
            </a:r>
            <a:r>
              <a:rPr lang="ar-EG" dirty="0"/>
              <a:t> </a:t>
            </a:r>
            <a:r>
              <a:rPr lang="ar-SA" dirty="0"/>
              <a:t>يستخدم هذا الامر لحذف ملفات تعريف الارتباط  الخاصة بتسجيل كلمات المرور او تسجيل الدخول الى احدى المواقع التي تم زيارتها سابقاً</a:t>
            </a:r>
            <a:r>
              <a:rPr lang="ar-SA" dirty="0" smtClean="0"/>
              <a:t>.</a:t>
            </a:r>
            <a:endParaRPr lang="ar-EG" dirty="0" smtClean="0"/>
          </a:p>
          <a:p>
            <a:pPr lvl="0">
              <a:lnSpc>
                <a:spcPct val="150000"/>
              </a:lnSpc>
            </a:pPr>
            <a:endParaRPr lang="en-US" dirty="0"/>
          </a:p>
          <a:p>
            <a:pPr lvl="0">
              <a:lnSpc>
                <a:spcPct val="150000"/>
              </a:lnSpc>
            </a:pPr>
            <a:r>
              <a:rPr lang="ar-SA" b="1" dirty="0"/>
              <a:t>7. البيانات الخاصة :-</a:t>
            </a:r>
            <a:r>
              <a:rPr lang="ar-SA" dirty="0"/>
              <a:t>يعمل هذا الخيار على حذف بعض ملفات تعريف الارتباط للمواقع التي يستخدم بها نظام منع الاحتفاظ </a:t>
            </a:r>
            <a:r>
              <a:rPr lang="ar-EG" dirty="0"/>
              <a:t>بكلمات </a:t>
            </a:r>
            <a:r>
              <a:rPr lang="ar-SA" dirty="0"/>
              <a:t>الارتباط .</a:t>
            </a:r>
            <a:endParaRPr lang="en-US" dirty="0"/>
          </a:p>
        </p:txBody>
      </p:sp>
    </p:spTree>
    <p:extLst>
      <p:ext uri="{BB962C8B-B14F-4D97-AF65-F5344CB8AC3E}">
        <p14:creationId xmlns="" xmlns:p14="http://schemas.microsoft.com/office/powerpoint/2010/main" val="36846206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مميزات برنامج مستكشف </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الانترنت</a:t>
            </a:r>
            <a:endPar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Rectangle 1"/>
          <p:cNvSpPr>
            <a:spLocks noChangeArrowheads="1"/>
          </p:cNvSpPr>
          <p:nvPr/>
        </p:nvSpPr>
        <p:spPr bwMode="auto">
          <a:xfrm>
            <a:off x="685800" y="1408837"/>
            <a:ext cx="8991600"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285750" lvl="0" indent="-285750">
              <a:lnSpc>
                <a:spcPct val="150000"/>
              </a:lnSpc>
              <a:buFont typeface="Wingdings" pitchFamily="2" charset="2"/>
              <a:buChar char="q"/>
            </a:pPr>
            <a:r>
              <a:rPr lang="ar-SA" b="1" dirty="0" smtClean="0"/>
              <a:t>المسرعات</a:t>
            </a:r>
            <a:r>
              <a:rPr lang="en-US" b="1" dirty="0" smtClean="0"/>
              <a:t> : Accelerators  </a:t>
            </a:r>
            <a:endParaRPr lang="en-US" dirty="0" smtClean="0"/>
          </a:p>
          <a:p>
            <a:pPr>
              <a:lnSpc>
                <a:spcPct val="150000"/>
              </a:lnSpc>
            </a:pPr>
            <a:r>
              <a:rPr lang="ar-SA" dirty="0" smtClean="0"/>
              <a:t>ميزة الاختصارات او المسرعات هي من إحدى أقوى </a:t>
            </a:r>
            <a:r>
              <a:rPr lang="ar-EG" dirty="0" smtClean="0"/>
              <a:t>مميزات مستكشف </a:t>
            </a:r>
            <a:r>
              <a:rPr lang="ar-SA" dirty="0" smtClean="0"/>
              <a:t>الانترنت 8، ويتم ظهورها </a:t>
            </a:r>
            <a:r>
              <a:rPr lang="ar-SA" b="1" dirty="0" smtClean="0"/>
              <a:t>عند تحديد نص معين في صفحة الويب بحيث  تفتح لك قائمة جديدة بميزات جديدة، </a:t>
            </a:r>
            <a:r>
              <a:rPr lang="ar-SA" dirty="0" smtClean="0"/>
              <a:t> </a:t>
            </a:r>
            <a:r>
              <a:rPr lang="ar-SA" b="1" dirty="0" smtClean="0"/>
              <a:t>وتعطيك الكثير من الخدمات دون الحاجة لتغيير الصفحة</a:t>
            </a:r>
            <a:r>
              <a:rPr lang="ar-SA" dirty="0" smtClean="0"/>
              <a:t>،</a:t>
            </a:r>
            <a:r>
              <a:rPr lang="ar-EG" dirty="0" smtClean="0"/>
              <a:t> </a:t>
            </a:r>
            <a:r>
              <a:rPr lang="ar-SA" dirty="0" smtClean="0"/>
              <a:t>وفيما يلي شرح لهذه الادوات:</a:t>
            </a:r>
            <a:endParaRPr lang="en-US" dirty="0" smtClean="0"/>
          </a:p>
        </p:txBody>
      </p:sp>
      <p:sp>
        <p:nvSpPr>
          <p:cNvPr id="7" name="Rectangle 1"/>
          <p:cNvSpPr>
            <a:spLocks noChangeArrowheads="1"/>
          </p:cNvSpPr>
          <p:nvPr/>
        </p:nvSpPr>
        <p:spPr bwMode="auto">
          <a:xfrm>
            <a:off x="3657600" y="3333318"/>
            <a:ext cx="601980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lvl="0" indent="-342900" algn="just">
              <a:buFont typeface="+mj-lt"/>
              <a:buAutoNum type="arabicPeriod"/>
            </a:pPr>
            <a:r>
              <a:rPr lang="ar-SA" sz="1600" b="1" dirty="0" smtClean="0"/>
              <a:t>إضافة للمدونة</a:t>
            </a:r>
            <a:r>
              <a:rPr lang="ar-SA" sz="1600" dirty="0" smtClean="0"/>
              <a:t>...رفع الكلام المحدد للمدونة التي تحددها .</a:t>
            </a:r>
            <a:endParaRPr lang="en-US" sz="1600" dirty="0" smtClean="0"/>
          </a:p>
          <a:p>
            <a:pPr marL="342900" lvl="0" indent="-342900" algn="just">
              <a:buFont typeface="+mj-lt"/>
              <a:buAutoNum type="arabicPeriod"/>
            </a:pPr>
            <a:r>
              <a:rPr lang="ar-SA" sz="1600" b="1" dirty="0" smtClean="0"/>
              <a:t>تعريف بواسطة الموسوعة</a:t>
            </a:r>
            <a:r>
              <a:rPr lang="ar-SA" sz="1600" dirty="0" smtClean="0"/>
              <a:t>...تستخدم لتعريف اي مصطلح باستخدام الويكيبديا او اي موقع آخر تختاره (طبعا تظهر في نفس الصفحة)</a:t>
            </a:r>
            <a:endParaRPr lang="en-US" sz="1600" dirty="0" smtClean="0"/>
          </a:p>
          <a:p>
            <a:pPr marL="342900" lvl="0" indent="-342900" algn="just">
              <a:buFont typeface="+mj-lt"/>
              <a:buAutoNum type="arabicPeriod"/>
            </a:pPr>
            <a:r>
              <a:rPr lang="ar-SA" sz="1600" b="1" dirty="0" smtClean="0"/>
              <a:t>ارسال كبريد الكتروني</a:t>
            </a:r>
            <a:r>
              <a:rPr lang="ar-SA" sz="1600" dirty="0" smtClean="0"/>
              <a:t>...تحديد نص وارساله بالبريد باستخدام بريدك طبعا.</a:t>
            </a:r>
            <a:endParaRPr lang="en-US" sz="1600" dirty="0" smtClean="0"/>
          </a:p>
          <a:p>
            <a:pPr marL="342900" lvl="0" indent="-342900" algn="just">
              <a:buFont typeface="+mj-lt"/>
              <a:buAutoNum type="arabicPeriod"/>
            </a:pPr>
            <a:r>
              <a:rPr lang="ar-SA" sz="1600" b="1" dirty="0" smtClean="0"/>
              <a:t>الخريطة</a:t>
            </a:r>
            <a:r>
              <a:rPr lang="ar-SA" sz="1600" dirty="0" smtClean="0"/>
              <a:t> (تشترك جوجل مع مايكروسوفت في هذي الميزة).عند تحديد موقع معين على الأرض..مثلا السعودية - الإحساء – جامعة الملك فيصل ..يظهر سهم ازرق صغير. عند الضغط عليه تختار الخريطة فتفتح في نفس الصفحة خريطة تحدد لك الموقع . </a:t>
            </a:r>
            <a:endParaRPr lang="en-US" sz="1600" dirty="0" smtClean="0"/>
          </a:p>
          <a:p>
            <a:pPr marL="342900" lvl="0" indent="-342900" algn="just">
              <a:buFont typeface="+mj-lt"/>
              <a:buAutoNum type="arabicPeriod"/>
            </a:pPr>
            <a:r>
              <a:rPr lang="ar-SA" sz="1600" b="1" dirty="0" smtClean="0"/>
              <a:t>خاصية البحث باستخدام محرك البحث </a:t>
            </a:r>
            <a:r>
              <a:rPr lang="ar-EG" sz="1600" b="1" dirty="0" smtClean="0"/>
              <a:t>جوجل</a:t>
            </a:r>
            <a:r>
              <a:rPr lang="ar-SA" sz="1600" dirty="0" smtClean="0"/>
              <a:t>.</a:t>
            </a:r>
            <a:endParaRPr lang="en-US" sz="1600" dirty="0" smtClean="0"/>
          </a:p>
          <a:p>
            <a:pPr marL="342900" lvl="0" indent="-342900" algn="just">
              <a:buFont typeface="+mj-lt"/>
              <a:buAutoNum type="arabicPeriod"/>
            </a:pPr>
            <a:r>
              <a:rPr lang="ar-SA" sz="1600" b="1" dirty="0" smtClean="0"/>
              <a:t>خاصية الترجمة المصغرة، </a:t>
            </a:r>
            <a:r>
              <a:rPr lang="ar-SA" sz="1600" dirty="0" smtClean="0"/>
              <a:t>حيث تستطيع ترجمة اي نص داخل الصفحة . </a:t>
            </a:r>
            <a:endParaRPr lang="en-US" sz="1600" dirty="0" smtClean="0"/>
          </a:p>
        </p:txBody>
      </p:sp>
      <p:pic>
        <p:nvPicPr>
          <p:cNvPr id="102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04800" y="2895600"/>
            <a:ext cx="3186037" cy="2743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55757311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3324</TotalTime>
  <Words>1181</Words>
  <Application>Microsoft Office PowerPoint</Application>
  <PresentationFormat>A4 Paper (210x297 mm)‎</PresentationFormat>
  <Paragraphs>92</Paragraphs>
  <Slides>13</Slides>
  <Notes>0</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Office Theme</vt:lpstr>
      <vt:lpstr>المحاضرة التاسعة</vt:lpstr>
      <vt:lpstr>عناصر المحاضرة</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abo-ajab</cp:lastModifiedBy>
  <cp:revision>1379</cp:revision>
  <dcterms:created xsi:type="dcterms:W3CDTF">2009-10-14T19:14:34Z</dcterms:created>
  <dcterms:modified xsi:type="dcterms:W3CDTF">2016-11-23T21:43:45Z</dcterms:modified>
</cp:coreProperties>
</file>