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68" r:id="rId3"/>
    <p:sldId id="269" r:id="rId4"/>
    <p:sldId id="270" r:id="rId5"/>
    <p:sldId id="271" r:id="rId6"/>
    <p:sldId id="276" r:id="rId7"/>
    <p:sldId id="277" r:id="rId8"/>
    <p:sldId id="272" r:id="rId9"/>
    <p:sldId id="278" r:id="rId10"/>
    <p:sldId id="279" r:id="rId11"/>
    <p:sldId id="280" r:id="rId12"/>
    <p:sldId id="273" r:id="rId13"/>
    <p:sldId id="281" r:id="rId14"/>
    <p:sldId id="274" r:id="rId15"/>
    <p:sldId id="282" r:id="rId16"/>
    <p:sldId id="275" r:id="rId17"/>
    <p:sldId id="283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103" autoAdjust="0"/>
    <p:restoredTop sz="94664" autoAdjust="0"/>
  </p:normalViewPr>
  <p:slideViewPr>
    <p:cSldViewPr>
      <p:cViewPr varScale="1">
        <p:scale>
          <a:sx n="65" d="100"/>
          <a:sy n="65" d="100"/>
        </p:scale>
        <p:origin x="-146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4.xml"/><Relationship Id="rId7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Username@Mailprovider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hotmail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العاشرة</a:t>
            </a:r>
            <a:endParaRPr lang="en-US" sz="4000" spc="-15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الفص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</a:t>
            </a: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الخامس</a:t>
            </a:r>
            <a:endParaRPr lang="ar-SA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البريد الالكتروني (ج 1) </a:t>
            </a:r>
            <a:endParaRPr lang="en-US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E-mail</a:t>
            </a:r>
            <a:r>
              <a:rPr lang="ar-EG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en-US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71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عناصر المحاضرة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8915400" cy="46628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2" action="ppaction://hlinksldjump"/>
              </a:rPr>
              <a:t>التعرف على البريد الالكتروني </a:t>
            </a:r>
            <a:r>
              <a:rPr lang="en-US" sz="2400" b="1" dirty="0" smtClean="0">
                <a:solidFill>
                  <a:srgbClr val="FF0000"/>
                </a:solidFill>
                <a:cs typeface="Times New Roman"/>
                <a:hlinkClick r:id="rId2" action="ppaction://hlinksldjump"/>
              </a:rPr>
              <a:t>E-mail</a:t>
            </a:r>
            <a:endParaRPr lang="en-US" sz="24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3" action="ppaction://hlinksldjump"/>
              </a:rPr>
              <a:t>الصيغة العامة لعنوان البريد </a:t>
            </a:r>
            <a:r>
              <a:rPr lang="ar-EG" sz="2400" b="1" dirty="0" smtClean="0">
                <a:solidFill>
                  <a:srgbClr val="FF0000"/>
                </a:solidFill>
                <a:cs typeface="Times New Roman"/>
                <a:hlinkClick r:id="rId3" action="ppaction://hlinksldjump"/>
              </a:rPr>
              <a:t>الالكتروني</a:t>
            </a:r>
            <a:endParaRPr lang="ar-EG" sz="24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4" action="ppaction://hlinksldjump"/>
              </a:rPr>
              <a:t>إنشاء حساب بريد الكتروني جديد على مزود </a:t>
            </a:r>
            <a:r>
              <a:rPr lang="en-US" sz="2400" b="1" dirty="0">
                <a:solidFill>
                  <a:srgbClr val="FF0000"/>
                </a:solidFill>
                <a:cs typeface="Times New Roman"/>
                <a:hlinkClick r:id="rId4" action="ppaction://hlinksldjump"/>
              </a:rPr>
              <a:t>Hotmail </a:t>
            </a:r>
            <a:endParaRPr lang="en-US" sz="24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5" action="ppaction://hlinksldjump"/>
              </a:rPr>
              <a:t>كتابة رسالة جديدة </a:t>
            </a:r>
            <a:r>
              <a:rPr lang="en-US" sz="2400" b="1" dirty="0">
                <a:solidFill>
                  <a:srgbClr val="FF0000"/>
                </a:solidFill>
                <a:cs typeface="Times New Roman"/>
                <a:hlinkClick r:id="rId5" action="ppaction://hlinksldjump"/>
              </a:rPr>
              <a:t>New </a:t>
            </a:r>
            <a:r>
              <a:rPr lang="en-US" sz="2400" b="1" dirty="0" smtClean="0">
                <a:solidFill>
                  <a:srgbClr val="FF0000"/>
                </a:solidFill>
                <a:cs typeface="Times New Roman"/>
                <a:hlinkClick r:id="rId5" action="ppaction://hlinksldjump"/>
              </a:rPr>
              <a:t>Message</a:t>
            </a:r>
            <a:endParaRPr lang="en-US" sz="24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6" action="ppaction://hlinksldjump"/>
              </a:rPr>
              <a:t>إرفاق بعض الملفات والصور مع الرسائل </a:t>
            </a:r>
            <a:r>
              <a:rPr lang="en-US" sz="2400" b="1" dirty="0" smtClean="0">
                <a:solidFill>
                  <a:srgbClr val="FF0000"/>
                </a:solidFill>
                <a:cs typeface="Times New Roman"/>
                <a:hlinkClick r:id="rId6" action="ppaction://hlinksldjump"/>
              </a:rPr>
              <a:t>Attachment</a:t>
            </a:r>
            <a:endParaRPr lang="en-US" sz="24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7" action="ppaction://hlinksldjump"/>
              </a:rPr>
              <a:t>قراءة الرسائل الواردة إلي صندوق الوارد </a:t>
            </a:r>
            <a:r>
              <a:rPr lang="en-US" sz="2400" b="1" dirty="0" smtClean="0">
                <a:solidFill>
                  <a:srgbClr val="FF0000"/>
                </a:solidFill>
                <a:cs typeface="Times New Roman"/>
                <a:hlinkClick r:id="rId7" action="ppaction://hlinksldjump"/>
              </a:rPr>
              <a:t>Inbox</a:t>
            </a:r>
            <a:endParaRPr lang="en-US" sz="2400" b="1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FF0000"/>
                </a:solidFill>
                <a:cs typeface="Times New Roman"/>
                <a:hlinkClick r:id="rId8" action="ppaction://hlinksldjump"/>
              </a:rPr>
              <a:t> </a:t>
            </a:r>
            <a:r>
              <a:rPr lang="ar-EG" sz="2400" b="1" dirty="0">
                <a:solidFill>
                  <a:srgbClr val="FF0000"/>
                </a:solidFill>
                <a:cs typeface="Times New Roman"/>
                <a:hlinkClick r:id="rId8" action="ppaction://hlinksldjump"/>
              </a:rPr>
              <a:t>الرد على الرسائل الواردة إلي صندوق الوارد </a:t>
            </a:r>
            <a:r>
              <a:rPr lang="en-US" sz="2400" b="1" dirty="0" smtClean="0">
                <a:solidFill>
                  <a:srgbClr val="FF0000"/>
                </a:solidFill>
                <a:cs typeface="Times New Roman"/>
                <a:hlinkClick r:id="rId8" action="ppaction://hlinksldjump"/>
              </a:rPr>
              <a:t>Inbox</a:t>
            </a:r>
            <a:endParaRPr lang="ar-EG" sz="2400" b="1" dirty="0" smtClean="0">
              <a:solidFill>
                <a:srgbClr val="FF0000"/>
              </a:solidFill>
              <a:cs typeface="Times New Roman"/>
            </a:endParaRPr>
          </a:p>
          <a:p>
            <a:pPr marL="342900" lvl="0" indent="-342900" fontAlgn="auto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ar-EG" sz="2400" b="1" dirty="0">
                <a:solidFill>
                  <a:srgbClr val="FF0000"/>
                </a:solidFill>
                <a:cs typeface="Times New Roman"/>
                <a:hlinkClick r:id="rId9" action="ppaction://hlinksldjump"/>
              </a:rPr>
              <a:t>الرد على الجميع </a:t>
            </a:r>
            <a:r>
              <a:rPr lang="en-US" sz="2400" b="1" dirty="0">
                <a:solidFill>
                  <a:srgbClr val="FF0000"/>
                </a:solidFill>
                <a:cs typeface="Times New Roman"/>
                <a:hlinkClick r:id="rId9" action="ppaction://hlinksldjump"/>
              </a:rPr>
              <a:t>Reply to </a:t>
            </a:r>
            <a:r>
              <a:rPr lang="en-US" sz="2400" b="1" dirty="0" smtClean="0">
                <a:solidFill>
                  <a:srgbClr val="FF0000"/>
                </a:solidFill>
                <a:cs typeface="Times New Roman"/>
                <a:hlinkClick r:id="rId9" action="ppaction://hlinksldjump"/>
              </a:rPr>
              <a:t>All</a:t>
            </a:r>
            <a:endParaRPr lang="en-US" sz="2400" b="1" dirty="0">
              <a:solidFill>
                <a:srgbClr val="FF0000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440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التعرف على البريد الالكتروني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E-mail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457200" y="1640681"/>
            <a:ext cx="8915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000" dirty="0"/>
              <a:t>هو </a:t>
            </a:r>
            <a:r>
              <a:rPr lang="ar-SA" sz="2000" b="1" dirty="0" smtClean="0"/>
              <a:t>نظام</a:t>
            </a:r>
            <a:r>
              <a:rPr lang="ar-EG" sz="2000" b="1" dirty="0" smtClean="0"/>
              <a:t> إلكتروني</a:t>
            </a:r>
            <a:r>
              <a:rPr lang="ar-SA" sz="2000" b="1" dirty="0" smtClean="0"/>
              <a:t> </a:t>
            </a:r>
            <a:r>
              <a:rPr lang="ar-SA" sz="2000" dirty="0"/>
              <a:t>يتيح لنا </a:t>
            </a:r>
            <a:r>
              <a:rPr lang="ar-SA" sz="2000" b="1" dirty="0"/>
              <a:t>إرسال</a:t>
            </a:r>
            <a:r>
              <a:rPr lang="ar-SA" sz="2000" dirty="0"/>
              <a:t> </a:t>
            </a:r>
            <a:r>
              <a:rPr lang="en-US" sz="2000" b="1" dirty="0"/>
              <a:t>Send</a:t>
            </a:r>
            <a:r>
              <a:rPr lang="en-US" sz="2000" dirty="0"/>
              <a:t> </a:t>
            </a:r>
            <a:r>
              <a:rPr lang="ar-SA" sz="2000" dirty="0"/>
              <a:t> </a:t>
            </a:r>
            <a:r>
              <a:rPr lang="ar-SA" sz="2000" b="1" dirty="0"/>
              <a:t>واستقبال</a:t>
            </a:r>
            <a:r>
              <a:rPr lang="ar-SA" sz="2000" dirty="0"/>
              <a:t> </a:t>
            </a:r>
            <a:r>
              <a:rPr lang="en-US" sz="2000" b="1" dirty="0"/>
              <a:t>Receive </a:t>
            </a:r>
            <a:r>
              <a:rPr lang="ar-SA" sz="2000" b="1" dirty="0"/>
              <a:t> الرسائل الالكترونية عبر الانترنت </a:t>
            </a:r>
            <a:r>
              <a:rPr lang="ar-SA" sz="2000" dirty="0"/>
              <a:t>في وقت لا يتعدى بضع </a:t>
            </a:r>
            <a:r>
              <a:rPr lang="ar-SA" sz="2000" dirty="0" smtClean="0"/>
              <a:t>ثوان، </a:t>
            </a:r>
            <a:r>
              <a:rPr lang="ar-SA" sz="2000" dirty="0"/>
              <a:t>ويمكن لرسائل البريد الالكتروني أن تحتوي على </a:t>
            </a:r>
            <a:r>
              <a:rPr lang="ar-SA" sz="2000" b="1" dirty="0"/>
              <a:t>صور</a:t>
            </a:r>
            <a:r>
              <a:rPr lang="ar-SA" sz="2000" dirty="0"/>
              <a:t> </a:t>
            </a:r>
            <a:r>
              <a:rPr lang="ar-SA" sz="2000" b="1" dirty="0"/>
              <a:t>ونصوص</a:t>
            </a:r>
            <a:r>
              <a:rPr lang="ar-SA" sz="2000" dirty="0"/>
              <a:t> </a:t>
            </a:r>
            <a:r>
              <a:rPr lang="ar-SA" sz="2000" b="1" dirty="0"/>
              <a:t>منسقة</a:t>
            </a:r>
            <a:r>
              <a:rPr lang="ar-SA" sz="2000" dirty="0"/>
              <a:t> </a:t>
            </a:r>
            <a:r>
              <a:rPr lang="ar-SA" sz="2000" b="1" dirty="0"/>
              <a:t>ووسائط</a:t>
            </a:r>
            <a:r>
              <a:rPr lang="ar-SA" sz="2000" dirty="0"/>
              <a:t> </a:t>
            </a:r>
            <a:r>
              <a:rPr lang="ar-SA" sz="2000" b="1" dirty="0" smtClean="0"/>
              <a:t>متعددة</a:t>
            </a:r>
            <a:r>
              <a:rPr lang="ar-SA" sz="2000" dirty="0" smtClean="0"/>
              <a:t>، </a:t>
            </a:r>
            <a:r>
              <a:rPr lang="ar-SA" sz="2000" dirty="0"/>
              <a:t>إضافة إلى إمكانية </a:t>
            </a:r>
            <a:r>
              <a:rPr lang="ar-SA" sz="2000" b="1" dirty="0"/>
              <a:t>إرفاق </a:t>
            </a:r>
            <a:r>
              <a:rPr lang="en-US" sz="2000" b="1" dirty="0"/>
              <a:t>Attach</a:t>
            </a:r>
            <a:r>
              <a:rPr lang="ar-SA" sz="2000" b="1" dirty="0"/>
              <a:t> بعض الملفات والصور بهذه الرسائل وإرسالها </a:t>
            </a:r>
            <a:r>
              <a:rPr lang="ar-SA" sz="2000" b="1" dirty="0" smtClean="0"/>
              <a:t>للغير</a:t>
            </a:r>
            <a:r>
              <a:rPr lang="ar-SA" sz="2000" dirty="0" smtClean="0"/>
              <a:t>.</a:t>
            </a:r>
            <a:endParaRPr lang="ar-SA" sz="2000" dirty="0"/>
          </a:p>
          <a:p>
            <a:pPr algn="just"/>
            <a:endParaRPr lang="en-US" sz="2000" dirty="0"/>
          </a:p>
          <a:p>
            <a:pPr algn="just"/>
            <a:r>
              <a:rPr lang="ar-SA" sz="2000" dirty="0"/>
              <a:t>خدمة البريد الالكتروني هي خدمة قديمة ارتبطت بنشأة </a:t>
            </a:r>
            <a:r>
              <a:rPr lang="ar-SA" sz="2000" dirty="0" smtClean="0"/>
              <a:t>الانترنت، </a:t>
            </a:r>
            <a:r>
              <a:rPr lang="ar-SA" sz="2000" dirty="0"/>
              <a:t>ولكنها تطورت بشدة مع ظهور </a:t>
            </a:r>
            <a:r>
              <a:rPr lang="ar-SA" sz="2000" dirty="0" smtClean="0"/>
              <a:t>الويب، </a:t>
            </a:r>
            <a:r>
              <a:rPr lang="ar-SA" sz="2000" dirty="0"/>
              <a:t>وزيادة عدد مستخدمي شبكة الانترنت بشكل كبير في السنوات </a:t>
            </a:r>
            <a:r>
              <a:rPr lang="ar-SA" sz="2000" dirty="0" smtClean="0"/>
              <a:t>الأخيرة.</a:t>
            </a:r>
            <a:r>
              <a:rPr lang="en-US" sz="2000" dirty="0" smtClean="0"/>
              <a:t> </a:t>
            </a:r>
          </a:p>
          <a:p>
            <a:pPr algn="just"/>
            <a:r>
              <a:rPr lang="ar-SA" sz="2000" dirty="0" smtClean="0"/>
              <a:t>خدمة </a:t>
            </a:r>
            <a:r>
              <a:rPr lang="ar-SA" sz="2000" dirty="0"/>
              <a:t>البريد الالكتروني </a:t>
            </a:r>
            <a:r>
              <a:rPr lang="ar-SA" sz="2000" dirty="0" smtClean="0"/>
              <a:t>قد </a:t>
            </a:r>
            <a:r>
              <a:rPr lang="ar-SA" sz="2000" dirty="0"/>
              <a:t>تكون </a:t>
            </a:r>
            <a:r>
              <a:rPr lang="ar-SA" sz="2000" b="1" dirty="0"/>
              <a:t>مجانية</a:t>
            </a:r>
            <a:r>
              <a:rPr lang="ar-SA" sz="2000" dirty="0"/>
              <a:t> أو قد تكون </a:t>
            </a:r>
            <a:r>
              <a:rPr lang="ar-SA" sz="2000" b="1" dirty="0"/>
              <a:t>مدفوعة </a:t>
            </a:r>
            <a:r>
              <a:rPr lang="ar-SA" sz="2000" b="1" dirty="0" smtClean="0"/>
              <a:t>الثمن</a:t>
            </a:r>
            <a:r>
              <a:rPr lang="ar-SA" sz="2000" dirty="0" smtClean="0"/>
              <a:t>، </a:t>
            </a:r>
            <a:r>
              <a:rPr lang="ar-SA" sz="2000" dirty="0"/>
              <a:t>حيث أن بعض مواقع مزودي خدمة البريد الالكتروني التي تكون مدفوعة الثمن </a:t>
            </a:r>
            <a:r>
              <a:rPr lang="ar-SA" sz="2000" b="1" dirty="0"/>
              <a:t>تقدم خيارات أشمل ومساحة تخزنيه أكبر للمستخدم بالإضافة الى ما تحتويه من برامج حماية </a:t>
            </a:r>
            <a:r>
              <a:rPr lang="ar-SA" sz="2000" b="1" dirty="0" smtClean="0"/>
              <a:t>متطورة</a:t>
            </a:r>
            <a:r>
              <a:rPr lang="ar-SA" sz="2000" dirty="0" smtClean="0"/>
              <a:t>. </a:t>
            </a:r>
            <a:r>
              <a:rPr lang="ar-SA" sz="2000" dirty="0"/>
              <a:t>عما تقدمه مواقع مزودي خدمة البريد الالكتروني المجاني . </a:t>
            </a:r>
          </a:p>
          <a:p>
            <a:pPr algn="just"/>
            <a:endParaRPr lang="en-US" sz="2000" dirty="0"/>
          </a:p>
          <a:p>
            <a:pPr algn="just"/>
            <a:r>
              <a:rPr lang="ar-SA" sz="2000" dirty="0"/>
              <a:t>ويعد البريد الالكتروني من أهم الأدوات التي يجب على مستخدم شبكة الانترنت أن </a:t>
            </a:r>
            <a:r>
              <a:rPr lang="ar-SA" sz="2000" dirty="0" smtClean="0"/>
              <a:t>يمتلكه، </a:t>
            </a:r>
            <a:r>
              <a:rPr lang="ar-SA" sz="2000" dirty="0"/>
              <a:t>حيث يتطلب وجود البريد الالكتروني للتسجيل في المواقع الاجتماعية او المنتديات او القوائم البريدية او لتنفيذ بعض العمليات الحكومية او البنكية او </a:t>
            </a:r>
            <a:r>
              <a:rPr lang="ar-SA" sz="2000" dirty="0" smtClean="0"/>
              <a:t>التجارية</a:t>
            </a:r>
            <a:r>
              <a:rPr lang="ar-EG" sz="2000" dirty="0" smtClean="0"/>
              <a:t>.</a:t>
            </a:r>
            <a:endParaRPr lang="ar-SA" sz="2000" dirty="0"/>
          </a:p>
        </p:txBody>
      </p:sp>
    </p:spTree>
    <p:extLst>
      <p:ext uri="{BB962C8B-B14F-4D97-AF65-F5344CB8AC3E}">
        <p14:creationId xmlns="" xmlns:p14="http://schemas.microsoft.com/office/powerpoint/2010/main" val="22131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الصيغة العامة لعنوان البريد الالكتروني</a:t>
            </a:r>
          </a:p>
        </p:txBody>
      </p:sp>
      <p:sp>
        <p:nvSpPr>
          <p:cNvPr id="6" name="مستطيل 1"/>
          <p:cNvSpPr/>
          <p:nvPr/>
        </p:nvSpPr>
        <p:spPr>
          <a:xfrm>
            <a:off x="457200" y="1447086"/>
            <a:ext cx="90678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000" b="1" dirty="0" smtClean="0"/>
              <a:t>يأخذ </a:t>
            </a:r>
            <a:r>
              <a:rPr lang="ar-SA" sz="2000" b="1" dirty="0"/>
              <a:t>عنوان البريد الالكتروني </a:t>
            </a:r>
            <a:r>
              <a:rPr lang="ar-SA" sz="2000" b="1" dirty="0" smtClean="0"/>
              <a:t>الصيغة </a:t>
            </a:r>
            <a:r>
              <a:rPr lang="ar-SA" sz="2000" b="1" dirty="0"/>
              <a:t>التالية </a:t>
            </a:r>
            <a:r>
              <a:rPr lang="ar-SA" sz="2000" dirty="0"/>
              <a:t>:</a:t>
            </a:r>
          </a:p>
          <a:p>
            <a:pPr algn="just"/>
            <a:endParaRPr lang="en-US" sz="2000" b="1" dirty="0" smtClean="0"/>
          </a:p>
          <a:p>
            <a:pPr algn="just"/>
            <a:endParaRPr lang="ar-SA" sz="2000" b="1" dirty="0"/>
          </a:p>
          <a:p>
            <a:pPr marL="342900" indent="-342900" algn="just">
              <a:buAutoNum type="arabicPeriod"/>
            </a:pPr>
            <a:r>
              <a:rPr lang="en-US" sz="2000" b="1" dirty="0"/>
              <a:t>Username</a:t>
            </a:r>
            <a:r>
              <a:rPr lang="ar-SA" sz="2000" dirty="0"/>
              <a:t> : تعبر عن اسم المستخدم صاحب هذا العنوان البريدي </a:t>
            </a:r>
            <a:r>
              <a:rPr lang="ar-SA" sz="2000" dirty="0" smtClean="0"/>
              <a:t>الالكتروني، </a:t>
            </a:r>
            <a:r>
              <a:rPr lang="ar-SA" sz="2000" dirty="0"/>
              <a:t>ويمكن اختيار أي </a:t>
            </a:r>
            <a:r>
              <a:rPr lang="ar-SA" sz="2000" b="1" dirty="0"/>
              <a:t>حروف</a:t>
            </a:r>
            <a:r>
              <a:rPr lang="ar-SA" sz="2000" dirty="0"/>
              <a:t> </a:t>
            </a:r>
            <a:r>
              <a:rPr lang="en-US" sz="2000" dirty="0"/>
              <a:t>Letters  </a:t>
            </a:r>
            <a:r>
              <a:rPr lang="ar-SA" sz="2000" dirty="0"/>
              <a:t> أو </a:t>
            </a:r>
            <a:r>
              <a:rPr lang="ar-SA" sz="2000" b="1" dirty="0"/>
              <a:t>أرقام</a:t>
            </a:r>
            <a:r>
              <a:rPr lang="ar-SA" sz="2000" dirty="0"/>
              <a:t> </a:t>
            </a:r>
            <a:r>
              <a:rPr lang="en-US" sz="2000" dirty="0"/>
              <a:t>Numbers </a:t>
            </a:r>
            <a:r>
              <a:rPr lang="ar-SA" sz="2000" dirty="0"/>
              <a:t> بشرط أن </a:t>
            </a:r>
            <a:r>
              <a:rPr lang="ar-SA" sz="2000" b="1" dirty="0"/>
              <a:t>لا يتخلل ذلك مسافات أو رموز غير مسموح بها </a:t>
            </a:r>
            <a:r>
              <a:rPr lang="ar-SA" sz="2000" dirty="0"/>
              <a:t>.</a:t>
            </a:r>
          </a:p>
          <a:p>
            <a:pPr algn="just"/>
            <a:endParaRPr lang="ar-SA" sz="800" dirty="0"/>
          </a:p>
          <a:p>
            <a:pPr algn="just"/>
            <a:r>
              <a:rPr lang="ar-SA" sz="2000" dirty="0"/>
              <a:t>2. </a:t>
            </a:r>
            <a:r>
              <a:rPr lang="ar-SA" sz="2000" b="1" dirty="0"/>
              <a:t>@ </a:t>
            </a:r>
            <a:r>
              <a:rPr lang="ar-SA" sz="2000" dirty="0"/>
              <a:t>: تنطق بالإنجليزية </a:t>
            </a:r>
            <a:r>
              <a:rPr lang="en-US" sz="2000" dirty="0" smtClean="0"/>
              <a:t>at </a:t>
            </a:r>
            <a:r>
              <a:rPr lang="ar-SA" sz="2000" dirty="0" smtClean="0"/>
              <a:t> وهي </a:t>
            </a:r>
            <a:r>
              <a:rPr lang="ar-SA" sz="2000" b="1" dirty="0"/>
              <a:t>علامة خاصة ترمز إلى البريد </a:t>
            </a:r>
            <a:r>
              <a:rPr lang="ar-SA" sz="2000" b="1" dirty="0" smtClean="0"/>
              <a:t>الالكتروني</a:t>
            </a:r>
            <a:r>
              <a:rPr lang="ar-SA" sz="2000" dirty="0" smtClean="0"/>
              <a:t>، </a:t>
            </a:r>
            <a:r>
              <a:rPr lang="ar-SA" sz="2000" dirty="0"/>
              <a:t>والمقصود بها أن اسم المستخدم هذا مسجل عند مزود خدمة البريد الالكتروني </a:t>
            </a:r>
            <a:r>
              <a:rPr lang="ar-SA" sz="2000" dirty="0" smtClean="0"/>
              <a:t>ذاك، فهي </a:t>
            </a:r>
            <a:r>
              <a:rPr lang="ar-SA" sz="2000" b="1" dirty="0"/>
              <a:t>تفصل بين مقطعين هما اسم المستخدم ومزود خدمة </a:t>
            </a:r>
            <a:r>
              <a:rPr lang="ar-SA" sz="2000" b="1" dirty="0" smtClean="0"/>
              <a:t>البريد</a:t>
            </a:r>
            <a:r>
              <a:rPr lang="ar-SA" sz="2000" dirty="0" smtClean="0"/>
              <a:t>.</a:t>
            </a:r>
            <a:endParaRPr lang="ar-SA" sz="2000" dirty="0"/>
          </a:p>
          <a:p>
            <a:pPr algn="just"/>
            <a:endParaRPr lang="ar-SA" sz="800" dirty="0"/>
          </a:p>
          <a:p>
            <a:pPr algn="just"/>
            <a:r>
              <a:rPr lang="ar-SA" sz="2000" dirty="0"/>
              <a:t>3. </a:t>
            </a:r>
            <a:r>
              <a:rPr lang="en-US" sz="2000" b="1" dirty="0" err="1"/>
              <a:t>Mailprovider</a:t>
            </a:r>
            <a:r>
              <a:rPr lang="en-US" sz="2000" b="1" dirty="0"/>
              <a:t>  </a:t>
            </a:r>
            <a:r>
              <a:rPr lang="ar-SA" sz="2000" b="1" dirty="0"/>
              <a:t> : </a:t>
            </a:r>
            <a:r>
              <a:rPr lang="ar-SA" sz="2000" dirty="0"/>
              <a:t>تمثل اسم </a:t>
            </a:r>
            <a:r>
              <a:rPr lang="ar-SA" sz="2000" b="1" dirty="0"/>
              <a:t>مزود خدمة البريد الالكتروني </a:t>
            </a:r>
            <a:r>
              <a:rPr lang="ar-SA" sz="2000" dirty="0"/>
              <a:t>(مثال : </a:t>
            </a:r>
            <a:r>
              <a:rPr lang="en-US" sz="2000" dirty="0"/>
              <a:t>Hotmail – Yahoo- Gmail)</a:t>
            </a:r>
            <a:r>
              <a:rPr lang="ar-SA" sz="2000" dirty="0"/>
              <a:t>)</a:t>
            </a:r>
          </a:p>
          <a:p>
            <a:pPr algn="just"/>
            <a:endParaRPr lang="en-US" sz="800" dirty="0"/>
          </a:p>
          <a:p>
            <a:pPr algn="just"/>
            <a:r>
              <a:rPr lang="ar-SA" sz="2000" dirty="0" smtClean="0"/>
              <a:t>4</a:t>
            </a:r>
            <a:r>
              <a:rPr lang="ar-EG" sz="2000" dirty="0" smtClean="0"/>
              <a:t>.</a:t>
            </a:r>
            <a:r>
              <a:rPr lang="ar-SA" sz="2000" dirty="0" smtClean="0"/>
              <a:t> </a:t>
            </a:r>
            <a:r>
              <a:rPr lang="en-US" sz="2000" dirty="0" smtClean="0"/>
              <a:t> </a:t>
            </a:r>
            <a:r>
              <a:rPr lang="en-US" sz="2000" dirty="0"/>
              <a:t>: </a:t>
            </a:r>
            <a:r>
              <a:rPr lang="en-US" sz="2000" dirty="0" smtClean="0"/>
              <a:t>.</a:t>
            </a:r>
            <a:r>
              <a:rPr lang="en-US" sz="2000" b="1" dirty="0" smtClean="0"/>
              <a:t>com </a:t>
            </a:r>
            <a:r>
              <a:rPr lang="ar-SA" sz="2000" dirty="0" smtClean="0"/>
              <a:t>مثل </a:t>
            </a:r>
            <a:r>
              <a:rPr lang="ar-SA" sz="2000" dirty="0"/>
              <a:t>الامتداد لعنوان الموقع الخاص بمزود خدمة البريد </a:t>
            </a:r>
            <a:r>
              <a:rPr lang="ar-SA" sz="2000" dirty="0" smtClean="0"/>
              <a:t>الالكتروني، </a:t>
            </a:r>
            <a:r>
              <a:rPr lang="ar-SA" sz="2000" dirty="0"/>
              <a:t>ويوجد أنواع كثيرة لهذه الامتدادات </a:t>
            </a:r>
            <a:r>
              <a:rPr lang="ar-EG" sz="2000" dirty="0" smtClean="0"/>
              <a:t>مثل </a:t>
            </a:r>
            <a:r>
              <a:rPr lang="en-US" sz="2000" dirty="0" err="1" smtClean="0"/>
              <a:t>.net</a:t>
            </a:r>
            <a:r>
              <a:rPr lang="en-US" sz="2000" dirty="0" smtClean="0"/>
              <a:t> - .org - .</a:t>
            </a:r>
            <a:r>
              <a:rPr lang="en-US" sz="2000" dirty="0" err="1" smtClean="0"/>
              <a:t>edu</a:t>
            </a:r>
            <a:r>
              <a:rPr lang="en-US" sz="2000" dirty="0" smtClean="0"/>
              <a:t> </a:t>
            </a:r>
            <a:endParaRPr lang="ar-SA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1037506" y="1539802"/>
            <a:ext cx="3096344" cy="807445"/>
            <a:chOff x="1037506" y="1539802"/>
            <a:chExt cx="3096344" cy="807445"/>
          </a:xfrm>
        </p:grpSpPr>
        <p:sp>
          <p:nvSpPr>
            <p:cNvPr id="7" name="مستطيل 19"/>
            <p:cNvSpPr/>
            <p:nvPr/>
          </p:nvSpPr>
          <p:spPr>
            <a:xfrm>
              <a:off x="1037506" y="1539802"/>
              <a:ext cx="3096344" cy="4320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>
                  <a:solidFill>
                    <a:prstClr val="black">
                      <a:lumMod val="95000"/>
                      <a:lumOff val="5000"/>
                    </a:prstClr>
                  </a:solidFill>
                  <a:hlinkClick r:id="rId2"/>
                </a:rPr>
                <a:t>Username@Mailprovider.com</a:t>
              </a:r>
              <a:endParaRPr lang="ar-SA" dirty="0"/>
            </a:p>
          </p:txBody>
        </p:sp>
        <p:pic>
          <p:nvPicPr>
            <p:cNvPr id="8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848" y="1895650"/>
              <a:ext cx="400050" cy="43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106" y="1895650"/>
              <a:ext cx="412328" cy="451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256" y="1895650"/>
              <a:ext cx="400050" cy="43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8506" y="1895650"/>
              <a:ext cx="400050" cy="43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46410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إنشاء حساب بريد الكتروني جديد على مزود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Hotmail </a:t>
            </a:r>
          </a:p>
        </p:txBody>
      </p:sp>
      <p:sp>
        <p:nvSpPr>
          <p:cNvPr id="6" name="مستطيل 1"/>
          <p:cNvSpPr/>
          <p:nvPr/>
        </p:nvSpPr>
        <p:spPr>
          <a:xfrm>
            <a:off x="457200" y="1524000"/>
            <a:ext cx="8879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برنامج متصفح الانترنت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Internet Explorer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واكتب في شريط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URL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العنوان التالي</a:t>
            </a:r>
            <a:r>
              <a:rPr kumimoji="0" lang="ar-EG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: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  <a:hlinkClick r:id="rId2"/>
              </a:rPr>
              <a:t>http://www.hotmail.com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Picture 1" descr="الوصف: بدون عنوان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06" t="3764" r="2779" b="80644"/>
          <a:stretch>
            <a:fillRect/>
          </a:stretch>
        </p:blipFill>
        <p:spPr bwMode="auto">
          <a:xfrm>
            <a:off x="1600200" y="2297668"/>
            <a:ext cx="7620000" cy="12385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ستطيل 2"/>
          <p:cNvSpPr/>
          <p:nvPr/>
        </p:nvSpPr>
        <p:spPr>
          <a:xfrm>
            <a:off x="1394425" y="3593068"/>
            <a:ext cx="78018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  <a:tabLst>
                <a:tab pos="1328738" algn="l"/>
              </a:tabLst>
            </a:pP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سيتوجه 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بك المتصفح إلى الصفحة الرئيسية لبريد الـ</a:t>
            </a:r>
            <a:r>
              <a:rPr lang="en-US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Hotmail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كما في الشكل التالي . </a:t>
            </a:r>
            <a:endParaRPr lang="en-US" sz="2000" b="1" dirty="0"/>
          </a:p>
        </p:txBody>
      </p:sp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78" t="27689" b="15852"/>
          <a:stretch>
            <a:fillRect/>
          </a:stretch>
        </p:blipFill>
        <p:spPr bwMode="auto">
          <a:xfrm>
            <a:off x="3810000" y="3961095"/>
            <a:ext cx="4670221" cy="1785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ستطيل 3"/>
          <p:cNvSpPr/>
          <p:nvPr/>
        </p:nvSpPr>
        <p:spPr>
          <a:xfrm>
            <a:off x="914400" y="5715000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buFont typeface="Arial" pitchFamily="34" charset="0"/>
              <a:buChar char="•"/>
            </a:pP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عند فتح الصفحة الرئيسية ال</a:t>
            </a:r>
            <a:r>
              <a:rPr lang="en-US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Hotmail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اختيار زر "تسجيل الاشتراك " وسوف تظهر لك الصفحة </a:t>
            </a: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التالية</a:t>
            </a:r>
            <a:r>
              <a:rPr lang="ar-EG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:</a:t>
            </a: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</a:t>
            </a:r>
            <a:endParaRPr lang="ar-SA" sz="2000" b="1" dirty="0"/>
          </a:p>
        </p:txBody>
      </p:sp>
      <p:sp>
        <p:nvSpPr>
          <p:cNvPr id="3" name="Oval 2"/>
          <p:cNvSpPr/>
          <p:nvPr/>
        </p:nvSpPr>
        <p:spPr>
          <a:xfrm>
            <a:off x="6107009" y="5169932"/>
            <a:ext cx="1208191" cy="4688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4" name="Right Arrow 3"/>
          <p:cNvSpPr/>
          <p:nvPr/>
        </p:nvSpPr>
        <p:spPr>
          <a:xfrm>
            <a:off x="5295900" y="5257800"/>
            <a:ext cx="723900" cy="2344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2" name="Right Arrow 11"/>
          <p:cNvSpPr/>
          <p:nvPr/>
        </p:nvSpPr>
        <p:spPr>
          <a:xfrm>
            <a:off x="6648450" y="2438400"/>
            <a:ext cx="723900" cy="2344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="" xmlns:p14="http://schemas.microsoft.com/office/powerpoint/2010/main" val="151949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4" name="Picture 22"/>
          <p:cNvPicPr/>
          <p:nvPr/>
        </p:nvPicPr>
        <p:blipFill>
          <a:blip r:embed="rId2" cstate="print"/>
          <a:srcRect l="22463" t="22531" r="38776" b="7843"/>
          <a:stretch>
            <a:fillRect/>
          </a:stretch>
        </p:blipFill>
        <p:spPr bwMode="auto">
          <a:xfrm>
            <a:off x="2214600" y="55712"/>
            <a:ext cx="54006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95536" y="-27384"/>
            <a:ext cx="3024336" cy="1535211"/>
          </a:xfrm>
          <a:prstGeom prst="rightArrow">
            <a:avLst>
              <a:gd name="adj1" fmla="val 73389"/>
              <a:gd name="adj2" fmla="val 39889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اكتب هنا الاسم الذي تريده لعنوان بريدك، وهناك احتمال ان يكون الاسم مستخدم من قبل اشخاص اخرين، تأكد من ذلك من خلال، زر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Check availability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واعد كتابه الاسم مرة اخرى</a:t>
            </a:r>
            <a:endParaRPr kumimoji="0" lang="ar-S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30264" y="1219200"/>
            <a:ext cx="2998736" cy="1386245"/>
          </a:xfrm>
          <a:prstGeom prst="rightArrow">
            <a:avLst>
              <a:gd name="adj1" fmla="val 65648"/>
              <a:gd name="adj2" fmla="val 4036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اختر السؤال السري، حيث يستخدم هذا السؤال لكي يتم تغير كلمة السر او في حالة فقدان كلة السر وأردت تغيير كلمة السر ومن خلال هذا السؤال يتم تغيير كلمة السر </a:t>
            </a: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430264" y="3962400"/>
            <a:ext cx="3227336" cy="1679575"/>
          </a:xfrm>
          <a:prstGeom prst="rightArrow">
            <a:avLst>
              <a:gd name="adj1" fmla="val 62231"/>
              <a:gd name="adj2" fmla="val 38203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الاحرف المعروضة، وإذا لم تكن واضحة بشكل جيد، اختر جديد او استماع. تستخدم هذه الحروف للتأكد من ان الذي يقوم بتسجيل حساب الكتروني إنسان وليس برنامج معد لذلك  . </a:t>
            </a: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6382941" y="609600"/>
            <a:ext cx="2684859" cy="962025"/>
          </a:xfrm>
          <a:prstGeom prst="leftArrow">
            <a:avLst>
              <a:gd name="adj1" fmla="val 83093"/>
              <a:gd name="adj2" fmla="val 63120"/>
            </a:avLst>
          </a:prstGeom>
          <a:solidFill>
            <a:schemeClr val="bg1"/>
          </a:solidFill>
          <a:ln w="12700">
            <a:solidFill>
              <a:srgbClr val="970700"/>
            </a:solidFill>
            <a:miter lim="800000"/>
            <a:headEnd/>
            <a:tailEnd/>
          </a:ln>
          <a:effectLst>
            <a:outerShdw dist="28398" dir="3806097" algn="ctr" rotWithShape="0">
              <a:srgbClr val="47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كلمة المرور ويجب ان لا تقل عن 6 حروف او ارقام  وهي حساسة لحالة الحرف أي يجب ادخالها بنفس الصيغة</a:t>
            </a: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 flipH="1">
            <a:off x="6549579" y="2209800"/>
            <a:ext cx="2518221" cy="1066329"/>
          </a:xfrm>
          <a:prstGeom prst="rightArrow">
            <a:avLst>
              <a:gd name="adj1" fmla="val 62231"/>
              <a:gd name="adj2" fmla="val 47576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الاسم الاول ،اكتب الاسم الاخير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، اختر الدولة، والمدينة، اكتب الرمز البريدي </a:t>
            </a: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 flipH="1">
            <a:off x="6549579" y="3657600"/>
            <a:ext cx="2518221" cy="708471"/>
          </a:xfrm>
          <a:prstGeom prst="rightArrow">
            <a:avLst>
              <a:gd name="adj1" fmla="val 62231"/>
              <a:gd name="adj2" fmla="val 75217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اختر الجنس (ذكر او انثى )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اكتب سنة الميلاد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 flipH="1">
            <a:off x="5105400" y="5624080"/>
            <a:ext cx="2485305" cy="852920"/>
          </a:xfrm>
          <a:prstGeom prst="rightArrow">
            <a:avLst>
              <a:gd name="adj1" fmla="val 62231"/>
              <a:gd name="adj2" fmla="val 75217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ar-SA" sz="1200" dirty="0">
                <a:solidFill>
                  <a:prstClr val="black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بعد الانتهاء من تعبئة النموذج اختر رز موافق لتتم عملية تسجيل الحساب</a:t>
            </a:r>
            <a:endParaRPr lang="ar-SA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01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إنشاء حساب بريد الكتروني جديد على مزود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Hotmail، 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1"/>
          <p:cNvSpPr/>
          <p:nvPr/>
        </p:nvSpPr>
        <p:spPr>
          <a:xfrm>
            <a:off x="457200" y="1524000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بعدما 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تتم عملية التسجيل بنجاح يقوم المتصفح بالانتقال بك إلى حسابك الخاص وذلك وفقا للشكل </a:t>
            </a: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التالي</a:t>
            </a:r>
            <a:r>
              <a:rPr lang="ar-EG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:</a:t>
            </a:r>
            <a:endParaRPr lang="en-US" sz="2000" b="1" dirty="0" smtClean="0"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</p:txBody>
      </p:sp>
      <p:pic>
        <p:nvPicPr>
          <p:cNvPr id="6" name="Picture 25"/>
          <p:cNvPicPr/>
          <p:nvPr/>
        </p:nvPicPr>
        <p:blipFill>
          <a:blip r:embed="rId2" cstate="print"/>
          <a:srcRect t="22043" b="20154"/>
          <a:stretch>
            <a:fillRect/>
          </a:stretch>
        </p:blipFill>
        <p:spPr bwMode="auto">
          <a:xfrm>
            <a:off x="1524001" y="1905000"/>
            <a:ext cx="7086600" cy="31173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57200" y="5257800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وسوف تلاحظ وجود رسالة ترحيب  في صندوق الوارد </a:t>
            </a:r>
            <a:r>
              <a:rPr lang="en-US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من مزود الخدمة بها بعض النصائح والتلميحات الخاصة التي سوف </a:t>
            </a:r>
            <a:r>
              <a:rPr lang="ar-EG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تكون مفيدة </a:t>
            </a: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في 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بداية استخدامك لهذه </a:t>
            </a:r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الخدمة. </a:t>
            </a:r>
            <a:endParaRPr lang="en-US" sz="2000" b="1" dirty="0"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01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كتابة رسالة جديدة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New Message</a:t>
            </a:r>
          </a:p>
        </p:txBody>
      </p:sp>
      <p:sp>
        <p:nvSpPr>
          <p:cNvPr id="6" name="مستطيل 3"/>
          <p:cNvSpPr/>
          <p:nvPr/>
        </p:nvSpPr>
        <p:spPr>
          <a:xfrm>
            <a:off x="304800" y="1600200"/>
            <a:ext cx="906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يمكنك الآن البدء في كتابة رسالة جديدة، حيث تمر هذه العملية بعدة خطوات وهي :</a:t>
            </a:r>
            <a:endParaRPr kumimoji="0" lang="ar-SA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مستطيل 5"/>
          <p:cNvSpPr/>
          <p:nvPr/>
        </p:nvSpPr>
        <p:spPr>
          <a:xfrm>
            <a:off x="3960121" y="2133600"/>
            <a:ext cx="5123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 smtClean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1- اختيار 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زر جديد (</a:t>
            </a:r>
            <a:r>
              <a:rPr lang="en-US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New</a:t>
            </a:r>
            <a:r>
              <a:rPr lang="ar-SA" sz="2000" b="1" dirty="0"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) ليتم فتح صفحة إنشاء الرسالة الجديدة </a:t>
            </a:r>
          </a:p>
        </p:txBody>
      </p:sp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043" b="46501"/>
          <a:stretch>
            <a:fillRect/>
          </a:stretch>
        </p:blipFill>
        <p:spPr bwMode="auto">
          <a:xfrm>
            <a:off x="657142" y="2667000"/>
            <a:ext cx="8515516" cy="2971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782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6" name="مستطيل 1"/>
          <p:cNvSpPr/>
          <p:nvPr/>
        </p:nvSpPr>
        <p:spPr>
          <a:xfrm>
            <a:off x="1600200" y="468868"/>
            <a:ext cx="754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2- بعد </a:t>
            </a:r>
            <a:r>
              <a:rPr lang="ar-SA" sz="2000" b="1" dirty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اختيار رز جديد سيتم فتح الصفحة الخاصة بكتابة الرسالة </a:t>
            </a:r>
            <a:r>
              <a:rPr lang="ar-SA" sz="2000" b="1" dirty="0" smtClean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وإرسالها، كما </a:t>
            </a:r>
            <a:r>
              <a:rPr lang="ar-SA" sz="2000" b="1" dirty="0">
                <a:solidFill>
                  <a:prstClr val="black"/>
                </a:solidFill>
                <a:latin typeface="Calibri"/>
                <a:ea typeface="Calibri"/>
                <a:cs typeface="Traditional Arabic"/>
              </a:rPr>
              <a:t>في الشكل التالي :</a:t>
            </a:r>
            <a:endParaRPr lang="ar-SA" sz="20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17" name="Picture 28"/>
          <p:cNvPicPr/>
          <p:nvPr/>
        </p:nvPicPr>
        <p:blipFill>
          <a:blip r:embed="rId2" cstate="print"/>
          <a:srcRect t="21774" b="3754"/>
          <a:stretch>
            <a:fillRect/>
          </a:stretch>
        </p:blipFill>
        <p:spPr bwMode="auto">
          <a:xfrm>
            <a:off x="1650282" y="1055440"/>
            <a:ext cx="665551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شكل بيضاوي 12"/>
          <p:cNvSpPr/>
          <p:nvPr/>
        </p:nvSpPr>
        <p:spPr>
          <a:xfrm>
            <a:off x="2471936" y="1612776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9" name="رابط كسهم مستقيم 14"/>
          <p:cNvCxnSpPr/>
          <p:nvPr/>
        </p:nvCxnSpPr>
        <p:spPr>
          <a:xfrm>
            <a:off x="2743200" y="781854"/>
            <a:ext cx="0" cy="74214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685801" y="2133600"/>
            <a:ext cx="2057400" cy="327025"/>
          </a:xfrm>
          <a:prstGeom prst="rightArrow">
            <a:avLst>
              <a:gd name="adj1" fmla="val 67722"/>
              <a:gd name="adj2" fmla="val 128404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الجهة المستقبلة للرسالة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381000" y="2468815"/>
            <a:ext cx="2362199" cy="845885"/>
          </a:xfrm>
          <a:prstGeom prst="rightArrow">
            <a:avLst>
              <a:gd name="adj1" fmla="val 46333"/>
              <a:gd name="adj2" fmla="val 82126"/>
            </a:avLst>
          </a:prstGeom>
          <a:gradFill rotWithShape="0">
            <a:gsLst>
              <a:gs pos="0">
                <a:srgbClr val="FFFFFF"/>
              </a:gs>
              <a:gs pos="100000">
                <a:srgbClr val="89DEFF"/>
              </a:gs>
            </a:gsLst>
            <a:lin ang="5400000" scaled="1"/>
          </a:gradFill>
          <a:ln w="12700">
            <a:solidFill>
              <a:srgbClr val="4FCDFF"/>
            </a:solidFill>
            <a:miter lim="800000"/>
            <a:headEnd/>
            <a:tailEnd/>
          </a:ln>
          <a:effectLst>
            <a:outerShdw dist="28398" dir="3806097" algn="ctr" rotWithShape="0">
              <a:srgbClr val="004D6C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اذا تريد ارسال الرسالة لأشخاص لا تريد ان يظهر بريدهم للجهة المستقبلة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2082973" y="4147443"/>
            <a:ext cx="1650827" cy="729357"/>
          </a:xfrm>
          <a:prstGeom prst="rightArrow">
            <a:avLst>
              <a:gd name="adj1" fmla="val 62981"/>
              <a:gd name="adj2" fmla="val 83236"/>
            </a:avLst>
          </a:prstGeom>
          <a:gradFill rotWithShape="0">
            <a:gsLst>
              <a:gs pos="0">
                <a:srgbClr val="FFFFFF"/>
              </a:gs>
              <a:gs pos="100000">
                <a:srgbClr val="90C5F6"/>
              </a:gs>
            </a:gsLst>
            <a:lin ang="5400000" scaled="1"/>
          </a:gradFill>
          <a:ln w="12700">
            <a:solidFill>
              <a:srgbClr val="59A9F2"/>
            </a:solidFill>
            <a:miter lim="800000"/>
            <a:headEnd/>
            <a:tailEnd/>
          </a:ln>
          <a:effectLst>
            <a:outerShdw dist="28398" dir="3806097" algn="ctr" rotWithShape="0">
              <a:srgbClr val="07366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منطقة كتابة الرسالة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3314700"/>
            <a:ext cx="1466850" cy="419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162" y="2819400"/>
            <a:ext cx="1780238" cy="4607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2362200"/>
            <a:ext cx="2619375" cy="361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36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مستطيل 1"/>
          <p:cNvSpPr/>
          <p:nvPr/>
        </p:nvSpPr>
        <p:spPr>
          <a:xfrm>
            <a:off x="0" y="457200"/>
            <a:ext cx="937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Traditional Arabic"/>
              </a:rPr>
              <a:t>3- بعد الانتهاء من كتابة الرسالة وإدخال عنوان الجهة المستقبلة، يتم اختيار زر إرسال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/>
                <a:ea typeface="Times New Roman"/>
                <a:cs typeface="+mn-cs"/>
              </a:rPr>
              <a:t>Send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Traditional Arabic"/>
              </a:rPr>
              <a:t> لتظهر لك الشاشة بالشكل التالي :</a:t>
            </a:r>
            <a:endParaRPr kumimoji="0" lang="ar-SA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مستطيل 2"/>
          <p:cNvSpPr/>
          <p:nvPr/>
        </p:nvSpPr>
        <p:spPr>
          <a:xfrm>
            <a:off x="152400" y="4944070"/>
            <a:ext cx="922020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4- سوف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تظهر هذه الشاشة عندما تقوم بإرسال رسالة إلى جهة جديدة حيث يتم إدراج هذه الجهة في  قائمة الأشخاص الذين تتواصل معهم من خلال الايميل . فبعد أن تتم عملية تعريف الشخص المستقبل يتم اختيار زر </a:t>
            </a:r>
            <a:r>
              <a:rPr lang="en-US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Add to contacts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28800" y="1095401"/>
            <a:ext cx="6553200" cy="3848669"/>
            <a:chOff x="1828800" y="1095401"/>
            <a:chExt cx="6553200" cy="3848669"/>
          </a:xfrm>
        </p:grpSpPr>
        <p:pic>
          <p:nvPicPr>
            <p:cNvPr id="6" name="Picture 5"/>
            <p:cNvPicPr/>
            <p:nvPr/>
          </p:nvPicPr>
          <p:blipFill>
            <a:blip r:embed="rId2" cstate="print"/>
            <a:srcRect t="21705" b="28941"/>
            <a:stretch>
              <a:fillRect/>
            </a:stretch>
          </p:blipFill>
          <p:spPr bwMode="auto">
            <a:xfrm>
              <a:off x="1828800" y="1095401"/>
              <a:ext cx="6553200" cy="38486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>
            <a:xfrm>
              <a:off x="6019800" y="2133600"/>
              <a:ext cx="2209800" cy="2667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</p:grpSp>
    </p:spTree>
    <p:extLst>
      <p:ext uri="{BB962C8B-B14F-4D97-AF65-F5344CB8AC3E}">
        <p14:creationId xmlns="" xmlns:p14="http://schemas.microsoft.com/office/powerpoint/2010/main" val="347688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كتابة رسالة جديدة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Message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" y="1592705"/>
            <a:ext cx="914400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5- إذا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تريد إرسال رسالة جديدة لعدة </a:t>
            </a: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أشخاص،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تتبع نفس الخطوات </a:t>
            </a: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السابقة،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ولكن يتم اختيار الجهات المستقبلة من خلال رز </a:t>
            </a:r>
            <a:r>
              <a:rPr lang="en-US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To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وعند ظهور القائمة المنسدلة يتم اختيار الجهات </a:t>
            </a: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المستقبلة. </a:t>
            </a:r>
            <a:r>
              <a:rPr lang="ar-SA" sz="20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وكما في الشكل التالي</a:t>
            </a:r>
            <a:r>
              <a:rPr lang="ar-SA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:</a:t>
            </a:r>
            <a:endParaRPr lang="en-US" sz="2000" b="1" dirty="0">
              <a:solidFill>
                <a:prstClr val="black"/>
              </a:solidFill>
              <a:latin typeface="Times New Roman"/>
              <a:ea typeface="Times New Roman"/>
              <a:cs typeface="Traditional Arabic"/>
            </a:endParaRPr>
          </a:p>
        </p:txBody>
      </p:sp>
      <p:pic>
        <p:nvPicPr>
          <p:cNvPr id="6" name="Picture 31"/>
          <p:cNvPicPr/>
          <p:nvPr/>
        </p:nvPicPr>
        <p:blipFill>
          <a:blip r:embed="rId2" cstate="print"/>
          <a:srcRect t="28495" b="32249"/>
          <a:stretch>
            <a:fillRect/>
          </a:stretch>
        </p:blipFill>
        <p:spPr bwMode="auto">
          <a:xfrm>
            <a:off x="1362710" y="2819400"/>
            <a:ext cx="6875780" cy="30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شكل بيضاوي 5"/>
          <p:cNvSpPr/>
          <p:nvPr/>
        </p:nvSpPr>
        <p:spPr>
          <a:xfrm>
            <a:off x="2514600" y="3581400"/>
            <a:ext cx="576064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6"/>
          <p:cNvCxnSpPr/>
          <p:nvPr/>
        </p:nvCxnSpPr>
        <p:spPr>
          <a:xfrm>
            <a:off x="2770739" y="2569896"/>
            <a:ext cx="0" cy="101658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7688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إرفاق بعض الملفات والصور مع الرسائل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Attachment</a:t>
            </a:r>
          </a:p>
        </p:txBody>
      </p:sp>
      <p:sp>
        <p:nvSpPr>
          <p:cNvPr id="10" name="مستطيل 4"/>
          <p:cNvSpPr/>
          <p:nvPr/>
        </p:nvSpPr>
        <p:spPr>
          <a:xfrm>
            <a:off x="228600" y="1438870"/>
            <a:ext cx="937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EG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يمكن إرفاق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كافة أنواع الملفات في الرسالة التي تريد إرسالها للغير، ولكن احرص أن لا يتعدى حجم المرفقات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25MB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، ولإرفاق هذه الملفات نتبع الخطوات التالية :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مستطيل 5"/>
          <p:cNvSpPr/>
          <p:nvPr/>
        </p:nvSpPr>
        <p:spPr>
          <a:xfrm>
            <a:off x="1371600" y="22860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    1- اتبع الخطوات السابقة لإرسال رسالة جديدة .</a:t>
            </a:r>
          </a:p>
          <a:p>
            <a:pPr lvl="0">
              <a:tabLst>
                <a:tab pos="1285875" algn="l"/>
              </a:tabLst>
            </a:pPr>
            <a:r>
              <a:rPr lang="ar-SA" b="1" kern="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b="1" kern="0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    2- </a:t>
            </a:r>
            <a:r>
              <a:rPr lang="ar-SA" b="1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</a:t>
            </a:r>
            <a:r>
              <a:rPr lang="ar-SA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زر </a:t>
            </a:r>
            <a:r>
              <a:rPr lang="en-US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Attachment </a:t>
            </a:r>
            <a:r>
              <a:rPr lang="ar-SA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لتحميل الملفات كما في الشكل التالي </a:t>
            </a:r>
            <a:r>
              <a:rPr lang="ar-SA" sz="16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ar-SA" b="1" dirty="0">
              <a:solidFill>
                <a:prstClr val="black"/>
              </a:solidFill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lang="ar-SA" b="1" kern="0" dirty="0" smtClean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2" name="Picture 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506" b="11549"/>
          <a:stretch>
            <a:fillRect/>
          </a:stretch>
        </p:blipFill>
        <p:spPr bwMode="auto">
          <a:xfrm>
            <a:off x="1027067" y="2997280"/>
            <a:ext cx="7888333" cy="287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1333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إرفاق بعض الملفات والصور مع الرسائل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Attachment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مستطيل 3"/>
          <p:cNvSpPr/>
          <p:nvPr/>
        </p:nvSpPr>
        <p:spPr>
          <a:xfrm>
            <a:off x="381000" y="1455003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3- بعد اختيار الملف المراد تحميله (على سبيل المثال ملف </a:t>
            </a:r>
            <a:r>
              <a:rPr lang="en-US" sz="2000" b="1" kern="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Word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) يتم اختيار رز فتح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Open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875" algn="l"/>
              </a:tabLst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4- بعد انتهاء عملية إرفاق الملف يتم اختيار زر إرسال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8" name="Picture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031" r="2548" b="9938"/>
          <a:stretch>
            <a:fillRect/>
          </a:stretch>
        </p:blipFill>
        <p:spPr bwMode="auto">
          <a:xfrm>
            <a:off x="659913" y="2192825"/>
            <a:ext cx="7996077" cy="37463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5"/>
          <p:cNvSpPr/>
          <p:nvPr/>
        </p:nvSpPr>
        <p:spPr>
          <a:xfrm>
            <a:off x="1919830" y="5939135"/>
            <a:ext cx="6514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1285875" algn="l"/>
              </a:tabLst>
            </a:pPr>
            <a:r>
              <a:rPr lang="ar-SA" sz="2400" b="1" dirty="0">
                <a:latin typeface="Traditional Arabic" pitchFamily="18" charset="-78"/>
                <a:ea typeface="Calibri" pitchFamily="34" charset="0"/>
                <a:cs typeface="Traditional Arabic" pitchFamily="18" charset="-78"/>
              </a:rPr>
              <a:t>ملاحظة :- لإرفاق الصور أو أفلام أو صوتيات نتبع نفس الخطوات السابقة </a:t>
            </a:r>
            <a:endParaRPr lang="ar-SA" sz="2400" b="1" dirty="0"/>
          </a:p>
        </p:txBody>
      </p:sp>
      <p:sp>
        <p:nvSpPr>
          <p:cNvPr id="10" name="شكل بيضاوي 6"/>
          <p:cNvSpPr/>
          <p:nvPr/>
        </p:nvSpPr>
        <p:spPr>
          <a:xfrm>
            <a:off x="1752600" y="2205335"/>
            <a:ext cx="57606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رابط كسهم مستقيم 7"/>
          <p:cNvCxnSpPr/>
          <p:nvPr/>
        </p:nvCxnSpPr>
        <p:spPr>
          <a:xfrm>
            <a:off x="2057400" y="1878271"/>
            <a:ext cx="0" cy="31455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107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قراءة الرسائل الواردة إلي صندوق الوارد </a:t>
            </a:r>
            <a:r>
              <a:rPr lang="en-US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</a:p>
        </p:txBody>
      </p:sp>
      <p:sp>
        <p:nvSpPr>
          <p:cNvPr id="6" name="مستطيل 3"/>
          <p:cNvSpPr/>
          <p:nvPr/>
        </p:nvSpPr>
        <p:spPr>
          <a:xfrm>
            <a:off x="457200" y="1524000"/>
            <a:ext cx="9220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spcBef>
                <a:spcPts val="0"/>
              </a:spcBef>
              <a:spcAft>
                <a:spcPts val="0"/>
              </a:spcAft>
            </a:pPr>
            <a:r>
              <a:rPr lang="ar-EG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عند إرسال أحد 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الأشخاص رسالة لك، </a:t>
            </a:r>
            <a:r>
              <a:rPr lang="ar-EG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فسوف تصلك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</a:t>
            </a:r>
            <a:r>
              <a:rPr lang="ar-SA" sz="22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هذه الرسالة 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على </a:t>
            </a:r>
            <a:r>
              <a:rPr lang="ar-SA" sz="22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مجلد الوارد </a:t>
            </a:r>
            <a:r>
              <a:rPr lang="en-US" sz="2200" b="1" dirty="0">
                <a:solidFill>
                  <a:prstClr val="black"/>
                </a:solidFill>
                <a:latin typeface="Traditional Arabic"/>
                <a:ea typeface="Times New Roman"/>
                <a:cs typeface="+mn-cs"/>
              </a:rPr>
              <a:t>Inbox </a:t>
            </a:r>
            <a:r>
              <a:rPr lang="ar-SA" sz="22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</a:t>
            </a:r>
            <a:endParaRPr lang="ar-EG" sz="2200" b="1" dirty="0" smtClean="0">
              <a:solidFill>
                <a:prstClr val="black"/>
              </a:solidFill>
              <a:latin typeface="Times New Roman"/>
              <a:ea typeface="Times New Roman"/>
              <a:cs typeface="Traditional Arabic"/>
            </a:endParaRPr>
          </a:p>
          <a:p>
            <a:pPr lvl="0" algn="just" fontAlgn="auto">
              <a:spcBef>
                <a:spcPts val="0"/>
              </a:spcBef>
              <a:spcAft>
                <a:spcPts val="0"/>
              </a:spcAft>
            </a:pPr>
            <a:r>
              <a:rPr lang="ar-EG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يوجد 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عداد </a:t>
            </a:r>
            <a:r>
              <a:rPr lang="ar-SA" sz="22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على هذا المجلد للتذكير بعدد الرسائل 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الواردة، </a:t>
            </a:r>
            <a:r>
              <a:rPr lang="ar-SA" sz="22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وسوف تظهر الرسائل الجديدة </a:t>
            </a:r>
            <a:r>
              <a:rPr lang="ar-EG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شكل مظروف مغلق 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بلون اصفر.</a:t>
            </a:r>
            <a:r>
              <a:rPr lang="ar-EG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 </a:t>
            </a:r>
            <a:r>
              <a:rPr lang="ar-SA" sz="22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كما </a:t>
            </a:r>
            <a:r>
              <a:rPr lang="ar-SA" sz="22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في الشكل التالي :</a:t>
            </a:r>
            <a:endParaRPr lang="en-US" sz="2200" b="1" dirty="0">
              <a:solidFill>
                <a:prstClr val="black"/>
              </a:solidFill>
              <a:latin typeface="Times New Roman"/>
              <a:ea typeface="Times New Roman"/>
              <a:cs typeface="+mn-cs"/>
            </a:endParaRPr>
          </a:p>
        </p:txBody>
      </p:sp>
      <p:pic>
        <p:nvPicPr>
          <p:cNvPr id="7" name="Picture 34"/>
          <p:cNvPicPr/>
          <p:nvPr/>
        </p:nvPicPr>
        <p:blipFill>
          <a:blip r:embed="rId2" cstate="print"/>
          <a:srcRect t="22043" b="39776"/>
          <a:stretch>
            <a:fillRect/>
          </a:stretch>
        </p:blipFill>
        <p:spPr bwMode="auto">
          <a:xfrm>
            <a:off x="1401416" y="2895600"/>
            <a:ext cx="7056784" cy="332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شكل بيضاوي 6"/>
          <p:cNvSpPr/>
          <p:nvPr/>
        </p:nvSpPr>
        <p:spPr>
          <a:xfrm>
            <a:off x="3454624" y="5216444"/>
            <a:ext cx="3096344" cy="108012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9" name="شكل بيضاوي 7"/>
          <p:cNvSpPr/>
          <p:nvPr/>
        </p:nvSpPr>
        <p:spPr>
          <a:xfrm>
            <a:off x="1257400" y="3858164"/>
            <a:ext cx="86409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11239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قراءة الرسائل الواردة إلي صندوق الوارد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، ... تابع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مستطيل 3"/>
          <p:cNvSpPr/>
          <p:nvPr/>
        </p:nvSpPr>
        <p:spPr>
          <a:xfrm>
            <a:off x="990600" y="1371600"/>
            <a:ext cx="82296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بعد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فتح مجلد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الصندوق،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يتم اختيار الرسالة المراد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قراءتها،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وذلك بالنقر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عليها</a:t>
            </a:r>
            <a:endParaRPr lang="ar-EG" sz="2400" b="1" dirty="0" smtClean="0">
              <a:solidFill>
                <a:prstClr val="black"/>
              </a:solidFill>
              <a:latin typeface="Times New Roman"/>
              <a:ea typeface="Times New Roman"/>
              <a:cs typeface="Traditional Arabic"/>
            </a:endParaRPr>
          </a:p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712595" algn="l"/>
              </a:tabLst>
            </a:pP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سوف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تلاحظ أن عداد الرسائل الواردة </a:t>
            </a:r>
            <a:r>
              <a:rPr lang="ar-SA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نقص، </a:t>
            </a:r>
            <a:r>
              <a:rPr lang="ar-SA" sz="2400" b="1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وتغير لون الرسالة المقروءة </a:t>
            </a:r>
            <a:r>
              <a:rPr lang="ar-SA" sz="2400" dirty="0">
                <a:solidFill>
                  <a:prstClr val="black"/>
                </a:solidFill>
                <a:latin typeface="Times New Roman"/>
                <a:ea typeface="Times New Roman"/>
                <a:cs typeface="Traditional Arabic"/>
              </a:rPr>
              <a:t>. </a:t>
            </a:r>
            <a:endParaRPr lang="en-US" sz="2400" dirty="0">
              <a:solidFill>
                <a:prstClr val="black"/>
              </a:solidFill>
              <a:latin typeface="Times New Roman"/>
              <a:ea typeface="Times New Roman"/>
              <a:cs typeface="+mn-cs"/>
            </a:endParaRPr>
          </a:p>
        </p:txBody>
      </p:sp>
      <p:pic>
        <p:nvPicPr>
          <p:cNvPr id="11" name="Picture 37"/>
          <p:cNvPicPr/>
          <p:nvPr/>
        </p:nvPicPr>
        <p:blipFill>
          <a:blip r:embed="rId2" cstate="print"/>
          <a:srcRect t="22312" b="12356"/>
          <a:stretch>
            <a:fillRect/>
          </a:stretch>
        </p:blipFill>
        <p:spPr bwMode="auto">
          <a:xfrm>
            <a:off x="1295400" y="2654297"/>
            <a:ext cx="6840760" cy="36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شكل بيضاوي 5"/>
          <p:cNvSpPr/>
          <p:nvPr/>
        </p:nvSpPr>
        <p:spPr>
          <a:xfrm>
            <a:off x="1261120" y="3151457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137723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2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الرد على الرسائل الواردة إلي صندوق الوارد </a:t>
            </a:r>
            <a:r>
              <a:rPr lang="en-US" sz="32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Inbox</a:t>
            </a:r>
          </a:p>
        </p:txBody>
      </p:sp>
      <p:sp>
        <p:nvSpPr>
          <p:cNvPr id="6" name="مستطيل 3"/>
          <p:cNvSpPr/>
          <p:nvPr/>
        </p:nvSpPr>
        <p:spPr>
          <a:xfrm>
            <a:off x="261836" y="1410831"/>
            <a:ext cx="9220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913" algn="l"/>
              </a:tabLst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بعد تلقي الرسائل من قبل بعض جهات الاتصال، قد ترغب في الرد على الرسالة أو تمريرها لبعض الأشخاص وللقيام بذلك اتبع الخطوات التالي :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للرد على الرسالة </a:t>
            </a:r>
            <a:r>
              <a:rPr kumimoji="0" lang="en-US" sz="20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</a:t>
            </a:r>
            <a:r>
              <a:rPr kumimoji="0" lang="ar-SA" sz="20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: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الرسالة الوارد إلى الصندوق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رد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</a:t>
            </a: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(لإرسال رسالة لنفس الشخص الذي بعث لك الرسالة ) 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اكتب الرسالة التي تريد إرسالها في منطقة كتابة الرسالة .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712913" algn="l"/>
              </a:tabLst>
              <a:defRPr/>
            </a:pP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إرسال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kumimoji="0" lang="ar-S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. </a:t>
            </a:r>
            <a:endParaRPr kumimoji="0" lang="ar-SA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991" b="39583"/>
          <a:stretch>
            <a:fillRect/>
          </a:stretch>
        </p:blipFill>
        <p:spPr bwMode="auto">
          <a:xfrm>
            <a:off x="1219200" y="3567120"/>
            <a:ext cx="7182226" cy="2605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00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4800"/>
            <a:ext cx="8915400" cy="10186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indent="-742950" algn="just" eaLnBrk="0" hangingPunct="0">
              <a:buFont typeface="Wingdings" pitchFamily="2" charset="2"/>
              <a:buChar char="v"/>
              <a:defRPr/>
            </a:pPr>
            <a:r>
              <a:rPr lang="ar-SA" sz="3600" b="1" spc="50" dirty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الرد على </a:t>
            </a:r>
            <a:r>
              <a:rPr lang="ar-SA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EG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لجميع </a:t>
            </a:r>
            <a:r>
              <a:rPr lang="en-US" sz="3600" b="1" spc="50" dirty="0" smtClean="0">
                <a:ln w="1143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Reply to All</a:t>
            </a:r>
            <a:endParaRPr lang="en-US" sz="3600" b="1" spc="50" dirty="0">
              <a:ln w="11430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752600"/>
            <a:ext cx="8915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قد 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تصل اليك رسالة تحتوى على مجموعة من العناوين </a:t>
            </a:r>
            <a:r>
              <a:rPr lang="ar-SA" sz="240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البريدية، وأنت 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تريد ان ترد على جميع الاشخاص الموجودين </a:t>
            </a:r>
            <a:r>
              <a:rPr lang="ar-SA" sz="240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بالقائمة، لذلك 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يتم استخدام امر </a:t>
            </a:r>
            <a:r>
              <a:rPr lang="en-US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 </a:t>
            </a:r>
            <a:r>
              <a:rPr lang="en-US" sz="2400" b="1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All، </a:t>
            </a:r>
            <a:r>
              <a:rPr lang="ar-SA" sz="240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اما </a:t>
            </a: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اذا اردت ان ترد على الشخص الذي ارسال الرسالة لك فقط فإنه يتم استخدام </a:t>
            </a:r>
            <a:r>
              <a:rPr lang="en-US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Reply </a:t>
            </a:r>
            <a:r>
              <a:rPr lang="ar-SA" sz="2400" b="1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</a:t>
            </a:r>
            <a:r>
              <a:rPr lang="ar-SA" sz="2400" b="1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فقط</a:t>
            </a:r>
            <a:r>
              <a:rPr lang="ar-SA" sz="2400" dirty="0" smtClean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en-US" sz="2400" dirty="0" smtClean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algn="just" eaLnBrk="0" hangingPunct="0">
              <a:buFontTx/>
              <a:buChar char="•"/>
              <a:tabLst>
                <a:tab pos="1712913" algn="l"/>
              </a:tabLst>
            </a:pP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algn="just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افتح الرسالة الوارد إلى الصندوق </a:t>
            </a:r>
            <a:r>
              <a:rPr lang="en-US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Inbox 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algn="just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رد</a:t>
            </a:r>
            <a:r>
              <a:rPr lang="en-US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All  Reply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(لإرسال الرسالة لجميع الاشخاص الموجودين بنفس الرسالة) 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algn="just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اكتب الرسالة التي تريد إرسالها في منطقة كتابة الرسالة .</a:t>
            </a:r>
            <a:endParaRPr lang="en-US" sz="2400" dirty="0">
              <a:solidFill>
                <a:prstClr val="black"/>
              </a:solidFill>
              <a:latin typeface="Traditional Arabic" pitchFamily="18" charset="-78"/>
              <a:ea typeface="Times New Roman" pitchFamily="18" charset="0"/>
              <a:cs typeface="Traditional Arabic" pitchFamily="18" charset="-78"/>
            </a:endParaRPr>
          </a:p>
          <a:p>
            <a:pPr lvl="0" algn="just" eaLnBrk="0" hangingPunct="0">
              <a:buFontTx/>
              <a:buChar char="•"/>
              <a:tabLst>
                <a:tab pos="1712913" algn="l"/>
              </a:tabLst>
            </a:pP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اختر زر إرسال </a:t>
            </a:r>
            <a:r>
              <a:rPr lang="en-US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Send</a:t>
            </a:r>
            <a:r>
              <a:rPr lang="ar-SA" sz="2400" dirty="0">
                <a:solidFill>
                  <a:prstClr val="black"/>
                </a:solidFill>
                <a:latin typeface="Traditional Arabic" pitchFamily="18" charset="-78"/>
                <a:ea typeface="Times New Roman" pitchFamily="18" charset="0"/>
                <a:cs typeface="Traditional Arabic" pitchFamily="18" charset="-78"/>
              </a:rPr>
              <a:t> .</a:t>
            </a:r>
          </a:p>
        </p:txBody>
      </p:sp>
    </p:spTree>
    <p:extLst>
      <p:ext uri="{BB962C8B-B14F-4D97-AF65-F5344CB8AC3E}">
        <p14:creationId xmlns="" xmlns:p14="http://schemas.microsoft.com/office/powerpoint/2010/main" val="188285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3276</TotalTime>
  <Words>1191</Words>
  <Application>Microsoft Office PowerPoint</Application>
  <PresentationFormat>A4 Paper (210x297 mm)‎</PresentationFormat>
  <Paragraphs>105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المحاضرة العاشرة</vt:lpstr>
      <vt:lpstr>عناصر المحاضرة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abo-ajab</cp:lastModifiedBy>
  <cp:revision>1352</cp:revision>
  <dcterms:created xsi:type="dcterms:W3CDTF">2009-10-14T19:14:34Z</dcterms:created>
  <dcterms:modified xsi:type="dcterms:W3CDTF">2016-11-23T21:50:58Z</dcterms:modified>
</cp:coreProperties>
</file>