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7" r:id="rId2"/>
    <p:sldId id="268" r:id="rId3"/>
    <p:sldId id="269" r:id="rId4"/>
    <p:sldId id="276" r:id="rId5"/>
    <p:sldId id="270" r:id="rId6"/>
    <p:sldId id="277" r:id="rId7"/>
    <p:sldId id="271" r:id="rId8"/>
    <p:sldId id="278" r:id="rId9"/>
    <p:sldId id="279" r:id="rId10"/>
    <p:sldId id="273" r:id="rId11"/>
    <p:sldId id="280" r:id="rId12"/>
    <p:sldId id="281" r:id="rId13"/>
    <p:sldId id="282" r:id="rId14"/>
    <p:sldId id="283" r:id="rId15"/>
    <p:sldId id="284" r:id="rId16"/>
    <p:sldId id="274" r:id="rId17"/>
    <p:sldId id="275" r:id="rId18"/>
    <p:sldId id="285" r:id="rId19"/>
    <p:sldId id="286" r:id="rId20"/>
    <p:sldId id="287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009900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103" autoAdjust="0"/>
    <p:restoredTop sz="94664" autoAdjust="0"/>
  </p:normalViewPr>
  <p:slideViewPr>
    <p:cSldViewPr>
      <p:cViewPr varScale="1">
        <p:scale>
          <a:sx n="65" d="100"/>
          <a:sy n="65" d="100"/>
        </p:scale>
        <p:origin x="-146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5.xml"/><Relationship Id="rId7" Type="http://schemas.openxmlformats.org/officeDocument/2006/relationships/slide" Target="slide1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hotmail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11</a:t>
            </a:r>
            <a:endParaRPr lang="en-US" spc="-150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الفص</a:t>
            </a: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</a:t>
            </a:r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الخامس</a:t>
            </a:r>
            <a:endParaRPr lang="en-US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البريد الالكتروني (ج 2) </a:t>
            </a:r>
            <a:endParaRPr lang="en-US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E-mail</a:t>
            </a: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en-US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18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عناصر المحاضرة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8915400" cy="40934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342900" lvl="0" indent="-342900" fontAlgn="auto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ar-EG" sz="2000" b="1" dirty="0">
                <a:solidFill>
                  <a:srgbClr val="FF0000"/>
                </a:solidFill>
                <a:cs typeface="Times New Roman"/>
                <a:hlinkClick r:id="rId2" action="ppaction://hlinksldjump"/>
              </a:rPr>
              <a:t>تمرير الرسائل الواردة إلي بعض الجهات </a:t>
            </a:r>
            <a:r>
              <a:rPr lang="en-US" sz="2000" b="1" dirty="0" smtClean="0">
                <a:solidFill>
                  <a:srgbClr val="FF0000"/>
                </a:solidFill>
                <a:cs typeface="Times New Roman"/>
                <a:hlinkClick r:id="rId2" action="ppaction://hlinksldjump"/>
              </a:rPr>
              <a:t>Forward</a:t>
            </a:r>
            <a:endParaRPr lang="en-US" sz="20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ar-EG" sz="2000" b="1" dirty="0">
                <a:solidFill>
                  <a:srgbClr val="FF0000"/>
                </a:solidFill>
                <a:cs typeface="Times New Roman"/>
                <a:hlinkClick r:id="rId3" action="ppaction://hlinksldjump"/>
              </a:rPr>
              <a:t>تحميل المرفقات الموجودة في الرسائل الواردة لمجلد </a:t>
            </a:r>
            <a:r>
              <a:rPr lang="en-US" sz="2000" b="1" dirty="0" smtClean="0">
                <a:solidFill>
                  <a:srgbClr val="FF0000"/>
                </a:solidFill>
                <a:cs typeface="Times New Roman"/>
                <a:hlinkClick r:id="rId3" action="ppaction://hlinksldjump"/>
              </a:rPr>
              <a:t>Inbox</a:t>
            </a:r>
            <a:endParaRPr lang="en-US" sz="20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ar-EG" sz="2000" b="1" dirty="0">
                <a:solidFill>
                  <a:srgbClr val="FF0000"/>
                </a:solidFill>
                <a:cs typeface="Times New Roman"/>
                <a:hlinkClick r:id="rId4" action="ppaction://hlinksldjump"/>
              </a:rPr>
              <a:t>حذف الرسائل الواردة للصندوق </a:t>
            </a:r>
            <a:r>
              <a:rPr lang="en-US" sz="2000" b="1" dirty="0" smtClean="0">
                <a:solidFill>
                  <a:srgbClr val="FF0000"/>
                </a:solidFill>
                <a:cs typeface="Times New Roman"/>
                <a:hlinkClick r:id="rId4" action="ppaction://hlinksldjump"/>
              </a:rPr>
              <a:t>Inbox</a:t>
            </a:r>
            <a:endParaRPr lang="en-US" sz="20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ar-EG" sz="2000" b="1" dirty="0">
                <a:solidFill>
                  <a:srgbClr val="FF0000"/>
                </a:solidFill>
                <a:cs typeface="Times New Roman"/>
                <a:hlinkClick r:id="rId5" action="ppaction://hlinksldjump"/>
              </a:rPr>
              <a:t>التعامل مع البريد غير المرغوب فيه </a:t>
            </a:r>
            <a:r>
              <a:rPr lang="en-US" sz="2000" b="1" dirty="0" smtClean="0">
                <a:solidFill>
                  <a:srgbClr val="FF0000"/>
                </a:solidFill>
                <a:cs typeface="Times New Roman"/>
                <a:hlinkClick r:id="rId5" action="ppaction://hlinksldjump"/>
              </a:rPr>
              <a:t>Junk</a:t>
            </a:r>
            <a:endParaRPr lang="en-US" sz="20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ar-EG" sz="2000" b="1" dirty="0">
                <a:solidFill>
                  <a:srgbClr val="FF0000"/>
                </a:solidFill>
                <a:cs typeface="Times New Roman"/>
                <a:hlinkClick r:id="rId6" action="ppaction://hlinksldjump"/>
              </a:rPr>
              <a:t>تغيير اعدادات (خيارات) البريد </a:t>
            </a:r>
            <a:r>
              <a:rPr lang="ar-EG" sz="2000" b="1" dirty="0" smtClean="0">
                <a:solidFill>
                  <a:srgbClr val="FF0000"/>
                </a:solidFill>
                <a:cs typeface="Times New Roman"/>
                <a:hlinkClick r:id="rId6" action="ppaction://hlinksldjump"/>
              </a:rPr>
              <a:t>الالكتروني </a:t>
            </a:r>
            <a:r>
              <a:rPr lang="en-US" sz="2000" b="1" dirty="0" smtClean="0">
                <a:solidFill>
                  <a:srgbClr val="FF0000"/>
                </a:solidFill>
                <a:cs typeface="Times New Roman"/>
                <a:hlinkClick r:id="rId6" action="ppaction://hlinksldjump"/>
              </a:rPr>
              <a:t>Options</a:t>
            </a:r>
            <a:endParaRPr lang="en-US" sz="20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ar-EG" sz="2000" b="1" dirty="0">
                <a:solidFill>
                  <a:srgbClr val="FF0000"/>
                </a:solidFill>
                <a:cs typeface="Times New Roman"/>
                <a:hlinkClick r:id="rId7" action="ppaction://hlinksldjump"/>
              </a:rPr>
              <a:t>تسجيل الخروج من البريد الالكتروني </a:t>
            </a:r>
            <a:r>
              <a:rPr lang="en-US" sz="2000" b="1" dirty="0">
                <a:solidFill>
                  <a:srgbClr val="FF0000"/>
                </a:solidFill>
                <a:cs typeface="Times New Roman"/>
                <a:hlinkClick r:id="rId7" action="ppaction://hlinksldjump"/>
              </a:rPr>
              <a:t>Sign </a:t>
            </a:r>
            <a:r>
              <a:rPr lang="en-US" sz="2000" b="1" dirty="0" smtClean="0">
                <a:solidFill>
                  <a:srgbClr val="FF0000"/>
                </a:solidFill>
                <a:cs typeface="Times New Roman"/>
                <a:hlinkClick r:id="rId7" action="ppaction://hlinksldjump"/>
              </a:rPr>
              <a:t>out</a:t>
            </a:r>
            <a:endParaRPr lang="en-US" sz="20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ar-EG" sz="2000" b="1" dirty="0">
                <a:solidFill>
                  <a:srgbClr val="FF0000"/>
                </a:solidFill>
                <a:cs typeface="Times New Roman"/>
                <a:hlinkClick r:id="rId8" action="ppaction://hlinksldjump"/>
              </a:rPr>
              <a:t>الإجراءات المتبعة في حالة نسيان كلمة المرور الخاصة بالبريد </a:t>
            </a:r>
            <a:r>
              <a:rPr lang="ar-EG" sz="2000" b="1" dirty="0" smtClean="0">
                <a:solidFill>
                  <a:srgbClr val="FF0000"/>
                </a:solidFill>
                <a:cs typeface="Times New Roman"/>
                <a:hlinkClick r:id="rId8" action="ppaction://hlinksldjump"/>
              </a:rPr>
              <a:t>الالكتروني</a:t>
            </a:r>
            <a:endParaRPr lang="ar-EG" sz="2000" b="1" dirty="0">
              <a:solidFill>
                <a:srgbClr val="FF0000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51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تمرير الرسائل الواردة إلي بعض الجهات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Forward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600200"/>
            <a:ext cx="8915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افتح الرسالة الوارد إلى الصندوق </a:t>
            </a:r>
            <a:r>
              <a:rPr lang="en-US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Inbox </a:t>
            </a: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lang="en-US" sz="24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تمرير  </a:t>
            </a:r>
            <a:r>
              <a:rPr lang="en-US" sz="2400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Forward</a:t>
            </a: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(لإرسال رسالة لجهة أو عدة جهات اتصال).</a:t>
            </a:r>
            <a:endParaRPr lang="en-US" sz="24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اكتب الرسالة التي تريد إرسالها في منطقة كتابة الرسالة أو دون إضافة معلومات على الرسالة .</a:t>
            </a:r>
            <a:endParaRPr lang="en-US" sz="24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eaLnBrk="0" hangingPunct="0">
              <a:buFontTx/>
              <a:buChar char="•"/>
              <a:tabLst>
                <a:tab pos="1712913" algn="l"/>
              </a:tabLst>
            </a:pP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إرسال </a:t>
            </a:r>
            <a:r>
              <a:rPr lang="en-US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Send</a:t>
            </a: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.</a:t>
            </a:r>
            <a:endParaRPr lang="en-US" sz="24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73592" y="3169860"/>
            <a:ext cx="8482615" cy="2690997"/>
            <a:chOff x="1432012" y="3176403"/>
            <a:chExt cx="6965776" cy="2209800"/>
          </a:xfrm>
        </p:grpSpPr>
        <p:pic>
          <p:nvPicPr>
            <p:cNvPr id="9" name="Picture 11"/>
            <p:cNvPicPr/>
            <p:nvPr/>
          </p:nvPicPr>
          <p:blipFill>
            <a:blip r:embed="rId2" cstate="print"/>
            <a:srcRect t="21991" b="39583"/>
            <a:stretch>
              <a:fillRect/>
            </a:stretch>
          </p:blipFill>
          <p:spPr bwMode="auto">
            <a:xfrm>
              <a:off x="1432012" y="3176403"/>
              <a:ext cx="6965776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شكل بيضاوي 6"/>
            <p:cNvSpPr/>
            <p:nvPr/>
          </p:nvSpPr>
          <p:spPr>
            <a:xfrm>
              <a:off x="3402124" y="3557403"/>
              <a:ext cx="576064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xmlns="" val="40734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تمرير الرسائل الواردة إلي بعض الجهات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Forward</a:t>
            </a:r>
            <a:r>
              <a:rPr lang="ar-EG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مستطيل 3"/>
          <p:cNvSpPr/>
          <p:nvPr/>
        </p:nvSpPr>
        <p:spPr>
          <a:xfrm>
            <a:off x="457200" y="1531203"/>
            <a:ext cx="8648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12913" algn="l"/>
              </a:tabLst>
              <a:defRPr/>
            </a:pPr>
            <a:r>
              <a:rPr kumimoji="0" lang="ar-EG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يجب أن تلاحظ 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في مجلد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Inbox 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 ظهور بعض الإشارات للرسائل التي قمت بتمريرها أو الرد عليها وكما في الشكل التالي :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1" name="Picture 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928" b="39999"/>
          <a:stretch>
            <a:fillRect/>
          </a:stretch>
        </p:blipFill>
        <p:spPr bwMode="auto">
          <a:xfrm>
            <a:off x="1406860" y="2484624"/>
            <a:ext cx="7203740" cy="373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3536950" y="5157758"/>
            <a:ext cx="577850" cy="384175"/>
          </a:xfrm>
          <a:prstGeom prst="rightArrow">
            <a:avLst>
              <a:gd name="adj1" fmla="val 50000"/>
              <a:gd name="adj2" fmla="val 37603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التمرير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 rot="10800000" flipV="1">
            <a:off x="4982344" y="5439836"/>
            <a:ext cx="504056" cy="479921"/>
          </a:xfrm>
          <a:prstGeom prst="rightArrow">
            <a:avLst>
              <a:gd name="adj1" fmla="val 50000"/>
              <a:gd name="adj2" fmla="val 37603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الرد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52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تحميل المرفقات الموجودة في الرسائل الواردة لمجلد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Inbox</a:t>
            </a:r>
          </a:p>
        </p:txBody>
      </p:sp>
      <p:sp>
        <p:nvSpPr>
          <p:cNvPr id="6" name="مستطيل 4"/>
          <p:cNvSpPr/>
          <p:nvPr/>
        </p:nvSpPr>
        <p:spPr>
          <a:xfrm>
            <a:off x="326409" y="1447800"/>
            <a:ext cx="9372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في بعض الأحيان قد تصلك رسائل يوجد بها بعض المرفقات سواء أكانت ملفات نصية أو صور أو أفلام ....</a:t>
            </a:r>
            <a:r>
              <a:rPr lang="ar-SA" sz="20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الخ، وترغب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في تحميل </a:t>
            </a:r>
            <a:r>
              <a:rPr lang="en-US" sz="2000" b="1" dirty="0">
                <a:solidFill>
                  <a:prstClr val="black"/>
                </a:solidFill>
                <a:latin typeface="Traditional Arabic"/>
                <a:ea typeface="Times New Roman"/>
                <a:cs typeface="+mn-cs"/>
              </a:rPr>
              <a:t>Download 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 إلى </a:t>
            </a:r>
            <a:r>
              <a:rPr lang="ar-SA" sz="20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جهاز، وللقيام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بذلك اتبع ما يلي .</a:t>
            </a:r>
            <a:endParaRPr lang="ar-SA" sz="2000" b="1" dirty="0">
              <a:solidFill>
                <a:prstClr val="black"/>
              </a:solidFill>
              <a:latin typeface="Times New Roman"/>
              <a:ea typeface="Times New Roman"/>
              <a:cs typeface="Arial"/>
            </a:endParaRPr>
          </a:p>
          <a:p>
            <a:pPr marL="457200"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>
                <a:solidFill>
                  <a:prstClr val="black"/>
                </a:solidFill>
                <a:latin typeface="Times New Roman"/>
                <a:ea typeface="Calibri"/>
                <a:cs typeface="Traditional Arabic"/>
              </a:rPr>
              <a:t>    1-  </a:t>
            </a:r>
            <a:r>
              <a:rPr lang="ar-SA" sz="20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فتح الرسالة التي تحتوي على مرفقات ولاحظ وجود علامة خاصة بالرسائل التي تحمل مرفقات .</a:t>
            </a:r>
          </a:p>
          <a:p>
            <a:pPr marL="457200"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     2-  اختر أمر التحميل للمرفقات .</a:t>
            </a:r>
            <a:endParaRPr lang="en-US" sz="2000" b="1" dirty="0">
              <a:solidFill>
                <a:prstClr val="black"/>
              </a:solidFill>
              <a:latin typeface="Traditional Arabic"/>
              <a:ea typeface="Calibri"/>
              <a:cs typeface="Traditional Arabic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prstClr val="black"/>
                </a:solidFill>
                <a:latin typeface="Calibri"/>
                <a:ea typeface="Calibri"/>
                <a:cs typeface="Traditional Arabic"/>
              </a:rPr>
              <a:t>             3- لاحظ ظهور مربع حوار لحفظ أو فتح الملفات المرفقة </a:t>
            </a:r>
            <a:endParaRPr lang="ar-SA" sz="20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pic>
        <p:nvPicPr>
          <p:cNvPr id="7" name="Picture 61"/>
          <p:cNvPicPr/>
          <p:nvPr/>
        </p:nvPicPr>
        <p:blipFill>
          <a:blip r:embed="rId2" cstate="print"/>
          <a:srcRect t="32680" b="41176"/>
          <a:stretch>
            <a:fillRect/>
          </a:stretch>
        </p:blipFill>
        <p:spPr bwMode="auto">
          <a:xfrm>
            <a:off x="1143000" y="3733800"/>
            <a:ext cx="7924800" cy="23263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8" name="AutoShape 2"/>
          <p:cNvCxnSpPr>
            <a:cxnSpLocks noChangeShapeType="1"/>
          </p:cNvCxnSpPr>
          <p:nvPr/>
        </p:nvCxnSpPr>
        <p:spPr bwMode="auto">
          <a:xfrm>
            <a:off x="2323728" y="5618629"/>
            <a:ext cx="648072" cy="1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141018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تحميل المرفقات الموجودة في الرسائل الواردة لمجلد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Inbox</a:t>
            </a:r>
            <a:r>
              <a:rPr lang="ar-EG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90600" y="1849538"/>
            <a:ext cx="7620000" cy="3962400"/>
            <a:chOff x="2100536" y="1981200"/>
            <a:chExt cx="6510064" cy="3276600"/>
          </a:xfrm>
        </p:grpSpPr>
        <p:pic>
          <p:nvPicPr>
            <p:cNvPr id="4" name="Picture 64"/>
            <p:cNvPicPr/>
            <p:nvPr/>
          </p:nvPicPr>
          <p:blipFill>
            <a:blip r:embed="rId2" cstate="print"/>
            <a:srcRect t="39434" b="12200"/>
            <a:stretch>
              <a:fillRect/>
            </a:stretch>
          </p:blipFill>
          <p:spPr bwMode="auto">
            <a:xfrm>
              <a:off x="2100536" y="1981200"/>
              <a:ext cx="6510064" cy="3276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6" name="شكل بيضاوي 5"/>
            <p:cNvSpPr/>
            <p:nvPr/>
          </p:nvSpPr>
          <p:spPr>
            <a:xfrm>
              <a:off x="5600896" y="3276600"/>
              <a:ext cx="1714304" cy="4680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شكل بيضاوي 6"/>
            <p:cNvSpPr/>
            <p:nvPr/>
          </p:nvSpPr>
          <p:spPr>
            <a:xfrm>
              <a:off x="3124200" y="3581400"/>
              <a:ext cx="1485704" cy="685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xmlns="" val="139133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حذف الرسائل الواردة للصندوق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Inbox</a:t>
            </a:r>
          </a:p>
        </p:txBody>
      </p:sp>
      <p:sp>
        <p:nvSpPr>
          <p:cNvPr id="6" name="مستطيل 3"/>
          <p:cNvSpPr/>
          <p:nvPr/>
        </p:nvSpPr>
        <p:spPr>
          <a:xfrm>
            <a:off x="457200" y="129540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" lvl="0" fontAlgn="auto"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EG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عندما تصلك </a:t>
            </a: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بعض </a:t>
            </a:r>
            <a:r>
              <a:rPr lang="ar-SA" sz="24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الرسائل التي لا ترغب بوجودها في بريدك الالكتروني أو تريد تنظيف مجلد الصندوق من بعض الرسائل غير </a:t>
            </a: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المفيدة، </a:t>
            </a:r>
            <a:r>
              <a:rPr lang="ar-EG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</a:t>
            </a: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للقيام </a:t>
            </a:r>
            <a:r>
              <a:rPr lang="ar-SA" sz="24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بذلك اتبع الخطوات </a:t>
            </a: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التالية</a:t>
            </a:r>
            <a:r>
              <a:rPr lang="ar-EG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:</a:t>
            </a:r>
            <a:endParaRPr lang="en-US" sz="2400" b="1" dirty="0">
              <a:solidFill>
                <a:prstClr val="black"/>
              </a:solidFill>
              <a:latin typeface="Times New Roman"/>
              <a:ea typeface="Times New Roman"/>
              <a:cs typeface="+mn-cs"/>
            </a:endParaRPr>
          </a:p>
          <a:p>
            <a:pPr marL="711200" lvl="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sz="24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حدد الرسالة المراد حذفها ومن ثم اختار رز </a:t>
            </a:r>
            <a:r>
              <a:rPr lang="en-US" sz="24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Delete</a:t>
            </a:r>
            <a:r>
              <a:rPr lang="ar-SA" sz="24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.</a:t>
            </a:r>
            <a:endParaRPr lang="en-US" sz="2400" b="1" dirty="0">
              <a:solidFill>
                <a:prstClr val="black"/>
              </a:solidFill>
              <a:latin typeface="Traditional Arabic"/>
              <a:ea typeface="Calibri"/>
              <a:cs typeface="Traditional Arabic"/>
            </a:endParaRPr>
          </a:p>
          <a:p>
            <a:pPr marL="711200" lvl="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sz="24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حدد مجموعة الرسائل التي ترغب بحذفها ومن ثم اختر رز </a:t>
            </a:r>
            <a:r>
              <a:rPr lang="en-US" sz="24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Delete</a:t>
            </a:r>
            <a:r>
              <a:rPr lang="ar-SA" sz="24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.</a:t>
            </a:r>
            <a:endParaRPr lang="en-US" sz="2400" b="1" dirty="0">
              <a:solidFill>
                <a:prstClr val="black"/>
              </a:solidFill>
              <a:latin typeface="Traditional Arabic"/>
              <a:ea typeface="Calibri"/>
              <a:cs typeface="Traditional Arabic"/>
            </a:endParaRPr>
          </a:p>
          <a:p>
            <a:pPr marL="711200" lvl="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sz="24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لاحظ انتقال الرسالة إلى مجلد المحذوفات </a:t>
            </a:r>
            <a:r>
              <a:rPr lang="en-US" sz="2400" b="1" dirty="0">
                <a:solidFill>
                  <a:prstClr val="black"/>
                </a:solidFill>
                <a:latin typeface="Traditional Arabic"/>
                <a:ea typeface="Calibri"/>
                <a:cs typeface="Traditional Arabic"/>
              </a:rPr>
              <a:t>Deleted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066800" y="3429000"/>
            <a:ext cx="7696200" cy="2819400"/>
            <a:chOff x="1447800" y="3429000"/>
            <a:chExt cx="7010400" cy="2514600"/>
          </a:xfrm>
        </p:grpSpPr>
        <p:pic>
          <p:nvPicPr>
            <p:cNvPr id="7" name="صورة 4"/>
            <p:cNvPicPr/>
            <p:nvPr/>
          </p:nvPicPr>
          <p:blipFill>
            <a:blip r:embed="rId2" cstate="print"/>
            <a:srcRect t="20907" b="47085"/>
            <a:stretch>
              <a:fillRect/>
            </a:stretch>
          </p:blipFill>
          <p:spPr bwMode="auto">
            <a:xfrm>
              <a:off x="1447800" y="3429000"/>
              <a:ext cx="70104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شكل بيضاوي 5"/>
            <p:cNvSpPr/>
            <p:nvPr/>
          </p:nvSpPr>
          <p:spPr>
            <a:xfrm>
              <a:off x="2459360" y="3943164"/>
              <a:ext cx="360040" cy="32403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شكل بيضاوي 6"/>
            <p:cNvSpPr/>
            <p:nvPr/>
          </p:nvSpPr>
          <p:spPr>
            <a:xfrm>
              <a:off x="2195736" y="4857564"/>
              <a:ext cx="2300064" cy="32403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xmlns="" val="375464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حذف الرسائل الواردة للصندوق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Inbox</a:t>
            </a:r>
            <a:r>
              <a:rPr lang="ar-EG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57200" y="1757729"/>
            <a:ext cx="89478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>
                <a:ea typeface="Calibri"/>
                <a:cs typeface="Traditional Arabic"/>
              </a:rPr>
              <a:t>4- </a:t>
            </a:r>
            <a:r>
              <a:rPr lang="ar-SA" sz="2400" b="1" dirty="0" smtClean="0">
                <a:ea typeface="Calibri"/>
                <a:cs typeface="Traditional Arabic"/>
              </a:rPr>
              <a:t>طريقة أخرى، حدد </a:t>
            </a:r>
            <a:r>
              <a:rPr lang="ar-SA" sz="2400" b="1" dirty="0">
                <a:ea typeface="Calibri"/>
                <a:cs typeface="Traditional Arabic"/>
              </a:rPr>
              <a:t>الرسالة التي ترغب في حذفها ثم اختر رز نقل إلى </a:t>
            </a:r>
            <a:r>
              <a:rPr lang="en-US" sz="2400" b="1" dirty="0">
                <a:latin typeface="Traditional Arabic"/>
                <a:ea typeface="Calibri"/>
              </a:rPr>
              <a:t>Move to</a:t>
            </a:r>
            <a:r>
              <a:rPr lang="ar-SA" sz="2400" b="1" dirty="0">
                <a:latin typeface="Traditional Arabic"/>
                <a:ea typeface="Calibri"/>
              </a:rPr>
              <a:t> </a:t>
            </a:r>
            <a:r>
              <a:rPr lang="ar-SA" sz="2400" b="1" dirty="0">
                <a:ea typeface="Calibri"/>
                <a:cs typeface="Traditional Arabic"/>
              </a:rPr>
              <a:t>وبعدها اختر مجلد المحذوفات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990601" y="2667000"/>
            <a:ext cx="7467600" cy="3354874"/>
            <a:chOff x="990601" y="-304800"/>
            <a:chExt cx="7467600" cy="3354874"/>
          </a:xfrm>
        </p:grpSpPr>
        <p:grpSp>
          <p:nvGrpSpPr>
            <p:cNvPr id="10" name="Group 9"/>
            <p:cNvGrpSpPr/>
            <p:nvPr/>
          </p:nvGrpSpPr>
          <p:grpSpPr>
            <a:xfrm>
              <a:off x="990601" y="-304800"/>
              <a:ext cx="7467600" cy="3354874"/>
              <a:chOff x="990601" y="2588726"/>
              <a:chExt cx="7467600" cy="3354874"/>
            </a:xfrm>
          </p:grpSpPr>
          <p:pic>
            <p:nvPicPr>
              <p:cNvPr id="11" name="صورة 4"/>
              <p:cNvPicPr/>
              <p:nvPr/>
            </p:nvPicPr>
            <p:blipFill rotWithShape="1">
              <a:blip r:embed="rId2" cstate="print"/>
              <a:srcRect t="20907" r="1489" b="45825"/>
              <a:stretch/>
            </p:blipFill>
            <p:spPr bwMode="auto">
              <a:xfrm>
                <a:off x="990601" y="2588726"/>
                <a:ext cx="7467600" cy="33548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7467600" y="3657600"/>
                <a:ext cx="990600" cy="2286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/>
              </a:p>
            </p:txBody>
          </p:sp>
        </p:grpSp>
        <p:sp>
          <p:nvSpPr>
            <p:cNvPr id="2" name="Oval 1"/>
            <p:cNvSpPr/>
            <p:nvPr/>
          </p:nvSpPr>
          <p:spPr>
            <a:xfrm>
              <a:off x="3200400" y="459274"/>
              <a:ext cx="685800" cy="381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Oval 6"/>
            <p:cNvSpPr/>
            <p:nvPr/>
          </p:nvSpPr>
          <p:spPr>
            <a:xfrm>
              <a:off x="3200400" y="1907074"/>
              <a:ext cx="685800" cy="381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xmlns="" val="240537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التعامل مع البريد غير المرغوب فيه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Junk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2"/>
          <p:cNvSpPr/>
          <p:nvPr/>
        </p:nvSpPr>
        <p:spPr>
          <a:xfrm>
            <a:off x="838200" y="1490006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b="1" dirty="0">
                <a:latin typeface="Times New Roman"/>
                <a:ea typeface="Times New Roman"/>
                <a:cs typeface="Traditional Arabic"/>
              </a:rPr>
              <a:t>يقدم لك مزود البريد الالكتروني </a:t>
            </a:r>
            <a:r>
              <a:rPr lang="en-US" b="1" dirty="0">
                <a:latin typeface="Times New Roman"/>
                <a:ea typeface="Times New Roman"/>
                <a:cs typeface="Traditional Arabic"/>
              </a:rPr>
              <a:t>Hotmail</a:t>
            </a:r>
            <a:r>
              <a:rPr lang="ar-SA" b="1" dirty="0">
                <a:latin typeface="Times New Roman"/>
                <a:ea typeface="Times New Roman"/>
                <a:cs typeface="Traditional Arabic"/>
              </a:rPr>
              <a:t> خدمة فحص الرسائل التي تصلك من بعض الجهات للتأكد من خلوها من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الأخطار، وفي </a:t>
            </a:r>
            <a:r>
              <a:rPr lang="ar-SA" b="1" dirty="0">
                <a:latin typeface="Times New Roman"/>
                <a:ea typeface="Times New Roman"/>
                <a:cs typeface="Traditional Arabic"/>
              </a:rPr>
              <a:t>حالة تم اكتشاف رسالة قد تحتوي على بعض المخاطر فإن نظام فحص الرسائل في البريد الالكتروني يقوم بوضعها في مجلد البريد غير المرغوب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</a:rPr>
              <a:t>Junk،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لذلك </a:t>
            </a:r>
            <a:r>
              <a:rPr lang="ar-SA" b="1" dirty="0">
                <a:latin typeface="Times New Roman"/>
                <a:ea typeface="Times New Roman"/>
                <a:cs typeface="Traditional Arabic"/>
              </a:rPr>
              <a:t>فأن أفضل طريقة للتعامل مع هذه الرسائل هي حذفها وعدم فتحها . وفي حالة أردت أن تفتح الرسالة فأن النظام ينبهك بعدم فتح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الرسالة، وإذا </a:t>
            </a:r>
            <a:r>
              <a:rPr lang="ar-SA" b="1" dirty="0">
                <a:latin typeface="Times New Roman"/>
                <a:ea typeface="Times New Roman"/>
                <a:cs typeface="Traditional Arabic"/>
              </a:rPr>
              <a:t>فتحت الرسالة تكون المسئول عن أي مخاطر ممكن أن تلحق بك </a:t>
            </a:r>
            <a:r>
              <a:rPr lang="ar-SA" dirty="0">
                <a:latin typeface="Traditional Arabic"/>
                <a:ea typeface="Calibri"/>
                <a:cs typeface="+mj-cs"/>
              </a:rPr>
              <a:t>.</a:t>
            </a:r>
            <a:endParaRPr lang="ar-SA" dirty="0">
              <a:cs typeface="+mj-cs"/>
            </a:endParaRPr>
          </a:p>
        </p:txBody>
      </p:sp>
      <p:sp>
        <p:nvSpPr>
          <p:cNvPr id="6" name="مستطيل 3"/>
          <p:cNvSpPr/>
          <p:nvPr/>
        </p:nvSpPr>
        <p:spPr>
          <a:xfrm>
            <a:off x="2286000" y="2667000"/>
            <a:ext cx="6972300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"/>
              <a:tabLst>
                <a:tab pos="1712595" algn="l"/>
              </a:tabLst>
            </a:pPr>
            <a:r>
              <a:rPr lang="ar-SA" b="1" dirty="0">
                <a:latin typeface="Times New Roman"/>
                <a:ea typeface="Times New Roman"/>
                <a:cs typeface="Traditional Arabic"/>
              </a:rPr>
              <a:t>ولحذف البريد غير المرغوب اتبع نفس الخطوات في طريقة حذف الرسائل او امر الكنس </a:t>
            </a:r>
            <a:r>
              <a:rPr lang="en-US" b="1" dirty="0" smtClean="0">
                <a:latin typeface="Calibri"/>
                <a:ea typeface="Times New Roman"/>
                <a:cs typeface="Traditional Arabic"/>
              </a:rPr>
              <a:t>Sweep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   </a:t>
            </a:r>
            <a:endParaRPr lang="en-US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7" name="Picture 70"/>
          <p:cNvPicPr/>
          <p:nvPr/>
        </p:nvPicPr>
        <p:blipFill>
          <a:blip r:embed="rId2" cstate="print"/>
          <a:srcRect t="21351" b="43355"/>
          <a:stretch>
            <a:fillRect/>
          </a:stretch>
        </p:blipFill>
        <p:spPr bwMode="auto">
          <a:xfrm>
            <a:off x="1676401" y="3124200"/>
            <a:ext cx="67818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3581400" y="3784600"/>
            <a:ext cx="439738" cy="330200"/>
            <a:chOff x="3801" y="1842"/>
            <a:chExt cx="5643" cy="1691"/>
          </a:xfrm>
        </p:grpSpPr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AutoShape 4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" name="AutoShape 5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" name="AutoShape 6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2671216" y="5410200"/>
            <a:ext cx="4415384" cy="330200"/>
            <a:chOff x="3801" y="1842"/>
            <a:chExt cx="5643" cy="1691"/>
          </a:xfrm>
        </p:grpSpPr>
        <p:cxnSp>
          <p:nvCxnSpPr>
            <p:cNvPr id="15" name="AutoShape 3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6" name="AutoShape 4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" name="AutoShape 5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" name="AutoShape 6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xmlns="" val="314043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تغيير اعدادات (خيارات) البريد الكتروني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</a:p>
        </p:txBody>
      </p:sp>
      <p:sp>
        <p:nvSpPr>
          <p:cNvPr id="6" name="مستطيل 8"/>
          <p:cNvSpPr/>
          <p:nvPr/>
        </p:nvSpPr>
        <p:spPr>
          <a:xfrm>
            <a:off x="152400" y="1634490"/>
            <a:ext cx="9448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algn="just">
              <a:spcAft>
                <a:spcPts val="0"/>
              </a:spcAft>
              <a:tabLst>
                <a:tab pos="1712595" algn="l"/>
              </a:tabLst>
            </a:pPr>
            <a:r>
              <a:rPr lang="ar-SA" sz="2400" b="1" dirty="0">
                <a:latin typeface="Times New Roman"/>
                <a:ea typeface="Times New Roman"/>
                <a:cs typeface="Traditional Arabic"/>
              </a:rPr>
              <a:t>قد يرغب مستخدم البريد الالكتروني بتغيير بعض الخيارات الموجودة في البريد كتغيير كلمة المرور أو لغة البريد أو إيقاف الرسائل التي تصل إليه من بعض الجهات وغيرها من </a:t>
            </a:r>
            <a:r>
              <a:rPr lang="ar-SA" sz="2400" b="1" dirty="0" smtClean="0">
                <a:latin typeface="Times New Roman"/>
                <a:ea typeface="Times New Roman"/>
                <a:cs typeface="Traditional Arabic"/>
              </a:rPr>
              <a:t>الإعدادات، وللقيام </a:t>
            </a:r>
            <a:r>
              <a:rPr lang="ar-SA" sz="2400" b="1" dirty="0">
                <a:latin typeface="Times New Roman"/>
                <a:ea typeface="Times New Roman"/>
                <a:cs typeface="Traditional Arabic"/>
              </a:rPr>
              <a:t>بذلك اتبع ما </a:t>
            </a:r>
            <a:r>
              <a:rPr lang="ar-SA" sz="2400" b="1" dirty="0" smtClean="0">
                <a:latin typeface="Times New Roman"/>
                <a:ea typeface="Times New Roman"/>
                <a:cs typeface="Traditional Arabic"/>
              </a:rPr>
              <a:t>يلي</a:t>
            </a:r>
            <a:r>
              <a:rPr lang="en-US" sz="2400" b="1" dirty="0" smtClean="0">
                <a:latin typeface="Times New Roman"/>
                <a:ea typeface="Times New Roman"/>
                <a:cs typeface="Traditional Arabic"/>
              </a:rPr>
              <a:t>:</a:t>
            </a:r>
            <a:endParaRPr lang="en-US" sz="2400" b="1" dirty="0">
              <a:latin typeface="Times New Roman"/>
              <a:ea typeface="Times New Roman"/>
            </a:endParaRPr>
          </a:p>
          <a:p>
            <a:pPr marL="1089025" lvl="0" indent="-342900" algn="just"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sz="2400" b="1" dirty="0">
                <a:latin typeface="Traditional Arabic"/>
                <a:ea typeface="Calibri"/>
                <a:cs typeface="Traditional Arabic"/>
              </a:rPr>
              <a:t>اختر زر خيارات </a:t>
            </a:r>
            <a:r>
              <a:rPr lang="en-US" sz="2400" b="1" dirty="0">
                <a:latin typeface="Traditional Arabic"/>
                <a:ea typeface="Calibri"/>
                <a:cs typeface="Traditional Arabic"/>
              </a:rPr>
              <a:t>Options</a:t>
            </a:r>
          </a:p>
          <a:p>
            <a:pPr marL="1089025" lvl="0" indent="-342900" algn="just"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sz="2400" b="1" dirty="0">
                <a:latin typeface="Traditional Arabic"/>
                <a:ea typeface="Calibri"/>
                <a:cs typeface="Traditional Arabic"/>
              </a:rPr>
              <a:t>اختر خيارات متعددة </a:t>
            </a:r>
            <a:r>
              <a:rPr lang="en-US" sz="2400" b="1" dirty="0">
                <a:latin typeface="Traditional Arabic"/>
                <a:ea typeface="Calibri"/>
                <a:cs typeface="Traditional Arabic"/>
              </a:rPr>
              <a:t>More Option</a:t>
            </a:r>
          </a:p>
          <a:p>
            <a:pPr marL="1089025" lvl="0" indent="-342900" algn="just"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sz="2400" b="1" dirty="0">
                <a:latin typeface="Traditional Arabic"/>
                <a:ea typeface="Calibri"/>
                <a:cs typeface="Traditional Arabic"/>
              </a:rPr>
              <a:t>سوف تظهر لديك الشاشة الخاصة بتغيير الإعدادات .</a:t>
            </a:r>
            <a:endParaRPr lang="en-US" sz="2400" b="1" dirty="0">
              <a:effectLst/>
              <a:latin typeface="Traditional Arabic"/>
              <a:ea typeface="Calibri"/>
              <a:cs typeface="Traditional Arabic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49986" y="3573482"/>
            <a:ext cx="7696200" cy="2235435"/>
            <a:chOff x="1149986" y="3573482"/>
            <a:chExt cx="7696200" cy="2235435"/>
          </a:xfrm>
        </p:grpSpPr>
        <p:pic>
          <p:nvPicPr>
            <p:cNvPr id="7" name="Picture 76"/>
            <p:cNvPicPr/>
            <p:nvPr/>
          </p:nvPicPr>
          <p:blipFill>
            <a:blip r:embed="rId2" cstate="print"/>
            <a:srcRect t="22004" b="51416"/>
            <a:stretch>
              <a:fillRect/>
            </a:stretch>
          </p:blipFill>
          <p:spPr bwMode="auto">
            <a:xfrm>
              <a:off x="1149986" y="3573482"/>
              <a:ext cx="7696200" cy="223543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" name="Oval 2"/>
            <p:cNvSpPr/>
            <p:nvPr/>
          </p:nvSpPr>
          <p:spPr>
            <a:xfrm>
              <a:off x="7924800" y="4267200"/>
              <a:ext cx="457200" cy="228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8" name="Oval 7"/>
            <p:cNvSpPr/>
            <p:nvPr/>
          </p:nvSpPr>
          <p:spPr>
            <a:xfrm>
              <a:off x="7442200" y="5486400"/>
              <a:ext cx="711200" cy="228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xmlns="" val="12737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28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تغيير اعدادات (خيارات) البريد الكتروني </a:t>
            </a:r>
            <a:r>
              <a:rPr lang="en-US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r>
              <a:rPr lang="ar-EG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28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مستطيل 4"/>
          <p:cNvSpPr/>
          <p:nvPr/>
        </p:nvSpPr>
        <p:spPr>
          <a:xfrm>
            <a:off x="6553200" y="1550586"/>
            <a:ext cx="3235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b="1" dirty="0"/>
              <a:t>لتغيير كلمة المرور </a:t>
            </a:r>
            <a:r>
              <a:rPr lang="en-US" b="1" dirty="0"/>
              <a:t>Password</a:t>
            </a:r>
            <a:r>
              <a:rPr lang="ar-SA" b="1" dirty="0"/>
              <a:t> اتبع الشكل التالي : </a:t>
            </a:r>
            <a:endParaRPr lang="ar-SA" dirty="0"/>
          </a:p>
        </p:txBody>
      </p:sp>
      <p:grpSp>
        <p:nvGrpSpPr>
          <p:cNvPr id="28" name="Group 27"/>
          <p:cNvGrpSpPr/>
          <p:nvPr/>
        </p:nvGrpSpPr>
        <p:grpSpPr>
          <a:xfrm>
            <a:off x="971039" y="2652592"/>
            <a:ext cx="6934200" cy="3752215"/>
            <a:chOff x="1216554" y="2466538"/>
            <a:chExt cx="6934200" cy="3752215"/>
          </a:xfrm>
        </p:grpSpPr>
        <p:pic>
          <p:nvPicPr>
            <p:cNvPr id="17" name="صورة 14"/>
            <p:cNvPicPr/>
            <p:nvPr/>
          </p:nvPicPr>
          <p:blipFill>
            <a:blip r:embed="rId2" cstate="print"/>
            <a:srcRect t="3275" b="28945"/>
            <a:stretch>
              <a:fillRect/>
            </a:stretch>
          </p:blipFill>
          <p:spPr bwMode="auto">
            <a:xfrm>
              <a:off x="1216554" y="2466538"/>
              <a:ext cx="6934200" cy="3752215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594" y="5133538"/>
              <a:ext cx="257175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Group 3"/>
            <p:cNvGrpSpPr>
              <a:grpSpLocks/>
            </p:cNvGrpSpPr>
            <p:nvPr/>
          </p:nvGrpSpPr>
          <p:grpSpPr bwMode="auto">
            <a:xfrm>
              <a:off x="2740554" y="5133538"/>
              <a:ext cx="2209800" cy="225425"/>
              <a:chOff x="3801" y="1842"/>
              <a:chExt cx="5643" cy="1691"/>
            </a:xfrm>
          </p:grpSpPr>
          <p:cxnSp>
            <p:nvCxnSpPr>
              <p:cNvPr id="20" name="AutoShape 4"/>
              <p:cNvCxnSpPr>
                <a:cxnSpLocks noChangeShapeType="1"/>
              </p:cNvCxnSpPr>
              <p:nvPr/>
            </p:nvCxnSpPr>
            <p:spPr bwMode="auto">
              <a:xfrm flipV="1">
                <a:off x="3801" y="1842"/>
                <a:ext cx="5643" cy="17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1" name="AutoShape 5"/>
              <p:cNvCxnSpPr>
                <a:cxnSpLocks noChangeShapeType="1"/>
              </p:cNvCxnSpPr>
              <p:nvPr/>
            </p:nvCxnSpPr>
            <p:spPr bwMode="auto">
              <a:xfrm flipV="1">
                <a:off x="3801" y="3516"/>
                <a:ext cx="5643" cy="17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" name="AutoShape 6"/>
              <p:cNvCxnSpPr>
                <a:cxnSpLocks noChangeShapeType="1"/>
              </p:cNvCxnSpPr>
              <p:nvPr/>
            </p:nvCxnSpPr>
            <p:spPr bwMode="auto">
              <a:xfrm>
                <a:off x="3801" y="1859"/>
                <a:ext cx="0" cy="1674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3" name="AutoShape 7"/>
              <p:cNvCxnSpPr>
                <a:cxnSpLocks noChangeShapeType="1"/>
              </p:cNvCxnSpPr>
              <p:nvPr/>
            </p:nvCxnSpPr>
            <p:spPr bwMode="auto">
              <a:xfrm>
                <a:off x="9444" y="1859"/>
                <a:ext cx="0" cy="1674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pic>
          <p:nvPicPr>
            <p:cNvPr id="2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3554" y="4371538"/>
              <a:ext cx="257175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3554" y="4676338"/>
              <a:ext cx="257175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3554" y="5438338"/>
              <a:ext cx="257175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6654" y="5819338"/>
              <a:ext cx="266700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/>
          <p:cNvGrpSpPr/>
          <p:nvPr/>
        </p:nvGrpSpPr>
        <p:grpSpPr>
          <a:xfrm>
            <a:off x="672022" y="1236047"/>
            <a:ext cx="5881178" cy="1214964"/>
            <a:chOff x="2597181" y="1447800"/>
            <a:chExt cx="6775419" cy="1399701"/>
          </a:xfrm>
        </p:grpSpPr>
        <p:grpSp>
          <p:nvGrpSpPr>
            <p:cNvPr id="3" name="Group 2"/>
            <p:cNvGrpSpPr/>
            <p:nvPr/>
          </p:nvGrpSpPr>
          <p:grpSpPr>
            <a:xfrm>
              <a:off x="2597181" y="1447800"/>
              <a:ext cx="6775419" cy="1399701"/>
              <a:chOff x="1050997" y="4447374"/>
              <a:chExt cx="8270999" cy="1708666"/>
            </a:xfrm>
          </p:grpSpPr>
          <p:pic>
            <p:nvPicPr>
              <p:cNvPr id="10" name="Picture 79"/>
              <p:cNvPicPr/>
              <p:nvPr/>
            </p:nvPicPr>
            <p:blipFill>
              <a:blip r:embed="rId8" cstate="print"/>
              <a:srcRect t="38562" b="43355"/>
              <a:stretch>
                <a:fillRect/>
              </a:stretch>
            </p:blipFill>
            <p:spPr bwMode="auto">
              <a:xfrm>
                <a:off x="1050997" y="4776185"/>
                <a:ext cx="8270999" cy="13798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grpSp>
            <p:nvGrpSpPr>
              <p:cNvPr id="11" name="Group 2"/>
              <p:cNvGrpSpPr>
                <a:grpSpLocks/>
              </p:cNvGrpSpPr>
              <p:nvPr/>
            </p:nvGrpSpPr>
            <p:grpSpPr bwMode="auto">
              <a:xfrm>
                <a:off x="2438400" y="5105115"/>
                <a:ext cx="2173918" cy="212725"/>
                <a:chOff x="3801" y="1842"/>
                <a:chExt cx="5643" cy="1691"/>
              </a:xfrm>
            </p:grpSpPr>
            <p:cxnSp>
              <p:nvCxnSpPr>
                <p:cNvPr id="12" name="AutoShape 3"/>
                <p:cNvCxnSpPr>
                  <a:cxnSpLocks noChangeShapeType="1"/>
                </p:cNvCxnSpPr>
                <p:nvPr/>
              </p:nvCxnSpPr>
              <p:spPr bwMode="auto">
                <a:xfrm flipV="1">
                  <a:off x="3801" y="1842"/>
                  <a:ext cx="5643" cy="17"/>
                </a:xfrm>
                <a:prstGeom prst="straightConnector1">
                  <a:avLst/>
                </a:prstGeom>
                <a:noFill/>
                <a:ln w="19050">
                  <a:solidFill>
                    <a:srgbClr val="C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13" name="AutoShape 4"/>
                <p:cNvCxnSpPr>
                  <a:cxnSpLocks noChangeShapeType="1"/>
                </p:cNvCxnSpPr>
                <p:nvPr/>
              </p:nvCxnSpPr>
              <p:spPr bwMode="auto">
                <a:xfrm flipV="1">
                  <a:off x="3801" y="3516"/>
                  <a:ext cx="5643" cy="17"/>
                </a:xfrm>
                <a:prstGeom prst="straightConnector1">
                  <a:avLst/>
                </a:prstGeom>
                <a:noFill/>
                <a:ln w="19050">
                  <a:solidFill>
                    <a:srgbClr val="C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15" name="AutoShape 5"/>
                <p:cNvCxnSpPr>
                  <a:cxnSpLocks noChangeShapeType="1"/>
                </p:cNvCxnSpPr>
                <p:nvPr/>
              </p:nvCxnSpPr>
              <p:spPr bwMode="auto">
                <a:xfrm>
                  <a:off x="3801" y="1859"/>
                  <a:ext cx="0" cy="1674"/>
                </a:xfrm>
                <a:prstGeom prst="straightConnector1">
                  <a:avLst/>
                </a:prstGeom>
                <a:noFill/>
                <a:ln w="19050">
                  <a:solidFill>
                    <a:srgbClr val="C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16" name="AutoShape 6"/>
                <p:cNvCxnSpPr>
                  <a:cxnSpLocks noChangeShapeType="1"/>
                </p:cNvCxnSpPr>
                <p:nvPr/>
              </p:nvCxnSpPr>
              <p:spPr bwMode="auto">
                <a:xfrm>
                  <a:off x="9444" y="1859"/>
                  <a:ext cx="0" cy="1674"/>
                </a:xfrm>
                <a:prstGeom prst="straightConnector1">
                  <a:avLst/>
                </a:prstGeom>
                <a:noFill/>
                <a:ln w="19050">
                  <a:solidFill>
                    <a:srgbClr val="C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sp>
            <p:nvSpPr>
              <p:cNvPr id="2" name="Down Arrow 1"/>
              <p:cNvSpPr/>
              <p:nvPr/>
            </p:nvSpPr>
            <p:spPr>
              <a:xfrm>
                <a:off x="4038600" y="4447374"/>
                <a:ext cx="228600" cy="65988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/>
              </a:p>
            </p:txBody>
          </p:sp>
        </p:grpSp>
        <p:pic>
          <p:nvPicPr>
            <p:cNvPr id="29" name="Picture 1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061" y="1986607"/>
              <a:ext cx="247650" cy="257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82651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28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تغيير اعدادات (خيارات) البريد الكتروني </a:t>
            </a:r>
            <a:r>
              <a:rPr lang="en-US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r>
              <a:rPr lang="ar-EG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28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مستطيل 2"/>
          <p:cNvSpPr/>
          <p:nvPr/>
        </p:nvSpPr>
        <p:spPr>
          <a:xfrm>
            <a:off x="2307169" y="1274816"/>
            <a:ext cx="7162800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tabLst>
                <a:tab pos="1712595" algn="l"/>
              </a:tabLst>
            </a:pPr>
            <a:r>
              <a:rPr lang="ar-SA" b="1" dirty="0">
                <a:latin typeface="Times New Roman"/>
                <a:ea typeface="Times New Roman"/>
                <a:cs typeface="Traditional Arabic"/>
              </a:rPr>
              <a:t>لإيقاف بعض الجهات الغير مرغوبة  و التي ترسل إليك الرسائل . اتبع الخطوات التالية .</a:t>
            </a:r>
            <a:endParaRPr lang="en-US" sz="1400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609998" y="1676400"/>
            <a:ext cx="6783772" cy="1206871"/>
            <a:chOff x="2345268" y="2186240"/>
            <a:chExt cx="6934200" cy="1341755"/>
          </a:xfrm>
        </p:grpSpPr>
        <p:grpSp>
          <p:nvGrpSpPr>
            <p:cNvPr id="2" name="Group 1"/>
            <p:cNvGrpSpPr/>
            <p:nvPr/>
          </p:nvGrpSpPr>
          <p:grpSpPr>
            <a:xfrm>
              <a:off x="2345268" y="2186240"/>
              <a:ext cx="6934200" cy="1341755"/>
              <a:chOff x="2705099" y="1915392"/>
              <a:chExt cx="6934200" cy="1341755"/>
            </a:xfrm>
          </p:grpSpPr>
          <p:pic>
            <p:nvPicPr>
              <p:cNvPr id="18" name="Picture 79"/>
              <p:cNvPicPr/>
              <p:nvPr/>
            </p:nvPicPr>
            <p:blipFill>
              <a:blip r:embed="rId2" cstate="print"/>
              <a:srcRect t="38780" b="42483"/>
              <a:stretch>
                <a:fillRect/>
              </a:stretch>
            </p:blipFill>
            <p:spPr bwMode="auto">
              <a:xfrm>
                <a:off x="2705099" y="1915392"/>
                <a:ext cx="6934200" cy="13417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grpSp>
            <p:nvGrpSpPr>
              <p:cNvPr id="19" name="Group 12"/>
              <p:cNvGrpSpPr>
                <a:grpSpLocks/>
              </p:cNvGrpSpPr>
              <p:nvPr/>
            </p:nvGrpSpPr>
            <p:grpSpPr bwMode="auto">
              <a:xfrm>
                <a:off x="6248400" y="2438400"/>
                <a:ext cx="1023938" cy="227012"/>
                <a:chOff x="3801" y="1842"/>
                <a:chExt cx="5643" cy="1691"/>
              </a:xfrm>
            </p:grpSpPr>
            <p:cxnSp>
              <p:nvCxnSpPr>
                <p:cNvPr id="20" name="AutoShape 13"/>
                <p:cNvCxnSpPr>
                  <a:cxnSpLocks noChangeShapeType="1"/>
                </p:cNvCxnSpPr>
                <p:nvPr/>
              </p:nvCxnSpPr>
              <p:spPr bwMode="auto">
                <a:xfrm flipV="1">
                  <a:off x="3801" y="1842"/>
                  <a:ext cx="5643" cy="17"/>
                </a:xfrm>
                <a:prstGeom prst="straightConnector1">
                  <a:avLst/>
                </a:prstGeom>
                <a:noFill/>
                <a:ln w="19050">
                  <a:solidFill>
                    <a:srgbClr val="C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1" name="AutoShape 14"/>
                <p:cNvCxnSpPr>
                  <a:cxnSpLocks noChangeShapeType="1"/>
                </p:cNvCxnSpPr>
                <p:nvPr/>
              </p:nvCxnSpPr>
              <p:spPr bwMode="auto">
                <a:xfrm flipV="1">
                  <a:off x="3801" y="3516"/>
                  <a:ext cx="5643" cy="17"/>
                </a:xfrm>
                <a:prstGeom prst="straightConnector1">
                  <a:avLst/>
                </a:prstGeom>
                <a:noFill/>
                <a:ln w="19050">
                  <a:solidFill>
                    <a:srgbClr val="C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2" name="AutoShape 15"/>
                <p:cNvCxnSpPr>
                  <a:cxnSpLocks noChangeShapeType="1"/>
                </p:cNvCxnSpPr>
                <p:nvPr/>
              </p:nvCxnSpPr>
              <p:spPr bwMode="auto">
                <a:xfrm>
                  <a:off x="3801" y="1859"/>
                  <a:ext cx="0" cy="1674"/>
                </a:xfrm>
                <a:prstGeom prst="straightConnector1">
                  <a:avLst/>
                </a:prstGeom>
                <a:noFill/>
                <a:ln w="19050">
                  <a:solidFill>
                    <a:srgbClr val="C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3" name="AutoShape 16"/>
                <p:cNvCxnSpPr>
                  <a:cxnSpLocks noChangeShapeType="1"/>
                </p:cNvCxnSpPr>
                <p:nvPr/>
              </p:nvCxnSpPr>
              <p:spPr bwMode="auto">
                <a:xfrm>
                  <a:off x="9444" y="1859"/>
                  <a:ext cx="0" cy="1674"/>
                </a:xfrm>
                <a:prstGeom prst="straightConnector1">
                  <a:avLst/>
                </a:prstGeom>
                <a:noFill/>
                <a:ln w="19050">
                  <a:solidFill>
                    <a:srgbClr val="C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pic>
          <p:nvPicPr>
            <p:cNvPr id="42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9303" y="2745501"/>
              <a:ext cx="214964" cy="223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Group 48"/>
          <p:cNvGrpSpPr/>
          <p:nvPr/>
        </p:nvGrpSpPr>
        <p:grpSpPr>
          <a:xfrm>
            <a:off x="1555139" y="2968732"/>
            <a:ext cx="6464617" cy="3307715"/>
            <a:chOff x="1600200" y="2026284"/>
            <a:chExt cx="6464617" cy="3307715"/>
          </a:xfrm>
        </p:grpSpPr>
        <p:pic>
          <p:nvPicPr>
            <p:cNvPr id="44" name="Picture 85"/>
            <p:cNvPicPr/>
            <p:nvPr/>
          </p:nvPicPr>
          <p:blipFill>
            <a:blip r:embed="rId4" cstate="print"/>
            <a:srcRect t="16558" b="29412"/>
            <a:stretch>
              <a:fillRect/>
            </a:stretch>
          </p:blipFill>
          <p:spPr bwMode="auto">
            <a:xfrm>
              <a:off x="1600200" y="2026284"/>
              <a:ext cx="6464617" cy="3307715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7883" y="4905375"/>
              <a:ext cx="257175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470" y="4191000"/>
              <a:ext cx="257175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4033837"/>
              <a:ext cx="266700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4933950"/>
              <a:ext cx="923925" cy="247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7788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28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تغيير اعدادات (خيارات) البريد الكتروني </a:t>
            </a:r>
            <a:r>
              <a:rPr lang="en-US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r>
              <a:rPr lang="ar-EG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28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مستطيل 1"/>
          <p:cNvSpPr/>
          <p:nvPr/>
        </p:nvSpPr>
        <p:spPr>
          <a:xfrm>
            <a:off x="152400" y="1391172"/>
            <a:ext cx="952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0"/>
              </a:spcAft>
              <a:buFont typeface="Arial" pitchFamily="34" charset="0"/>
              <a:buChar char="•"/>
              <a:tabLst>
                <a:tab pos="1712595" algn="l"/>
              </a:tabLst>
            </a:pPr>
            <a:r>
              <a:rPr lang="ar-SA" sz="2400" b="1" dirty="0">
                <a:latin typeface="Times New Roman"/>
                <a:ea typeface="Times New Roman"/>
                <a:cs typeface="Traditional Arabic"/>
              </a:rPr>
              <a:t>لإنشاء توقيع خاص </a:t>
            </a:r>
            <a:r>
              <a:rPr lang="ar-SA" sz="2400" b="1" dirty="0" smtClean="0">
                <a:latin typeface="Times New Roman"/>
                <a:ea typeface="Times New Roman"/>
                <a:cs typeface="Traditional Arabic"/>
              </a:rPr>
              <a:t>بك، بحيث </a:t>
            </a:r>
            <a:r>
              <a:rPr lang="ar-SA" sz="2400" b="1" dirty="0">
                <a:latin typeface="Times New Roman"/>
                <a:ea typeface="Times New Roman"/>
                <a:cs typeface="Traditional Arabic"/>
              </a:rPr>
              <a:t>يظهر في الرسائل التي تقوم بإرسالها  .وللقيام بذلك اتبع الخطوات </a:t>
            </a:r>
            <a:r>
              <a:rPr lang="ar-SA" sz="2400" b="1" dirty="0" smtClean="0">
                <a:latin typeface="Times New Roman"/>
                <a:ea typeface="Times New Roman"/>
                <a:cs typeface="Traditional Arabic"/>
              </a:rPr>
              <a:t>التالية</a:t>
            </a:r>
            <a:r>
              <a:rPr lang="en-US" sz="2400" b="1" dirty="0" smtClean="0">
                <a:latin typeface="Times New Roman"/>
                <a:ea typeface="Times New Roman"/>
                <a:cs typeface="Traditional Arabic"/>
              </a:rPr>
              <a:t>:</a:t>
            </a:r>
            <a:endParaRPr lang="en-US" sz="2400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676400" y="1852837"/>
            <a:ext cx="7316047" cy="4040882"/>
            <a:chOff x="1676400" y="1852837"/>
            <a:chExt cx="7316047" cy="4040882"/>
          </a:xfrm>
        </p:grpSpPr>
        <p:grpSp>
          <p:nvGrpSpPr>
            <p:cNvPr id="2" name="Group 1"/>
            <p:cNvGrpSpPr/>
            <p:nvPr/>
          </p:nvGrpSpPr>
          <p:grpSpPr>
            <a:xfrm>
              <a:off x="1676400" y="1852837"/>
              <a:ext cx="7316047" cy="4040882"/>
              <a:chOff x="1570990" y="2076972"/>
              <a:chExt cx="6346190" cy="3505200"/>
            </a:xfrm>
          </p:grpSpPr>
          <p:pic>
            <p:nvPicPr>
              <p:cNvPr id="26" name="Picture 91"/>
              <p:cNvPicPr/>
              <p:nvPr/>
            </p:nvPicPr>
            <p:blipFill>
              <a:blip r:embed="rId2" cstate="print"/>
              <a:srcRect t="8932" b="16776"/>
              <a:stretch>
                <a:fillRect/>
              </a:stretch>
            </p:blipFill>
            <p:spPr bwMode="auto">
              <a:xfrm>
                <a:off x="1570990" y="2076972"/>
                <a:ext cx="6346190" cy="3505200"/>
              </a:xfrm>
              <a:prstGeom prst="rect">
                <a:avLst/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</p:pic>
          <p:pic>
            <p:nvPicPr>
              <p:cNvPr id="2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6790" y="3981972"/>
                <a:ext cx="257175" cy="3143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7790" y="3972447"/>
                <a:ext cx="923925" cy="238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" name="TextBox 2"/>
            <p:cNvSpPr txBox="1"/>
            <p:nvPr/>
          </p:nvSpPr>
          <p:spPr>
            <a:xfrm>
              <a:off x="5562600" y="4724400"/>
              <a:ext cx="281940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r>
                <a:rPr lang="ar-EG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د. محمد بن سعيد الزهراني</a:t>
              </a:r>
            </a:p>
            <a:p>
              <a:r>
                <a:rPr lang="ar-EG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جامعة الملك فيصل</a:t>
              </a:r>
            </a:p>
            <a:p>
              <a:r>
                <a:rPr lang="ar-EG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كلية علوم الحاسب - قسم الشبكات</a:t>
              </a:r>
            </a:p>
            <a:p>
              <a:endParaRPr lang="ar-EG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788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تغيير اعدادات (خيارات) البريد الكتروني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r>
              <a:rPr lang="ar-EG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52404" y="1865312"/>
            <a:ext cx="6924992" cy="4383088"/>
            <a:chOff x="1452404" y="1752600"/>
            <a:chExt cx="6924992" cy="4383088"/>
          </a:xfrm>
        </p:grpSpPr>
        <p:pic>
          <p:nvPicPr>
            <p:cNvPr id="4" name="Picture 94"/>
            <p:cNvPicPr/>
            <p:nvPr/>
          </p:nvPicPr>
          <p:blipFill>
            <a:blip r:embed="rId2" cstate="print"/>
            <a:srcRect t="29194" b="24619"/>
            <a:stretch>
              <a:fillRect/>
            </a:stretch>
          </p:blipFill>
          <p:spPr bwMode="auto">
            <a:xfrm>
              <a:off x="1452404" y="1752600"/>
              <a:ext cx="6924992" cy="4383088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2514600" y="4724400"/>
              <a:ext cx="2819400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r>
                <a:rPr lang="ar-EG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د. محمد بن سعيد الزهراني</a:t>
              </a:r>
            </a:p>
            <a:p>
              <a:r>
                <a:rPr lang="ar-EG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جامعة الملك فيصل</a:t>
              </a:r>
            </a:p>
            <a:p>
              <a:r>
                <a:rPr lang="ar-EG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كلية علوم الحاسب - قسم الشبكات</a:t>
              </a:r>
            </a:p>
            <a:p>
              <a:endParaRPr lang="ar-EG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endParaRPr lang="ar-EG" sz="1200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endParaRPr lang="ar-EG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" name="مستطيل 6"/>
          <p:cNvSpPr/>
          <p:nvPr/>
        </p:nvSpPr>
        <p:spPr>
          <a:xfrm>
            <a:off x="5529625" y="1385907"/>
            <a:ext cx="3983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>
                <a:ea typeface="Calibri"/>
                <a:cs typeface="Traditional Arabic"/>
              </a:rPr>
              <a:t>سيظهر التوقيع في الرسائل الجديدة كما </a:t>
            </a:r>
            <a:r>
              <a:rPr lang="ar-SA" sz="2400" b="1" dirty="0" smtClean="0">
                <a:ea typeface="Calibri"/>
                <a:cs typeface="Traditional Arabic"/>
              </a:rPr>
              <a:t>يلي</a:t>
            </a:r>
            <a:r>
              <a:rPr lang="ar-EG" sz="2400" b="1" dirty="0" smtClean="0">
                <a:ea typeface="Calibri"/>
                <a:cs typeface="Traditional Arabic"/>
              </a:rPr>
              <a:t>: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27788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28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تغيير اعدادات (خيارات) البريد الكتروني </a:t>
            </a:r>
            <a:r>
              <a:rPr lang="en-US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r>
              <a:rPr lang="ar-EG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28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838200" y="1676401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  <a:tabLst>
                <a:tab pos="1712595" algn="l"/>
              </a:tabLst>
            </a:pPr>
            <a:r>
              <a:rPr lang="ar-SA" sz="2400" b="1" dirty="0">
                <a:latin typeface="Times New Roman"/>
                <a:ea typeface="Times New Roman"/>
                <a:cs typeface="Traditional Arabic"/>
              </a:rPr>
              <a:t>لتغيير لغة البريد الالكتروني من اللغة الانجليزية إلى اللغة العربية والعكس نتبع الخطوات التالية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:</a:t>
            </a:r>
            <a:endParaRPr lang="en-US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47800" y="2489944"/>
            <a:ext cx="6705600" cy="3225056"/>
            <a:chOff x="1459548" y="1295082"/>
            <a:chExt cx="7441923" cy="6216522"/>
          </a:xfrm>
        </p:grpSpPr>
        <p:pic>
          <p:nvPicPr>
            <p:cNvPr id="6" name="Picture 79"/>
            <p:cNvPicPr/>
            <p:nvPr/>
          </p:nvPicPr>
          <p:blipFill>
            <a:blip r:embed="rId2" cstate="print"/>
            <a:srcRect t="49237" b="28105"/>
            <a:stretch>
              <a:fillRect/>
            </a:stretch>
          </p:blipFill>
          <p:spPr bwMode="auto">
            <a:xfrm>
              <a:off x="1459548" y="1295082"/>
              <a:ext cx="7227252" cy="2133919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grpSp>
          <p:nvGrpSpPr>
            <p:cNvPr id="7" name="Group 2"/>
            <p:cNvGrpSpPr>
              <a:grpSpLocks/>
            </p:cNvGrpSpPr>
            <p:nvPr/>
          </p:nvGrpSpPr>
          <p:grpSpPr bwMode="auto">
            <a:xfrm>
              <a:off x="5119687" y="2362200"/>
              <a:ext cx="595313" cy="201452"/>
              <a:chOff x="3801" y="1842"/>
              <a:chExt cx="5643" cy="1691"/>
            </a:xfrm>
          </p:grpSpPr>
          <p:cxnSp>
            <p:nvCxnSpPr>
              <p:cNvPr id="8" name="AutoShape 3"/>
              <p:cNvCxnSpPr>
                <a:cxnSpLocks noChangeShapeType="1"/>
              </p:cNvCxnSpPr>
              <p:nvPr/>
            </p:nvCxnSpPr>
            <p:spPr bwMode="auto">
              <a:xfrm flipV="1">
                <a:off x="3801" y="1842"/>
                <a:ext cx="5643" cy="17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9" name="AutoShape 4"/>
              <p:cNvCxnSpPr>
                <a:cxnSpLocks noChangeShapeType="1"/>
              </p:cNvCxnSpPr>
              <p:nvPr/>
            </p:nvCxnSpPr>
            <p:spPr bwMode="auto">
              <a:xfrm flipV="1">
                <a:off x="3801" y="3516"/>
                <a:ext cx="5643" cy="17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0" name="AutoShape 5"/>
              <p:cNvCxnSpPr>
                <a:cxnSpLocks noChangeShapeType="1"/>
              </p:cNvCxnSpPr>
              <p:nvPr/>
            </p:nvCxnSpPr>
            <p:spPr bwMode="auto">
              <a:xfrm>
                <a:off x="3801" y="1859"/>
                <a:ext cx="0" cy="1674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1" name="AutoShape 6"/>
              <p:cNvCxnSpPr>
                <a:cxnSpLocks noChangeShapeType="1"/>
              </p:cNvCxnSpPr>
              <p:nvPr/>
            </p:nvCxnSpPr>
            <p:spPr bwMode="auto">
              <a:xfrm>
                <a:off x="9444" y="1859"/>
                <a:ext cx="0" cy="1674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2352675"/>
              <a:ext cx="266700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صورة 11"/>
            <p:cNvPicPr/>
            <p:nvPr/>
          </p:nvPicPr>
          <p:blipFill>
            <a:blip r:embed="rId4" cstate="print"/>
            <a:srcRect t="10831" b="10307"/>
            <a:stretch>
              <a:fillRect/>
            </a:stretch>
          </p:blipFill>
          <p:spPr bwMode="auto">
            <a:xfrm>
              <a:off x="1459548" y="4434648"/>
              <a:ext cx="7441923" cy="3076956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15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8505" y="4029074"/>
              <a:ext cx="293250" cy="358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7788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2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تسجيل الخروج من البريد الالكتروني </a:t>
            </a:r>
            <a:r>
              <a:rPr lang="en-US" sz="32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Sign out</a:t>
            </a:r>
          </a:p>
        </p:txBody>
      </p:sp>
      <p:sp>
        <p:nvSpPr>
          <p:cNvPr id="6" name="مستطيل 1"/>
          <p:cNvSpPr/>
          <p:nvPr/>
        </p:nvSpPr>
        <p:spPr>
          <a:xfrm>
            <a:off x="609600" y="1434405"/>
            <a:ext cx="899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algn="just"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 smtClean="0">
                <a:latin typeface="Times New Roman"/>
                <a:ea typeface="Times New Roman"/>
                <a:cs typeface="Traditional Arabic"/>
              </a:rPr>
              <a:t>تعد </a:t>
            </a:r>
            <a:r>
              <a:rPr lang="ar-SA" sz="2000" b="1" dirty="0">
                <a:latin typeface="Times New Roman"/>
                <a:ea typeface="Times New Roman"/>
                <a:cs typeface="Traditional Arabic"/>
              </a:rPr>
              <a:t>هذه الخطوة من اهم الخطوات التي يجب القيام بها من قبل مستخدمي البريد </a:t>
            </a:r>
            <a:r>
              <a:rPr lang="ar-SA" sz="2000" b="1" dirty="0" smtClean="0">
                <a:latin typeface="Times New Roman"/>
                <a:ea typeface="Times New Roman"/>
                <a:cs typeface="Traditional Arabic"/>
              </a:rPr>
              <a:t>الالكتروني، حيث </a:t>
            </a:r>
            <a:r>
              <a:rPr lang="ar-SA" sz="2000" b="1" dirty="0">
                <a:latin typeface="Times New Roman"/>
                <a:ea typeface="Times New Roman"/>
                <a:cs typeface="Traditional Arabic"/>
              </a:rPr>
              <a:t>ان بعض المستخدمين يكتفي فقط في اغلاق المتصفح وهذا الاجراء في بعض الاحيان لا </a:t>
            </a:r>
            <a:r>
              <a:rPr lang="ar-SA" sz="2000" b="1" dirty="0" smtClean="0">
                <a:latin typeface="Times New Roman"/>
                <a:ea typeface="Times New Roman"/>
                <a:cs typeface="Traditional Arabic"/>
              </a:rPr>
              <a:t>يكفي، اذ </a:t>
            </a:r>
            <a:r>
              <a:rPr lang="ar-SA" sz="2000" b="1" dirty="0">
                <a:latin typeface="Times New Roman"/>
                <a:ea typeface="Times New Roman"/>
                <a:cs typeface="Traditional Arabic"/>
              </a:rPr>
              <a:t>من الممكن ان يتم فتح البريد الالكتروني الخاص فيك اذا تم فتح المتصفح من قبل اشخاص </a:t>
            </a:r>
            <a:r>
              <a:rPr lang="ar-SA" sz="2000" b="1" dirty="0" smtClean="0">
                <a:latin typeface="Times New Roman"/>
                <a:ea typeface="Times New Roman"/>
                <a:cs typeface="Traditional Arabic"/>
              </a:rPr>
              <a:t>اخرين، ولتفادي </a:t>
            </a:r>
            <a:r>
              <a:rPr lang="ar-SA" sz="2000" b="1" dirty="0">
                <a:latin typeface="Times New Roman"/>
                <a:ea typeface="Times New Roman"/>
                <a:cs typeface="Traditional Arabic"/>
              </a:rPr>
              <a:t>ذلك ينصح بتسجيل الخروج من البريد الالكتروني . وللقيام بذلك اتبع الخطوة التالية </a:t>
            </a:r>
            <a:r>
              <a:rPr lang="ar-SA" sz="2400" b="1" dirty="0">
                <a:latin typeface="Times New Roman"/>
                <a:ea typeface="Times New Roman"/>
                <a:cs typeface="Traditional Arabic"/>
              </a:rPr>
              <a:t>.</a:t>
            </a:r>
            <a:endParaRPr lang="en-US" sz="2400" b="1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19200" y="2971800"/>
            <a:ext cx="7277100" cy="3048000"/>
            <a:chOff x="838200" y="2971800"/>
            <a:chExt cx="7658100" cy="3276600"/>
          </a:xfrm>
        </p:grpSpPr>
        <p:pic>
          <p:nvPicPr>
            <p:cNvPr id="7" name="Picture 1"/>
            <p:cNvPicPr/>
            <p:nvPr/>
          </p:nvPicPr>
          <p:blipFill>
            <a:blip r:embed="rId2" cstate="print"/>
            <a:srcRect t="22013" b="46316"/>
            <a:stretch>
              <a:fillRect/>
            </a:stretch>
          </p:blipFill>
          <p:spPr bwMode="auto">
            <a:xfrm>
              <a:off x="838200" y="2971800"/>
              <a:ext cx="7658100" cy="3276600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sp>
          <p:nvSpPr>
            <p:cNvPr id="3" name="Oval 2"/>
            <p:cNvSpPr/>
            <p:nvPr/>
          </p:nvSpPr>
          <p:spPr>
            <a:xfrm>
              <a:off x="7848600" y="3429000"/>
              <a:ext cx="457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  <p:sp>
        <p:nvSpPr>
          <p:cNvPr id="8" name="Bent Arrow 7"/>
          <p:cNvSpPr/>
          <p:nvPr/>
        </p:nvSpPr>
        <p:spPr>
          <a:xfrm rot="10800000">
            <a:off x="8686800" y="2895600"/>
            <a:ext cx="685800" cy="838200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365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28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الإجراءات المتبعة في حالة نسيان كلمة المرور الخاصة بالبريد الالكتروني</a:t>
            </a:r>
          </a:p>
        </p:txBody>
      </p:sp>
      <p:sp>
        <p:nvSpPr>
          <p:cNvPr id="6" name="مستطيل 3"/>
          <p:cNvSpPr/>
          <p:nvPr/>
        </p:nvSpPr>
        <p:spPr>
          <a:xfrm>
            <a:off x="1066800" y="1447800"/>
            <a:ext cx="8229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في </a:t>
            </a:r>
            <a:r>
              <a:rPr lang="ar-SA" b="1" dirty="0"/>
              <a:t>بعض الأحيان قد ينسى المستخدم للبريد الالكتروني كلمة </a:t>
            </a:r>
            <a:r>
              <a:rPr lang="ar-SA" b="1" dirty="0" smtClean="0"/>
              <a:t>السر، الأمر </a:t>
            </a:r>
            <a:r>
              <a:rPr lang="ar-SA" b="1" dirty="0"/>
              <a:t>الذي يتطلب إلى إجراء بعض العمليات لتغيير كلمة السر القديمة واستبدالها بكلمة جديدة . وللقيام بذلك نقوم بما يلي </a:t>
            </a:r>
            <a:r>
              <a:rPr lang="ar-SA" b="1" dirty="0" smtClean="0"/>
              <a:t>:</a:t>
            </a:r>
            <a:endParaRPr lang="en-US" b="1" dirty="0"/>
          </a:p>
          <a:p>
            <a:pPr lvl="0"/>
            <a:r>
              <a:rPr lang="ar-SA" dirty="0" smtClean="0"/>
              <a:t>1- الدخول </a:t>
            </a:r>
            <a:r>
              <a:rPr lang="ar-SA" dirty="0"/>
              <a:t>على موقع البريد الالكتروني </a:t>
            </a:r>
            <a:r>
              <a:rPr lang="en-US" u="sng" dirty="0">
                <a:hlinkClick r:id="rId2"/>
              </a:rPr>
              <a:t>www.hotmail.com</a:t>
            </a:r>
            <a:r>
              <a:rPr lang="ar-SA" dirty="0"/>
              <a:t>.</a:t>
            </a:r>
            <a:endParaRPr lang="en-US" dirty="0"/>
          </a:p>
          <a:p>
            <a:pPr lvl="0"/>
            <a:r>
              <a:rPr lang="ar-SA" dirty="0" smtClean="0"/>
              <a:t>2- اختيار </a:t>
            </a:r>
            <a:r>
              <a:rPr lang="ar-SA" dirty="0"/>
              <a:t>أمر " هل نسيت كلمة المرور الخاص بك ؟" كما في الشكل التالي</a:t>
            </a:r>
            <a:endParaRPr lang="en-US" dirty="0"/>
          </a:p>
          <a:p>
            <a:pPr lvl="0"/>
            <a:r>
              <a:rPr lang="ar-SA" dirty="0" smtClean="0"/>
              <a:t>3- اختيار </a:t>
            </a:r>
            <a:r>
              <a:rPr lang="ar-SA" dirty="0"/>
              <a:t>أمر نسيان كلمة المرور وطلب بإعادة كتابتها.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71600" y="3077528"/>
            <a:ext cx="7086600" cy="3094672"/>
            <a:chOff x="1600200" y="2925128"/>
            <a:chExt cx="6858000" cy="3170872"/>
          </a:xfrm>
        </p:grpSpPr>
        <p:pic>
          <p:nvPicPr>
            <p:cNvPr id="7" name="Picture 97"/>
            <p:cNvPicPr/>
            <p:nvPr/>
          </p:nvPicPr>
          <p:blipFill>
            <a:blip r:embed="rId3" cstate="print"/>
            <a:srcRect t="10458" b="15904"/>
            <a:stretch>
              <a:fillRect/>
            </a:stretch>
          </p:blipFill>
          <p:spPr bwMode="auto">
            <a:xfrm>
              <a:off x="1600200" y="2925128"/>
              <a:ext cx="6858000" cy="3170872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4333875"/>
              <a:ext cx="266700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"/>
            <p:cNvGrpSpPr>
              <a:grpSpLocks/>
            </p:cNvGrpSpPr>
            <p:nvPr/>
          </p:nvGrpSpPr>
          <p:grpSpPr bwMode="auto">
            <a:xfrm>
              <a:off x="4114800" y="4375150"/>
              <a:ext cx="1239837" cy="273050"/>
              <a:chOff x="3801" y="1842"/>
              <a:chExt cx="5643" cy="1691"/>
            </a:xfrm>
          </p:grpSpPr>
          <p:cxnSp>
            <p:nvCxnSpPr>
              <p:cNvPr id="10" name="AutoShape 4"/>
              <p:cNvCxnSpPr>
                <a:cxnSpLocks noChangeShapeType="1"/>
              </p:cNvCxnSpPr>
              <p:nvPr/>
            </p:nvCxnSpPr>
            <p:spPr bwMode="auto">
              <a:xfrm flipV="1">
                <a:off x="3801" y="1842"/>
                <a:ext cx="5643" cy="17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1" name="AutoShape 5"/>
              <p:cNvCxnSpPr>
                <a:cxnSpLocks noChangeShapeType="1"/>
              </p:cNvCxnSpPr>
              <p:nvPr/>
            </p:nvCxnSpPr>
            <p:spPr bwMode="auto">
              <a:xfrm flipV="1">
                <a:off x="3801" y="3516"/>
                <a:ext cx="5643" cy="17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2" name="AutoShape 6"/>
              <p:cNvCxnSpPr>
                <a:cxnSpLocks noChangeShapeType="1"/>
              </p:cNvCxnSpPr>
              <p:nvPr/>
            </p:nvCxnSpPr>
            <p:spPr bwMode="auto">
              <a:xfrm>
                <a:off x="3801" y="1859"/>
                <a:ext cx="0" cy="1674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3" name="AutoShape 7"/>
              <p:cNvCxnSpPr>
                <a:cxnSpLocks noChangeShapeType="1"/>
              </p:cNvCxnSpPr>
              <p:nvPr/>
            </p:nvCxnSpPr>
            <p:spPr bwMode="auto">
              <a:xfrm>
                <a:off x="9444" y="1859"/>
                <a:ext cx="0" cy="1674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2584450" y="4800600"/>
              <a:ext cx="234950" cy="28416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12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" name="Group 9"/>
            <p:cNvGrpSpPr>
              <a:grpSpLocks/>
            </p:cNvGrpSpPr>
            <p:nvPr/>
          </p:nvGrpSpPr>
          <p:grpSpPr bwMode="auto">
            <a:xfrm>
              <a:off x="2895600" y="4877226"/>
              <a:ext cx="1143000" cy="151974"/>
              <a:chOff x="3801" y="1842"/>
              <a:chExt cx="5643" cy="1691"/>
            </a:xfrm>
          </p:grpSpPr>
          <p:cxnSp>
            <p:nvCxnSpPr>
              <p:cNvPr id="17" name="AutoShape 10"/>
              <p:cNvCxnSpPr>
                <a:cxnSpLocks noChangeShapeType="1"/>
              </p:cNvCxnSpPr>
              <p:nvPr/>
            </p:nvCxnSpPr>
            <p:spPr bwMode="auto">
              <a:xfrm flipV="1">
                <a:off x="3801" y="1842"/>
                <a:ext cx="5643" cy="17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8" name="AutoShape 11"/>
              <p:cNvCxnSpPr>
                <a:cxnSpLocks noChangeShapeType="1"/>
              </p:cNvCxnSpPr>
              <p:nvPr/>
            </p:nvCxnSpPr>
            <p:spPr bwMode="auto">
              <a:xfrm flipV="1">
                <a:off x="3801" y="3516"/>
                <a:ext cx="5643" cy="17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9" name="AutoShape 12"/>
              <p:cNvCxnSpPr>
                <a:cxnSpLocks noChangeShapeType="1"/>
              </p:cNvCxnSpPr>
              <p:nvPr/>
            </p:nvCxnSpPr>
            <p:spPr bwMode="auto">
              <a:xfrm>
                <a:off x="3801" y="1859"/>
                <a:ext cx="0" cy="1674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" name="AutoShape 13"/>
              <p:cNvCxnSpPr>
                <a:cxnSpLocks noChangeShapeType="1"/>
              </p:cNvCxnSpPr>
              <p:nvPr/>
            </p:nvCxnSpPr>
            <p:spPr bwMode="auto">
              <a:xfrm>
                <a:off x="9444" y="1859"/>
                <a:ext cx="0" cy="1674"/>
              </a:xfrm>
              <a:prstGeom prst="straightConnector1">
                <a:avLst/>
              </a:prstGeom>
              <a:noFill/>
              <a:ln w="19050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xmlns="" val="86056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28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الإجراءات المتبعة في حالة نسيان كلمة المرور الخاصة بالبريد </a:t>
            </a:r>
            <a:r>
              <a:rPr lang="ar-SA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الالكتروني</a:t>
            </a:r>
            <a:r>
              <a:rPr lang="ar-EG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ar-SA" sz="28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مستطيل 1"/>
          <p:cNvSpPr/>
          <p:nvPr/>
        </p:nvSpPr>
        <p:spPr>
          <a:xfrm>
            <a:off x="3585858" y="1552256"/>
            <a:ext cx="5137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  <a:tabLst>
                <a:tab pos="1712595" algn="l"/>
              </a:tabLst>
            </a:pPr>
            <a:r>
              <a:rPr lang="ar-SA" sz="2400" dirty="0" smtClean="0">
                <a:latin typeface="Traditional Arabic"/>
                <a:ea typeface="Calibri"/>
                <a:cs typeface="Traditional Arabic"/>
              </a:rPr>
              <a:t>4- </a:t>
            </a:r>
            <a:r>
              <a:rPr lang="ar-SA" sz="2400" b="1" dirty="0" smtClean="0">
                <a:latin typeface="Traditional Arabic"/>
                <a:ea typeface="Calibri"/>
                <a:cs typeface="Traditional Arabic"/>
              </a:rPr>
              <a:t>إدخال </a:t>
            </a:r>
            <a:r>
              <a:rPr lang="ar-SA" sz="2400" b="1" dirty="0">
                <a:latin typeface="Traditional Arabic"/>
                <a:ea typeface="Calibri"/>
                <a:cs typeface="Traditional Arabic"/>
              </a:rPr>
              <a:t>البيانات الخاصة بعملية إعادة كتابة كلمة </a:t>
            </a:r>
            <a:r>
              <a:rPr lang="ar-SA" sz="2400" b="1" dirty="0" smtClean="0">
                <a:latin typeface="Traditional Arabic"/>
                <a:ea typeface="Calibri"/>
                <a:cs typeface="Traditional Arabic"/>
              </a:rPr>
              <a:t>المرور.</a:t>
            </a:r>
            <a:endParaRPr lang="en-US" sz="2400" b="1" dirty="0">
              <a:effectLst/>
              <a:latin typeface="Traditional Arabic"/>
              <a:ea typeface="Calibri"/>
              <a:cs typeface="Traditional Arabic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00200" y="2198587"/>
            <a:ext cx="7010400" cy="3573753"/>
            <a:chOff x="1371600" y="2538138"/>
            <a:chExt cx="6618605" cy="3617278"/>
          </a:xfrm>
        </p:grpSpPr>
        <p:pic>
          <p:nvPicPr>
            <p:cNvPr id="22" name="Picture 100"/>
            <p:cNvPicPr/>
            <p:nvPr/>
          </p:nvPicPr>
          <p:blipFill>
            <a:blip r:embed="rId2" cstate="print"/>
            <a:srcRect l="2012" t="22658" b="32244"/>
            <a:stretch>
              <a:fillRect/>
            </a:stretch>
          </p:blipFill>
          <p:spPr bwMode="auto">
            <a:xfrm>
              <a:off x="1371600" y="2538138"/>
              <a:ext cx="6618605" cy="3617278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5630" y="3681138"/>
              <a:ext cx="257175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5630" y="5271813"/>
              <a:ext cx="257175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405" y="5805213"/>
              <a:ext cx="257175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18482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28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الإجراءات المتبعة في حالة نسيان كلمة المرور الخاصة بالبريد </a:t>
            </a:r>
            <a:r>
              <a:rPr lang="ar-SA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الالكتروني</a:t>
            </a:r>
            <a:r>
              <a:rPr lang="ar-EG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ar-SA" sz="28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مستطيل 3"/>
          <p:cNvSpPr/>
          <p:nvPr/>
        </p:nvSpPr>
        <p:spPr>
          <a:xfrm>
            <a:off x="304800" y="1447499"/>
            <a:ext cx="922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1712595" algn="l"/>
              </a:tabLst>
            </a:pPr>
            <a:r>
              <a:rPr lang="ar-SA" sz="2400" dirty="0" smtClean="0">
                <a:latin typeface="Traditional Arabic"/>
                <a:ea typeface="Calibri"/>
                <a:cs typeface="Traditional Arabic"/>
              </a:rPr>
              <a:t>5- </a:t>
            </a:r>
            <a:r>
              <a:rPr lang="ar-SA" sz="2400" b="1" dirty="0" smtClean="0">
                <a:latin typeface="Traditional Arabic"/>
                <a:ea typeface="Calibri"/>
                <a:cs typeface="Traditional Arabic"/>
              </a:rPr>
              <a:t>كتابة </a:t>
            </a:r>
            <a:r>
              <a:rPr lang="ar-SA" sz="2400" b="1" dirty="0">
                <a:latin typeface="Traditional Arabic"/>
                <a:ea typeface="Calibri"/>
                <a:cs typeface="Traditional Arabic"/>
              </a:rPr>
              <a:t>الجواب الخاص بالسؤال </a:t>
            </a:r>
            <a:r>
              <a:rPr lang="ar-SA" sz="2400" b="1" dirty="0" smtClean="0">
                <a:latin typeface="Traditional Arabic"/>
                <a:ea typeface="Calibri"/>
                <a:cs typeface="Traditional Arabic"/>
              </a:rPr>
              <a:t>السري، والذي </a:t>
            </a:r>
            <a:r>
              <a:rPr lang="ar-SA" sz="2400" b="1" dirty="0">
                <a:latin typeface="Traditional Arabic"/>
                <a:ea typeface="Calibri"/>
                <a:cs typeface="Traditional Arabic"/>
              </a:rPr>
              <a:t>قمت بإدخاله في عملية تسجيل حساب جديد للبريد الالكتروني . </a:t>
            </a:r>
            <a:endParaRPr lang="en-US" sz="2400" b="1" dirty="0">
              <a:effectLst/>
              <a:latin typeface="Traditional Arabic"/>
              <a:ea typeface="Calibri"/>
              <a:cs typeface="Traditional Arabic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19200" y="2057400"/>
            <a:ext cx="7315200" cy="3837945"/>
            <a:chOff x="1624489" y="2605404"/>
            <a:chExt cx="7038022" cy="3618865"/>
          </a:xfrm>
        </p:grpSpPr>
        <p:pic>
          <p:nvPicPr>
            <p:cNvPr id="11" name="Picture 103"/>
            <p:cNvPicPr/>
            <p:nvPr/>
          </p:nvPicPr>
          <p:blipFill>
            <a:blip r:embed="rId2" cstate="print"/>
            <a:srcRect t="27233" b="38562"/>
            <a:stretch>
              <a:fillRect/>
            </a:stretch>
          </p:blipFill>
          <p:spPr bwMode="auto">
            <a:xfrm>
              <a:off x="1624489" y="2605404"/>
              <a:ext cx="7038022" cy="3618865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8389" y="5110479"/>
              <a:ext cx="266700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7989" y="5805804"/>
              <a:ext cx="2667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311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28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الإجراءات المتبعة في حالة نسيان كلمة المرور الخاصة بالبريد </a:t>
            </a:r>
            <a:r>
              <a:rPr lang="ar-SA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الالكتروني</a:t>
            </a:r>
            <a:r>
              <a:rPr lang="ar-EG" sz="28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ar-SA" sz="28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1"/>
          <p:cNvSpPr/>
          <p:nvPr/>
        </p:nvSpPr>
        <p:spPr>
          <a:xfrm>
            <a:off x="5897369" y="1447800"/>
            <a:ext cx="29418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>
                <a:ea typeface="Calibri"/>
                <a:cs typeface="Traditional Arabic"/>
              </a:rPr>
              <a:t>6- كتابة </a:t>
            </a:r>
            <a:r>
              <a:rPr lang="ar-SA" sz="2400" b="1" dirty="0">
                <a:ea typeface="Calibri"/>
                <a:cs typeface="Traditional Arabic"/>
              </a:rPr>
              <a:t>كلمة المرور الجديدة .</a:t>
            </a:r>
            <a:endParaRPr lang="ar-SA" sz="24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1447800" y="1981200"/>
            <a:ext cx="7626437" cy="3838396"/>
            <a:chOff x="1436110" y="2912744"/>
            <a:chExt cx="7048900" cy="3429001"/>
          </a:xfrm>
        </p:grpSpPr>
        <p:pic>
          <p:nvPicPr>
            <p:cNvPr id="6" name="Picture 106"/>
            <p:cNvPicPr/>
            <p:nvPr/>
          </p:nvPicPr>
          <p:blipFill>
            <a:blip r:embed="rId2" cstate="print"/>
            <a:srcRect l="15658" t="27233" r="4774" b="35948"/>
            <a:stretch>
              <a:fillRect/>
            </a:stretch>
          </p:blipFill>
          <p:spPr bwMode="auto">
            <a:xfrm>
              <a:off x="1436110" y="2912744"/>
              <a:ext cx="6306185" cy="3308985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610" y="3750944"/>
              <a:ext cx="266700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0110" y="5798819"/>
              <a:ext cx="257175" cy="31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0885" y="4484951"/>
              <a:ext cx="3134125" cy="18567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25880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3353</TotalTime>
  <Words>890</Words>
  <Application>Microsoft Office PowerPoint</Application>
  <PresentationFormat>A4 Paper (210x297 mm)‎</PresentationFormat>
  <Paragraphs>93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11</vt:lpstr>
      <vt:lpstr>عناصر المحاضرة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abo-ajab</cp:lastModifiedBy>
  <cp:revision>1350</cp:revision>
  <dcterms:created xsi:type="dcterms:W3CDTF">2009-10-14T19:14:34Z</dcterms:created>
  <dcterms:modified xsi:type="dcterms:W3CDTF">2016-11-26T21:22:47Z</dcterms:modified>
</cp:coreProperties>
</file>