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7" r:id="rId2"/>
    <p:sldId id="268" r:id="rId3"/>
    <p:sldId id="269" r:id="rId4"/>
    <p:sldId id="270" r:id="rId5"/>
    <p:sldId id="274" r:id="rId6"/>
    <p:sldId id="273" r:id="rId7"/>
    <p:sldId id="275" r:id="rId8"/>
    <p:sldId id="271" r:id="rId9"/>
    <p:sldId id="276" r:id="rId10"/>
    <p:sldId id="277" r:id="rId11"/>
    <p:sldId id="279" r:id="rId12"/>
    <p:sldId id="272"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431" autoAdjust="0"/>
    <p:restoredTop sz="94664" autoAdjust="0"/>
  </p:normalViewPr>
  <p:slideViewPr>
    <p:cSldViewPr>
      <p:cViewPr>
        <p:scale>
          <a:sx n="60" d="100"/>
          <a:sy n="60" d="100"/>
        </p:scale>
        <p:origin x="-1584" y="-18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b="1" dirty="0" smtClean="0">
                <a:solidFill>
                  <a:srgbClr val="FF0000"/>
                </a:solidFill>
                <a:effectLst>
                  <a:outerShdw blurRad="38100" dist="38100" dir="2700000" algn="tl">
                    <a:srgbClr val="000000">
                      <a:alpha val="43137"/>
                    </a:srgbClr>
                  </a:outerShdw>
                </a:effectLst>
                <a:cs typeface="Arial" pitchFamily="34" charset="0"/>
              </a:rPr>
              <a:t>12</a:t>
            </a:r>
            <a:endParaRPr lang="en-US"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السادس</a:t>
            </a:r>
            <a:endPar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محركات البحث والأدلة </a:t>
            </a:r>
            <a:endPar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Search Engines &amp; </a:t>
            </a:r>
            <a:r>
              <a:rPr lang="en-US"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Directories</a:t>
            </a:r>
            <a:r>
              <a:rPr lang="ar-EG"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p14="http://schemas.microsoft.com/office/powerpoint/2010/main" xmlns="" val="3771318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09600" y="1447800"/>
            <a:ext cx="8915400" cy="2492990"/>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2" action="ppaction://hlinksldjump"/>
              </a:rPr>
              <a:t>تعريف محرك </a:t>
            </a:r>
            <a:r>
              <a:rPr lang="ar-EG" sz="2400" b="1" dirty="0" smtClean="0">
                <a:solidFill>
                  <a:srgbClr val="FF0000"/>
                </a:solidFill>
                <a:cs typeface="Times New Roman"/>
                <a:hlinkClick r:id="rId2" action="ppaction://hlinksldjump"/>
              </a:rPr>
              <a:t>البحث</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3" action="ppaction://hlinksldjump"/>
              </a:rPr>
              <a:t>مكونات محرك </a:t>
            </a:r>
            <a:r>
              <a:rPr lang="ar-EG" sz="2400" b="1" dirty="0" smtClean="0">
                <a:solidFill>
                  <a:srgbClr val="FF0000"/>
                </a:solidFill>
                <a:cs typeface="Times New Roman"/>
                <a:hlinkClick r:id="rId3" action="ppaction://hlinksldjump"/>
              </a:rPr>
              <a:t>البحث</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4" action="ppaction://hlinksldjump"/>
              </a:rPr>
              <a:t>عوامل البحث في استخدام محركات </a:t>
            </a:r>
            <a:r>
              <a:rPr lang="ar-EG" sz="2400" b="1" dirty="0" smtClean="0">
                <a:solidFill>
                  <a:srgbClr val="FF0000"/>
                </a:solidFill>
                <a:cs typeface="Times New Roman"/>
                <a:hlinkClick r:id="rId4" action="ppaction://hlinksldjump"/>
              </a:rPr>
              <a:t>البحث</a:t>
            </a:r>
            <a:endParaRPr lang="ar-EG" sz="2400" b="1" dirty="0">
              <a:solidFill>
                <a:srgbClr val="FF0000"/>
              </a:solidFill>
              <a:cs typeface="Times New Roman"/>
            </a:endParaRPr>
          </a:p>
          <a:p>
            <a:pPr marL="342900" lvl="0" indent="-342900" fontAlgn="auto">
              <a:spcBef>
                <a:spcPts val="1200"/>
              </a:spcBef>
              <a:spcAft>
                <a:spcPts val="1200"/>
              </a:spcAft>
              <a:buFont typeface="Wingdings" panose="05000000000000000000" pitchFamily="2" charset="2"/>
              <a:buChar char="q"/>
            </a:pPr>
            <a:r>
              <a:rPr lang="ar-EG" sz="2400" b="1" dirty="0">
                <a:solidFill>
                  <a:srgbClr val="FF0000"/>
                </a:solidFill>
                <a:cs typeface="Times New Roman"/>
                <a:hlinkClick r:id="rId5" action="ppaction://hlinksldjump"/>
              </a:rPr>
              <a:t>أدلة البحث (</a:t>
            </a:r>
            <a:r>
              <a:rPr lang="en-US" sz="2400" b="1" dirty="0">
                <a:solidFill>
                  <a:srgbClr val="FF0000"/>
                </a:solidFill>
                <a:cs typeface="Times New Roman"/>
                <a:hlinkClick r:id="rId5" action="ppaction://hlinksldjump"/>
              </a:rPr>
              <a:t>Search </a:t>
            </a:r>
            <a:r>
              <a:rPr lang="en-US" sz="2400" b="1" dirty="0" smtClean="0">
                <a:solidFill>
                  <a:srgbClr val="FF0000"/>
                </a:solidFill>
                <a:cs typeface="Times New Roman"/>
                <a:hlinkClick r:id="rId5" action="ppaction://hlinksldjump"/>
              </a:rPr>
              <a:t>Directories</a:t>
            </a:r>
            <a:r>
              <a:rPr lang="ar-EG" sz="2400" b="1" dirty="0" smtClean="0">
                <a:solidFill>
                  <a:srgbClr val="FF0000"/>
                </a:solidFill>
                <a:cs typeface="Times New Roman"/>
                <a:hlinkClick r:id="rId5" action="ppaction://hlinksldjump"/>
              </a:rPr>
              <a:t>)</a:t>
            </a:r>
            <a:endParaRPr lang="en-US" sz="2400" b="1" dirty="0">
              <a:solidFill>
                <a:srgbClr val="FF0000"/>
              </a:solidFill>
              <a:cs typeface="Times New Roman"/>
            </a:endParaRPr>
          </a:p>
        </p:txBody>
      </p:sp>
    </p:spTree>
    <p:extLst>
      <p:ext uri="{BB962C8B-B14F-4D97-AF65-F5344CB8AC3E}">
        <p14:creationId xmlns:p14="http://schemas.microsoft.com/office/powerpoint/2010/main" xmlns="" val="279760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تعريف محرك البحث</a:t>
            </a:r>
          </a:p>
        </p:txBody>
      </p:sp>
      <p:sp>
        <p:nvSpPr>
          <p:cNvPr id="2" name="Rectangle 1"/>
          <p:cNvSpPr/>
          <p:nvPr/>
        </p:nvSpPr>
        <p:spPr>
          <a:xfrm>
            <a:off x="457200" y="2133600"/>
            <a:ext cx="8915400" cy="2239844"/>
          </a:xfrm>
          <a:prstGeom prst="rect">
            <a:avLst/>
          </a:prstGeom>
        </p:spPr>
        <p:txBody>
          <a:bodyPr wrap="square">
            <a:spAutoFit/>
          </a:bodyPr>
          <a:lstStyle/>
          <a:p>
            <a:pPr algn="just">
              <a:lnSpc>
                <a:spcPct val="150000"/>
              </a:lnSpc>
              <a:spcBef>
                <a:spcPts val="1200"/>
              </a:spcBef>
              <a:spcAft>
                <a:spcPts val="1200"/>
              </a:spcAft>
            </a:pPr>
            <a:r>
              <a:rPr lang="ar-EG" sz="2400" b="1" dirty="0"/>
              <a:t>هو عبارة عن موقع </a:t>
            </a:r>
            <a:r>
              <a:rPr lang="ar-EG" sz="2400" b="1" dirty="0" smtClean="0"/>
              <a:t>الكتروني يحتوي </a:t>
            </a:r>
            <a:r>
              <a:rPr lang="ar-EG" sz="2400" b="1" dirty="0"/>
              <a:t>على برنامج </a:t>
            </a:r>
            <a:r>
              <a:rPr lang="ar-EG" sz="2400" b="1" dirty="0" smtClean="0"/>
              <a:t>حاسوبي </a:t>
            </a:r>
            <a:r>
              <a:rPr lang="ar-EG" sz="2400" b="1" dirty="0"/>
              <a:t>مصمم للمساعدة </a:t>
            </a:r>
            <a:r>
              <a:rPr lang="ar-EG" sz="2400" b="1" dirty="0" smtClean="0"/>
              <a:t>في </a:t>
            </a:r>
            <a:r>
              <a:rPr lang="ar-EG" sz="2400" b="1" dirty="0"/>
              <a:t>العثور على مستندات مخزنة </a:t>
            </a:r>
            <a:r>
              <a:rPr lang="ar-EG" sz="2400" b="1" dirty="0" smtClean="0"/>
              <a:t>على </a:t>
            </a:r>
            <a:r>
              <a:rPr lang="ar-EG" sz="2400" b="1" dirty="0"/>
              <a:t>شبكة الانترنت أو على حاسوب </a:t>
            </a:r>
            <a:r>
              <a:rPr lang="ar-EG" sz="2400" b="1" dirty="0" smtClean="0"/>
              <a:t>شخصي. حيث بنيت محركات </a:t>
            </a:r>
            <a:r>
              <a:rPr lang="ar-EG" sz="2400" b="1" dirty="0"/>
              <a:t>البحث الأولى </a:t>
            </a:r>
            <a:r>
              <a:rPr lang="ar-EG" sz="2400" b="1" dirty="0" smtClean="0"/>
              <a:t>اعتماداً </a:t>
            </a:r>
            <a:r>
              <a:rPr lang="ar-EG" sz="2400" b="1" dirty="0"/>
              <a:t>على </a:t>
            </a:r>
            <a:r>
              <a:rPr lang="ar-EG" sz="2400" b="1" dirty="0" smtClean="0"/>
              <a:t>التقنيات المستعملة في </a:t>
            </a:r>
            <a:r>
              <a:rPr lang="ar-EG" sz="2400" b="1" dirty="0"/>
              <a:t>إدارة </a:t>
            </a:r>
            <a:r>
              <a:rPr lang="ar-EG" sz="2400" b="1" dirty="0" smtClean="0"/>
              <a:t>المكتبات الكلاسيكية. حيث يتم بناء </a:t>
            </a:r>
            <a:r>
              <a:rPr lang="ar-EG" sz="2400" b="1" dirty="0"/>
              <a:t>فهارس للمستندات تشكل قاعدة </a:t>
            </a:r>
            <a:r>
              <a:rPr lang="ar-EG" sz="2400" b="1" dirty="0" smtClean="0"/>
              <a:t>للبيانات تفيد في البحث </a:t>
            </a:r>
            <a:r>
              <a:rPr lang="ar-EG" sz="2400" b="1" dirty="0"/>
              <a:t>عن أي معلومة.</a:t>
            </a:r>
          </a:p>
        </p:txBody>
      </p:sp>
    </p:spTree>
    <p:extLst>
      <p:ext uri="{BB962C8B-B14F-4D97-AF65-F5344CB8AC3E}">
        <p14:creationId xmlns:p14="http://schemas.microsoft.com/office/powerpoint/2010/main" xmlns="" val="2800626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مكونات محرك البحث</a:t>
            </a:r>
          </a:p>
        </p:txBody>
      </p:sp>
      <p:sp>
        <p:nvSpPr>
          <p:cNvPr id="6" name="Rectangle 5"/>
          <p:cNvSpPr/>
          <p:nvPr/>
        </p:nvSpPr>
        <p:spPr>
          <a:xfrm>
            <a:off x="457200" y="1219200"/>
            <a:ext cx="8915400" cy="4801314"/>
          </a:xfrm>
          <a:prstGeom prst="rect">
            <a:avLst/>
          </a:prstGeom>
        </p:spPr>
        <p:txBody>
          <a:bodyPr wrap="square">
            <a:spAutoFit/>
          </a:bodyPr>
          <a:lstStyle/>
          <a:p>
            <a:pPr algn="just">
              <a:lnSpc>
                <a:spcPct val="150000"/>
              </a:lnSpc>
              <a:spcBef>
                <a:spcPts val="600"/>
              </a:spcBef>
              <a:spcAft>
                <a:spcPts val="600"/>
              </a:spcAft>
            </a:pPr>
            <a:r>
              <a:rPr lang="ar-EG" sz="2400" b="1" dirty="0"/>
              <a:t>محرك البحث </a:t>
            </a:r>
            <a:r>
              <a:rPr lang="ar-EG" sz="2400" b="1" dirty="0" smtClean="0"/>
              <a:t>:</a:t>
            </a:r>
          </a:p>
          <a:p>
            <a:pPr algn="just">
              <a:spcBef>
                <a:spcPts val="600"/>
              </a:spcBef>
              <a:spcAft>
                <a:spcPts val="600"/>
              </a:spcAft>
            </a:pPr>
            <a:r>
              <a:rPr lang="ar-EG" sz="2400" dirty="0"/>
              <a:t>هو برنامج </a:t>
            </a:r>
            <a:r>
              <a:rPr lang="ar-EG" sz="2400" dirty="0" smtClean="0"/>
              <a:t>يتيح للمُستخدِمين البحثَ </a:t>
            </a:r>
            <a:r>
              <a:rPr lang="ar-EG" sz="2400" dirty="0"/>
              <a:t>عن كلمات محددة ضمن مصادر الإنترنت المختلفة و </a:t>
            </a:r>
            <a:r>
              <a:rPr lang="ar-EG" sz="2400" dirty="0" smtClean="0"/>
              <a:t>يتكون </a:t>
            </a:r>
            <a:r>
              <a:rPr lang="ar-EG" sz="2400" dirty="0"/>
              <a:t>محرك البحث </a:t>
            </a:r>
            <a:r>
              <a:rPr lang="ar-EG" sz="2400" dirty="0" smtClean="0"/>
              <a:t>من ثلاثة أجزاء رئيسية هي:</a:t>
            </a:r>
            <a:endParaRPr lang="ar-EG" sz="2400" b="1" dirty="0"/>
          </a:p>
          <a:p>
            <a:pPr algn="just">
              <a:spcBef>
                <a:spcPts val="600"/>
              </a:spcBef>
              <a:spcAft>
                <a:spcPts val="600"/>
              </a:spcAft>
            </a:pPr>
            <a:r>
              <a:rPr lang="ar-EG" sz="2400" b="1" dirty="0" smtClean="0"/>
              <a:t>1- برنامج العنكبوت (</a:t>
            </a:r>
            <a:r>
              <a:rPr lang="en-US" sz="2400" b="1" dirty="0" smtClean="0"/>
              <a:t>Spider Program</a:t>
            </a:r>
            <a:r>
              <a:rPr lang="ar-EG" sz="2400" b="1" dirty="0" smtClean="0"/>
              <a:t>):</a:t>
            </a:r>
          </a:p>
          <a:p>
            <a:pPr algn="just">
              <a:spcBef>
                <a:spcPts val="600"/>
              </a:spcBef>
              <a:spcAft>
                <a:spcPts val="600"/>
              </a:spcAft>
            </a:pPr>
            <a:r>
              <a:rPr lang="ar-EG" sz="2400" dirty="0"/>
              <a:t>تَستخدِم محركاتُ البحث برنامجَ </a:t>
            </a:r>
            <a:r>
              <a:rPr lang="ar-EG" sz="2400" dirty="0" smtClean="0"/>
              <a:t>العنكبوت (</a:t>
            </a:r>
            <a:r>
              <a:rPr lang="en-US" sz="2400" dirty="0"/>
              <a:t>spider</a:t>
            </a:r>
            <a:r>
              <a:rPr lang="ar-EG" sz="2400" dirty="0" smtClean="0"/>
              <a:t>)</a:t>
            </a:r>
            <a:r>
              <a:rPr lang="en-US" sz="2400" dirty="0" smtClean="0"/>
              <a:t> </a:t>
            </a:r>
            <a:r>
              <a:rPr lang="ar-EG" sz="2400" dirty="0"/>
              <a:t>لإيجاد صفحات جديدة على الويب لإضافتها، ويسمى هذا البرنامج أيضاً الزاحف </a:t>
            </a:r>
            <a:r>
              <a:rPr lang="ar-EG" sz="2400" dirty="0" smtClean="0"/>
              <a:t>(</a:t>
            </a:r>
            <a:r>
              <a:rPr lang="en-US" sz="2400" dirty="0"/>
              <a:t>crawler</a:t>
            </a:r>
            <a:r>
              <a:rPr lang="ar-EG" sz="2400" dirty="0" smtClean="0"/>
              <a:t>) لأنه </a:t>
            </a:r>
            <a:r>
              <a:rPr lang="ar-EG" sz="2400" dirty="0"/>
              <a:t>يُبحر في الإنترنت بهدوء لزيارة صفحات الويب والاطلاع على محتوياتها، ويأخذ هذا البرنامج مؤشرات المواقع من عنوان الصفحة </a:t>
            </a:r>
            <a:r>
              <a:rPr lang="ar-EG" sz="2400" dirty="0" smtClean="0"/>
              <a:t>(</a:t>
            </a:r>
            <a:r>
              <a:rPr lang="en-US" sz="2400" dirty="0"/>
              <a:t>title</a:t>
            </a:r>
            <a:r>
              <a:rPr lang="ar-EG" sz="2400" dirty="0" smtClean="0"/>
              <a:t>)</a:t>
            </a:r>
            <a:r>
              <a:rPr lang="en-US" sz="2400" dirty="0" smtClean="0"/>
              <a:t>، </a:t>
            </a:r>
            <a:r>
              <a:rPr lang="ar-EG" sz="2400" dirty="0"/>
              <a:t>والكلمات المفتاحية </a:t>
            </a:r>
            <a:r>
              <a:rPr lang="ar-EG" sz="2400" dirty="0" smtClean="0"/>
              <a:t>(</a:t>
            </a:r>
            <a:r>
              <a:rPr lang="en-US" sz="2400" dirty="0"/>
              <a:t>keywords</a:t>
            </a:r>
            <a:r>
              <a:rPr lang="ar-EG" sz="2400" dirty="0" smtClean="0"/>
              <a:t>) التي </a:t>
            </a:r>
            <a:r>
              <a:rPr lang="ar-EG" sz="2400" dirty="0"/>
              <a:t>تحويها، إضافة إلى </a:t>
            </a:r>
            <a:r>
              <a:rPr lang="ar-EG" sz="2400" dirty="0" smtClean="0"/>
              <a:t>محتويات محدِّدات </a:t>
            </a:r>
            <a:r>
              <a:rPr lang="ar-EG" sz="2400" dirty="0"/>
              <a:t>الميتا </a:t>
            </a:r>
            <a:r>
              <a:rPr lang="ar-EG" sz="2400" dirty="0" smtClean="0"/>
              <a:t>(</a:t>
            </a:r>
            <a:r>
              <a:rPr lang="en-US" sz="2400" dirty="0"/>
              <a:t>Meta tags</a:t>
            </a:r>
            <a:r>
              <a:rPr lang="ar-EG" sz="2400" dirty="0" smtClean="0"/>
              <a:t>) فيها</a:t>
            </a:r>
            <a:r>
              <a:rPr lang="ar-EG" sz="2400" dirty="0"/>
              <a:t>. ولا تقتصر زيارة برنامج العنكبوت على الصفحة الأولى للموقع بل يتابع البرنامج تَعقُّبَ الروابط </a:t>
            </a:r>
            <a:r>
              <a:rPr lang="ar-EG" sz="2400" dirty="0" smtClean="0"/>
              <a:t>(</a:t>
            </a:r>
            <a:r>
              <a:rPr lang="en-US" sz="2400" dirty="0"/>
              <a:t>links</a:t>
            </a:r>
            <a:r>
              <a:rPr lang="ar-EG" sz="2400" dirty="0" smtClean="0"/>
              <a:t>) الموجودة </a:t>
            </a:r>
            <a:r>
              <a:rPr lang="ar-EG" sz="2400" dirty="0"/>
              <a:t>فيها لزيارة صفحات </a:t>
            </a:r>
            <a:r>
              <a:rPr lang="ar-EG" sz="2400" dirty="0" smtClean="0"/>
              <a:t>أخرى.</a:t>
            </a:r>
            <a:endParaRPr lang="ar-EG" sz="2400" b="1" dirty="0"/>
          </a:p>
        </p:txBody>
      </p:sp>
    </p:spTree>
    <p:extLst>
      <p:ext uri="{BB962C8B-B14F-4D97-AF65-F5344CB8AC3E}">
        <p14:creationId xmlns:p14="http://schemas.microsoft.com/office/powerpoint/2010/main" xmlns="" val="30756225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مكونات محرك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457200" y="1599724"/>
            <a:ext cx="8915400" cy="3570208"/>
          </a:xfrm>
          <a:prstGeom prst="rect">
            <a:avLst/>
          </a:prstGeom>
        </p:spPr>
        <p:txBody>
          <a:bodyPr wrap="square">
            <a:spAutoFit/>
          </a:bodyPr>
          <a:lstStyle/>
          <a:p>
            <a:pPr algn="just">
              <a:lnSpc>
                <a:spcPct val="150000"/>
              </a:lnSpc>
              <a:spcBef>
                <a:spcPts val="600"/>
              </a:spcBef>
              <a:spcAft>
                <a:spcPts val="600"/>
              </a:spcAft>
            </a:pPr>
            <a:r>
              <a:rPr lang="ar-EG" sz="2400" b="1" dirty="0"/>
              <a:t>2- برنامج </a:t>
            </a:r>
            <a:r>
              <a:rPr lang="ar-EG" sz="2400" b="1" dirty="0" smtClean="0"/>
              <a:t>المُفهرس (</a:t>
            </a:r>
            <a:r>
              <a:rPr lang="en-US" sz="2400" b="1" dirty="0" smtClean="0"/>
              <a:t>Indexer Program</a:t>
            </a:r>
            <a:r>
              <a:rPr lang="ar-EG" sz="2400" b="1" dirty="0" smtClean="0"/>
              <a:t>):</a:t>
            </a:r>
          </a:p>
          <a:p>
            <a:pPr algn="just">
              <a:lnSpc>
                <a:spcPct val="150000"/>
              </a:lnSpc>
              <a:spcBef>
                <a:spcPts val="600"/>
              </a:spcBef>
              <a:spcAft>
                <a:spcPts val="600"/>
              </a:spcAft>
            </a:pPr>
            <a:r>
              <a:rPr lang="ar-EG" sz="2400" dirty="0"/>
              <a:t>يُمثل برنامج المُفَهرِس (</a:t>
            </a:r>
            <a:r>
              <a:rPr lang="en-US" sz="2400" dirty="0"/>
              <a:t>index </a:t>
            </a:r>
            <a:r>
              <a:rPr lang="en-US" sz="2400" dirty="0" smtClean="0"/>
              <a:t>program</a:t>
            </a:r>
            <a:r>
              <a:rPr lang="ar-EG" sz="2400" dirty="0" smtClean="0"/>
              <a:t>)</a:t>
            </a:r>
            <a:r>
              <a:rPr lang="en-US" sz="2400" dirty="0" smtClean="0"/>
              <a:t>، </a:t>
            </a:r>
            <a:r>
              <a:rPr lang="ar-EG" sz="2400" dirty="0" smtClean="0"/>
              <a:t>الكتالوج</a:t>
            </a:r>
            <a:r>
              <a:rPr lang="en-US" sz="2400" dirty="0" smtClean="0"/>
              <a:t>catalogue</a:t>
            </a:r>
            <a:r>
              <a:rPr lang="en-US" sz="2400" dirty="0"/>
              <a:t>) </a:t>
            </a:r>
            <a:r>
              <a:rPr lang="ar-EG" sz="2400" dirty="0" smtClean="0"/>
              <a:t>) أحياناً</a:t>
            </a:r>
            <a:r>
              <a:rPr lang="ar-EG" sz="2400" dirty="0"/>
              <a:t>، </a:t>
            </a:r>
            <a:r>
              <a:rPr lang="ar-EG" sz="2400" dirty="0" smtClean="0"/>
              <a:t>وهو قاعدة بيانات</a:t>
            </a:r>
            <a:r>
              <a:rPr lang="en-US" sz="2400" dirty="0" smtClean="0"/>
              <a:t>database</a:t>
            </a:r>
            <a:r>
              <a:rPr lang="en-US" sz="2400" dirty="0"/>
              <a:t>) </a:t>
            </a:r>
            <a:r>
              <a:rPr lang="ar-EG" sz="2400" dirty="0" smtClean="0"/>
              <a:t>) ضخمة </a:t>
            </a:r>
            <a:r>
              <a:rPr lang="ar-EG" sz="2400" dirty="0"/>
              <a:t>تُوَصِّف صفحات الويب، وتَعتمد في هذا التوصيف على المعلومات التي حَصَلت عليها من برنامج </a:t>
            </a:r>
            <a:r>
              <a:rPr lang="ar-EG" sz="2400" dirty="0" smtClean="0"/>
              <a:t>العنكبوت</a:t>
            </a:r>
            <a:r>
              <a:rPr lang="en-US" sz="2400" dirty="0" smtClean="0"/>
              <a:t>spider</a:t>
            </a:r>
            <a:r>
              <a:rPr lang="en-US" sz="2400" dirty="0"/>
              <a:t>) </a:t>
            </a:r>
            <a:r>
              <a:rPr lang="ar-EG" sz="2400" dirty="0" smtClean="0"/>
              <a:t>) كما </a:t>
            </a:r>
            <a:r>
              <a:rPr lang="ar-EG" sz="2400" dirty="0"/>
              <a:t>تعتمد على بعض المعايير مثل الكلمات الأكثر تكراراً من غيرها، وتختلف محركات البحث عن بعضها في هذه المعايير، إضافة إلى اختلافها في خوارزميات المطابقة </a:t>
            </a:r>
            <a:r>
              <a:rPr lang="en-US" sz="2400" dirty="0" smtClean="0"/>
              <a:t>ranking </a:t>
            </a:r>
            <a:r>
              <a:rPr lang="en-US" sz="2400" dirty="0"/>
              <a:t>algorithms</a:t>
            </a:r>
            <a:r>
              <a:rPr lang="en-US" sz="2400" dirty="0" smtClean="0"/>
              <a:t>)</a:t>
            </a:r>
            <a:r>
              <a:rPr lang="ar-EG" sz="2400" dirty="0" smtClean="0"/>
              <a:t>).</a:t>
            </a:r>
            <a:endParaRPr lang="ar-EG" sz="2400" dirty="0"/>
          </a:p>
        </p:txBody>
      </p:sp>
    </p:spTree>
    <p:extLst>
      <p:ext uri="{BB962C8B-B14F-4D97-AF65-F5344CB8AC3E}">
        <p14:creationId xmlns:p14="http://schemas.microsoft.com/office/powerpoint/2010/main" xmlns="" val="159965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مكونات محرك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457200" y="1599724"/>
            <a:ext cx="8915400" cy="3570208"/>
          </a:xfrm>
          <a:prstGeom prst="rect">
            <a:avLst/>
          </a:prstGeom>
        </p:spPr>
        <p:txBody>
          <a:bodyPr wrap="square">
            <a:spAutoFit/>
          </a:bodyPr>
          <a:lstStyle/>
          <a:p>
            <a:pPr algn="just">
              <a:lnSpc>
                <a:spcPct val="150000"/>
              </a:lnSpc>
              <a:spcBef>
                <a:spcPts val="600"/>
              </a:spcBef>
              <a:spcAft>
                <a:spcPts val="600"/>
              </a:spcAft>
            </a:pPr>
            <a:r>
              <a:rPr lang="ar-EG" sz="2400" b="1" dirty="0"/>
              <a:t>2- برنامج </a:t>
            </a:r>
            <a:r>
              <a:rPr lang="ar-EG" sz="2400" b="1" dirty="0" smtClean="0"/>
              <a:t>محرك البحث (</a:t>
            </a:r>
            <a:r>
              <a:rPr lang="en-US" sz="2400" dirty="0" smtClean="0"/>
              <a:t>Search Engine Program</a:t>
            </a:r>
            <a:r>
              <a:rPr lang="ar-EG" sz="2400" b="1" dirty="0" smtClean="0"/>
              <a:t>):</a:t>
            </a:r>
          </a:p>
          <a:p>
            <a:pPr algn="just">
              <a:lnSpc>
                <a:spcPct val="150000"/>
              </a:lnSpc>
              <a:spcBef>
                <a:spcPts val="600"/>
              </a:spcBef>
              <a:spcAft>
                <a:spcPts val="600"/>
              </a:spcAft>
            </a:pPr>
            <a:r>
              <a:rPr lang="ar-EG" sz="2400" dirty="0"/>
              <a:t>يبدأ دور برنامج محرك البحث (</a:t>
            </a:r>
            <a:r>
              <a:rPr lang="en-US" sz="2400" dirty="0"/>
              <a:t>search engine </a:t>
            </a:r>
            <a:r>
              <a:rPr lang="en-US" sz="2400" dirty="0" smtClean="0"/>
              <a:t>program</a:t>
            </a:r>
            <a:r>
              <a:rPr lang="ar-EG" sz="2400" dirty="0" smtClean="0"/>
              <a:t>) عند </a:t>
            </a:r>
            <a:r>
              <a:rPr lang="ar-EG" sz="2400" dirty="0"/>
              <a:t>كتابة كلمة مفتاحية </a:t>
            </a:r>
            <a:r>
              <a:rPr lang="en-US" sz="2400" dirty="0" smtClean="0"/>
              <a:t>keyword</a:t>
            </a:r>
            <a:r>
              <a:rPr lang="en-US" sz="2400" dirty="0"/>
              <a:t>) </a:t>
            </a:r>
            <a:r>
              <a:rPr lang="ar-EG" sz="2400" dirty="0" smtClean="0"/>
              <a:t>) في </a:t>
            </a:r>
            <a:r>
              <a:rPr lang="ar-EG" sz="2400" dirty="0"/>
              <a:t>مربع </a:t>
            </a:r>
            <a:r>
              <a:rPr lang="ar-EG" sz="2400" dirty="0" smtClean="0"/>
              <a:t>البحث (</a:t>
            </a:r>
            <a:r>
              <a:rPr lang="en-US" sz="2400" dirty="0"/>
              <a:t>search box</a:t>
            </a:r>
            <a:r>
              <a:rPr lang="ar-EG" sz="2400" dirty="0" smtClean="0"/>
              <a:t>)</a:t>
            </a:r>
            <a:r>
              <a:rPr lang="en-US" sz="2400" dirty="0" smtClean="0"/>
              <a:t>؛ </a:t>
            </a:r>
            <a:r>
              <a:rPr lang="ar-EG" sz="2400" dirty="0"/>
              <a:t>إذ يأخذ هذا البرنامج الكلمة المفتاحية ويبحث عن صفحات الويب التي تحقق الاستعلام الذي كونه برنامج المُفهرس في قاعدة بيانات </a:t>
            </a:r>
            <a:r>
              <a:rPr lang="ar-EG" sz="2400" dirty="0" smtClean="0"/>
              <a:t>الفهرس (</a:t>
            </a:r>
            <a:r>
              <a:rPr lang="en-US" sz="2400" dirty="0"/>
              <a:t>index database</a:t>
            </a:r>
            <a:r>
              <a:rPr lang="ar-EG" sz="2400" dirty="0" smtClean="0"/>
              <a:t>)</a:t>
            </a:r>
            <a:r>
              <a:rPr lang="en-US" sz="2400" dirty="0" smtClean="0"/>
              <a:t>، </a:t>
            </a:r>
            <a:r>
              <a:rPr lang="ar-EG" sz="2400" dirty="0"/>
              <a:t>ثم تُعرَض نتيجة البحث المتمثلة بصفحات الويب التي طلبها المُستخدِم في نافذة </a:t>
            </a:r>
            <a:r>
              <a:rPr lang="ar-EG" sz="2400" dirty="0" smtClean="0"/>
              <a:t>المُستعرض (</a:t>
            </a:r>
            <a:r>
              <a:rPr lang="en-US" sz="2400" dirty="0" smtClean="0"/>
              <a:t>browser window</a:t>
            </a:r>
            <a:r>
              <a:rPr lang="ar-EG" sz="2400" dirty="0" smtClean="0"/>
              <a:t>).</a:t>
            </a:r>
            <a:endParaRPr lang="ar-EG" sz="2400" dirty="0"/>
          </a:p>
        </p:txBody>
      </p:sp>
    </p:spTree>
    <p:extLst>
      <p:ext uri="{BB962C8B-B14F-4D97-AF65-F5344CB8AC3E}">
        <p14:creationId xmlns:p14="http://schemas.microsoft.com/office/powerpoint/2010/main" xmlns="" val="512160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مكونات محرك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3388" t="54412" r="23039" b="5344"/>
          <a:stretch/>
        </p:blipFill>
        <p:spPr bwMode="auto">
          <a:xfrm>
            <a:off x="838201" y="2194560"/>
            <a:ext cx="8534400" cy="36044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5"/>
          <p:cNvSpPr/>
          <p:nvPr/>
        </p:nvSpPr>
        <p:spPr>
          <a:xfrm>
            <a:off x="457200" y="1524000"/>
            <a:ext cx="8915400" cy="517193"/>
          </a:xfrm>
          <a:prstGeom prst="rect">
            <a:avLst/>
          </a:prstGeom>
        </p:spPr>
        <p:txBody>
          <a:bodyPr wrap="square">
            <a:spAutoFit/>
          </a:bodyPr>
          <a:lstStyle/>
          <a:p>
            <a:pPr marL="342900" indent="-342900" algn="just">
              <a:lnSpc>
                <a:spcPct val="150000"/>
              </a:lnSpc>
              <a:spcBef>
                <a:spcPts val="600"/>
              </a:spcBef>
              <a:spcAft>
                <a:spcPts val="600"/>
              </a:spcAft>
              <a:buFont typeface="Wingdings" pitchFamily="2" charset="2"/>
              <a:buChar char="q"/>
            </a:pPr>
            <a:r>
              <a:rPr lang="ar-EG" sz="2100" b="1" dirty="0" smtClean="0"/>
              <a:t>يوجد عدد كبير من محركات البحث التي تنتشر على الويب نذكر منها على سبيل المثال لا الحصر:</a:t>
            </a:r>
            <a:endParaRPr lang="ar-EG" sz="2100" b="1" dirty="0"/>
          </a:p>
        </p:txBody>
      </p:sp>
    </p:spTree>
    <p:extLst>
      <p:ext uri="{BB962C8B-B14F-4D97-AF65-F5344CB8AC3E}">
        <p14:creationId xmlns:p14="http://schemas.microsoft.com/office/powerpoint/2010/main" xmlns="" val="3327465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عوامل البحث في استخدام محركات البحث</a:t>
            </a:r>
          </a:p>
        </p:txBody>
      </p:sp>
      <p:sp>
        <p:nvSpPr>
          <p:cNvPr id="6" name="Rectangle 5"/>
          <p:cNvSpPr/>
          <p:nvPr/>
        </p:nvSpPr>
        <p:spPr>
          <a:xfrm>
            <a:off x="457200" y="1599724"/>
            <a:ext cx="8915400" cy="2308324"/>
          </a:xfrm>
          <a:prstGeom prst="rect">
            <a:avLst/>
          </a:prstGeom>
        </p:spPr>
        <p:txBody>
          <a:bodyPr wrap="square">
            <a:spAutoFit/>
          </a:bodyPr>
          <a:lstStyle/>
          <a:p>
            <a:pPr algn="just">
              <a:lnSpc>
                <a:spcPct val="150000"/>
              </a:lnSpc>
              <a:spcBef>
                <a:spcPts val="600"/>
              </a:spcBef>
              <a:spcAft>
                <a:spcPts val="600"/>
              </a:spcAft>
            </a:pPr>
            <a:r>
              <a:rPr lang="ar-EG" sz="2400" b="1" dirty="0" smtClean="0"/>
              <a:t>يجب على مستخدم الإنترنت معرفة عوامل البحث التي يمكن استخدامها أثناء بحثه في محركات البحث لعوامل البحث التي يمكنه استخدامها ضمن كلمات البحث، حيث أن المعرفة بتلك العوامل تساهم كثيراً في التوصل إلي المعلومات ضمن نطاق الشبكة، ومن أهم تلك العوامل ما يلي:</a:t>
            </a:r>
            <a:endParaRPr lang="ar-EG" sz="2400" b="1" dirty="0"/>
          </a:p>
        </p:txBody>
      </p:sp>
      <p:pic>
        <p:nvPicPr>
          <p:cNvPr id="1026" name="Picture 2" descr="C:\Users\Ahmed\Desktop\IC\lectures (7-13)\lecture 12 and 13\search.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0436" y="3505200"/>
            <a:ext cx="4581525" cy="2190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95422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عوامل البحث في استخدام محركات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Rectangle 2"/>
          <p:cNvSpPr/>
          <p:nvPr/>
        </p:nvSpPr>
        <p:spPr>
          <a:xfrm>
            <a:off x="152400" y="1445835"/>
            <a:ext cx="9525000" cy="4165243"/>
          </a:xfrm>
          <a:prstGeom prst="rect">
            <a:avLst/>
          </a:prstGeom>
        </p:spPr>
        <p:txBody>
          <a:bodyPr wrap="square">
            <a:spAutoFit/>
          </a:bodyPr>
          <a:lstStyle/>
          <a:p>
            <a:pPr marL="342900" indent="-342900" algn="just">
              <a:spcBef>
                <a:spcPts val="200"/>
              </a:spcBef>
              <a:spcAft>
                <a:spcPts val="200"/>
              </a:spcAft>
              <a:buFont typeface="Wingdings" pitchFamily="2" charset="2"/>
              <a:buChar char="q"/>
            </a:pPr>
            <a:r>
              <a:rPr lang="ar-EG" sz="2400" b="1" u="sng" dirty="0" smtClean="0"/>
              <a:t>أولاً: </a:t>
            </a:r>
            <a:r>
              <a:rPr lang="ar-SA" sz="2400" b="1" u="sng" dirty="0" smtClean="0"/>
              <a:t>العوامل </a:t>
            </a:r>
            <a:r>
              <a:rPr lang="ar-SA" sz="2400" b="1" u="sng" dirty="0"/>
              <a:t>أو ( المعاملات ) </a:t>
            </a:r>
            <a:r>
              <a:rPr lang="ar-SA" sz="2400" b="1" u="sng" dirty="0" smtClean="0"/>
              <a:t>المنطقية</a:t>
            </a:r>
            <a:endParaRPr lang="en-US" sz="2400" b="1" u="sng" dirty="0"/>
          </a:p>
          <a:p>
            <a:pPr algn="just">
              <a:spcBef>
                <a:spcPts val="200"/>
              </a:spcBef>
              <a:spcAft>
                <a:spcPts val="200"/>
              </a:spcAft>
            </a:pPr>
            <a:r>
              <a:rPr lang="ar-SA" sz="2400" dirty="0"/>
              <a:t> </a:t>
            </a:r>
            <a:r>
              <a:rPr lang="ar-SA" sz="2000" dirty="0" smtClean="0"/>
              <a:t>وهي </a:t>
            </a:r>
            <a:r>
              <a:rPr lang="ar-SA" sz="2000" dirty="0"/>
              <a:t>عبارة عن كلمات </a:t>
            </a:r>
            <a:r>
              <a:rPr lang="ar-SA" sz="2000" dirty="0" smtClean="0"/>
              <a:t>(</a:t>
            </a:r>
            <a:r>
              <a:rPr lang="en-US" sz="2000" b="1" dirty="0" smtClean="0"/>
              <a:t>words</a:t>
            </a:r>
            <a:r>
              <a:rPr lang="ar-SA" sz="2000" dirty="0" smtClean="0"/>
              <a:t>) </a:t>
            </a:r>
            <a:r>
              <a:rPr lang="ar-SA" sz="2000" dirty="0"/>
              <a:t>أو رموز </a:t>
            </a:r>
            <a:r>
              <a:rPr lang="ar-SA" sz="2000" dirty="0" smtClean="0"/>
              <a:t>(</a:t>
            </a:r>
            <a:r>
              <a:rPr lang="en-US" sz="2000" b="1" dirty="0" smtClean="0"/>
              <a:t>symbols</a:t>
            </a:r>
            <a:r>
              <a:rPr lang="ar-SA" sz="2000" dirty="0" smtClean="0"/>
              <a:t>) </a:t>
            </a:r>
            <a:r>
              <a:rPr lang="ar-SA" sz="2000" dirty="0"/>
              <a:t>حيث تُعرف العلاقة بين الحدود المستخدمة في استعلام </a:t>
            </a:r>
            <a:r>
              <a:rPr lang="ar-SA" sz="2000" dirty="0" smtClean="0"/>
              <a:t>البحث، </a:t>
            </a:r>
            <a:r>
              <a:rPr lang="ar-SA" sz="2000" dirty="0"/>
              <a:t>وتبرز فائدة استخدامها عند البحث في تلك المحركات والأدلة </a:t>
            </a:r>
            <a:r>
              <a:rPr lang="ar-SA" sz="2000" dirty="0" smtClean="0"/>
              <a:t>الكبيرة </a:t>
            </a:r>
            <a:r>
              <a:rPr lang="ar-SA" sz="2000" dirty="0"/>
              <a:t>التي تشتمل على فهارس وقواعد بيانات كبيرة </a:t>
            </a:r>
            <a:r>
              <a:rPr lang="ar-SA" sz="2000" dirty="0" smtClean="0"/>
              <a:t>ومتعددة، </a:t>
            </a:r>
            <a:r>
              <a:rPr lang="ar-SA" sz="2000" dirty="0"/>
              <a:t>حيث يتم وضع تلك العوامل </a:t>
            </a:r>
            <a:r>
              <a:rPr lang="ar-SA" sz="2000" dirty="0" smtClean="0"/>
              <a:t>(المعاملات) </a:t>
            </a:r>
            <a:r>
              <a:rPr lang="ar-SA" sz="2000" dirty="0"/>
              <a:t>بين الكلمات المفتاحية المكونة لاستعلام </a:t>
            </a:r>
            <a:r>
              <a:rPr lang="ar-SA" sz="2000" dirty="0" smtClean="0"/>
              <a:t>البحث، </a:t>
            </a:r>
            <a:r>
              <a:rPr lang="ar-SA" sz="2000" dirty="0"/>
              <a:t>وتستخدم كحروف كبيرة </a:t>
            </a:r>
            <a:r>
              <a:rPr lang="ar-SA" sz="2000" dirty="0" smtClean="0"/>
              <a:t>(</a:t>
            </a:r>
            <a:r>
              <a:rPr lang="en-US" sz="2000" b="1" dirty="0" smtClean="0"/>
              <a:t>capital letters</a:t>
            </a:r>
            <a:r>
              <a:rPr lang="ar-SA" sz="2000" dirty="0" smtClean="0"/>
              <a:t>) </a:t>
            </a:r>
            <a:r>
              <a:rPr lang="ar-SA" sz="2000" dirty="0"/>
              <a:t>من أجل أن يتمكن محرك البحث من تمييزها عن كلمات البحث المجاورة لها مع إضافة فراغ قبلها وبعدها . </a:t>
            </a:r>
            <a:endParaRPr lang="ar-SA" sz="2000" dirty="0" smtClean="0"/>
          </a:p>
          <a:p>
            <a:pPr algn="just">
              <a:spcBef>
                <a:spcPts val="200"/>
              </a:spcBef>
              <a:spcAft>
                <a:spcPts val="200"/>
              </a:spcAft>
            </a:pPr>
            <a:endParaRPr lang="en-US" sz="2000" dirty="0" smtClean="0"/>
          </a:p>
          <a:p>
            <a:pPr algn="just">
              <a:spcBef>
                <a:spcPts val="200"/>
              </a:spcBef>
              <a:spcAft>
                <a:spcPts val="200"/>
              </a:spcAft>
            </a:pPr>
            <a:r>
              <a:rPr lang="ar-SA" sz="2000" dirty="0" smtClean="0"/>
              <a:t>والعوامل (</a:t>
            </a:r>
            <a:r>
              <a:rPr lang="ar-SA" sz="2000" b="1" dirty="0" smtClean="0"/>
              <a:t>المعاملات</a:t>
            </a:r>
            <a:r>
              <a:rPr lang="ar-SA" sz="2000" dirty="0" smtClean="0"/>
              <a:t>) </a:t>
            </a:r>
            <a:r>
              <a:rPr lang="ar-SA" sz="2000" dirty="0"/>
              <a:t>المنطقية </a:t>
            </a:r>
            <a:r>
              <a:rPr lang="ar-EG" sz="2000" dirty="0" smtClean="0"/>
              <a:t>هي </a:t>
            </a:r>
            <a:r>
              <a:rPr lang="ar-SA" sz="2000" dirty="0" smtClean="0"/>
              <a:t>كالتال</a:t>
            </a:r>
            <a:r>
              <a:rPr lang="ar-EG" sz="2000" dirty="0" smtClean="0"/>
              <a:t>ي</a:t>
            </a:r>
            <a:r>
              <a:rPr lang="ar-SA" sz="2000" dirty="0" smtClean="0"/>
              <a:t> </a:t>
            </a:r>
            <a:r>
              <a:rPr lang="ar-SA" sz="2000" dirty="0" smtClean="0"/>
              <a:t>:</a:t>
            </a:r>
            <a:endParaRPr lang="ar-EG" sz="2000" dirty="0" smtClean="0"/>
          </a:p>
          <a:p>
            <a:pPr algn="just">
              <a:spcBef>
                <a:spcPts val="200"/>
              </a:spcBef>
              <a:spcAft>
                <a:spcPts val="200"/>
              </a:spcAft>
            </a:pPr>
            <a:r>
              <a:rPr lang="ar-EG" sz="2000" b="1" dirty="0"/>
              <a:t>1 </a:t>
            </a:r>
            <a:r>
              <a:rPr lang="ar-EG" sz="2000" b="1" dirty="0" smtClean="0"/>
              <a:t>– المعامل </a:t>
            </a:r>
            <a:r>
              <a:rPr lang="en-US" sz="2000" b="1" dirty="0" smtClean="0"/>
              <a:t>and</a:t>
            </a:r>
            <a:r>
              <a:rPr lang="ar-EG" sz="2000" b="1" dirty="0" smtClean="0"/>
              <a:t> (و) : </a:t>
            </a:r>
            <a:r>
              <a:rPr lang="ar-EG" sz="2000" dirty="0" smtClean="0"/>
              <a:t>ويحث هذا المعامل محرك البحث على البحث عن معلومات في صفحة يجب أن تكون موجودة بهما الكلمتين المرادة.</a:t>
            </a:r>
          </a:p>
          <a:p>
            <a:pPr algn="just">
              <a:spcBef>
                <a:spcPts val="200"/>
              </a:spcBef>
              <a:spcAft>
                <a:spcPts val="200"/>
              </a:spcAft>
            </a:pPr>
            <a:r>
              <a:rPr lang="ar-EG" sz="2000" b="1" dirty="0" smtClean="0"/>
              <a:t>2- المعامل</a:t>
            </a:r>
            <a:r>
              <a:rPr lang="en-US" sz="2000" b="1" dirty="0" smtClean="0"/>
              <a:t>OR </a:t>
            </a:r>
            <a:r>
              <a:rPr lang="ar-EG" sz="2000" b="1" dirty="0" smtClean="0"/>
              <a:t> </a:t>
            </a:r>
            <a:r>
              <a:rPr lang="ar-EG" sz="2000" b="1" dirty="0"/>
              <a:t>(أو</a:t>
            </a:r>
            <a:r>
              <a:rPr lang="ar-EG" sz="2000" b="1" dirty="0" smtClean="0"/>
              <a:t>): </a:t>
            </a:r>
            <a:r>
              <a:rPr lang="en-US" sz="2000" dirty="0" smtClean="0"/>
              <a:t> </a:t>
            </a:r>
            <a:r>
              <a:rPr lang="ar-EG" sz="2000" dirty="0"/>
              <a:t>ويحث هذا المعامل محرك البحث على البحث عن معلومات في </a:t>
            </a:r>
            <a:r>
              <a:rPr lang="ar-EG" sz="2000" dirty="0" smtClean="0"/>
              <a:t>صفحة تشتمل </a:t>
            </a:r>
            <a:r>
              <a:rPr lang="ar-EG" sz="2000" dirty="0"/>
              <a:t>على أحد تلك </a:t>
            </a:r>
            <a:r>
              <a:rPr lang="ar-EG" sz="2000" dirty="0" smtClean="0"/>
              <a:t>الكلمتين.</a:t>
            </a:r>
            <a:endParaRPr lang="ar-EG" sz="2000" dirty="0"/>
          </a:p>
        </p:txBody>
      </p:sp>
    </p:spTree>
    <p:extLst>
      <p:ext uri="{BB962C8B-B14F-4D97-AF65-F5344CB8AC3E}">
        <p14:creationId xmlns:p14="http://schemas.microsoft.com/office/powerpoint/2010/main" xmlns="" val="3004920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عوامل البحث في استخدام محركات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Rectangle 1"/>
          <p:cNvSpPr/>
          <p:nvPr/>
        </p:nvSpPr>
        <p:spPr>
          <a:xfrm>
            <a:off x="228600" y="1371600"/>
            <a:ext cx="9448800" cy="4324261"/>
          </a:xfrm>
          <a:prstGeom prst="rect">
            <a:avLst/>
          </a:prstGeom>
        </p:spPr>
        <p:txBody>
          <a:bodyPr wrap="square">
            <a:spAutoFit/>
          </a:bodyPr>
          <a:lstStyle/>
          <a:p>
            <a:pPr algn="just">
              <a:spcBef>
                <a:spcPts val="300"/>
              </a:spcBef>
              <a:spcAft>
                <a:spcPts val="300"/>
              </a:spcAft>
            </a:pPr>
            <a:r>
              <a:rPr lang="ar-SA" sz="2000" b="1" dirty="0"/>
              <a:t>3 – المعامل </a:t>
            </a:r>
            <a:r>
              <a:rPr lang="en-US" sz="2000" b="1" dirty="0" smtClean="0"/>
              <a:t>NEAR</a:t>
            </a:r>
            <a:r>
              <a:rPr lang="ar-EG" sz="2000" b="1" dirty="0" smtClean="0"/>
              <a:t> </a:t>
            </a:r>
            <a:r>
              <a:rPr lang="ar-SA" sz="2000" b="1" dirty="0"/>
              <a:t>(بالقرب من</a:t>
            </a:r>
            <a:r>
              <a:rPr lang="ar-SA" sz="2000" b="1" dirty="0" smtClean="0"/>
              <a:t>)</a:t>
            </a:r>
            <a:r>
              <a:rPr lang="en-US" sz="2000" b="1" dirty="0" smtClean="0"/>
              <a:t>:</a:t>
            </a:r>
            <a:endParaRPr lang="en-US" sz="2000" b="1" dirty="0"/>
          </a:p>
          <a:p>
            <a:pPr algn="just">
              <a:spcBef>
                <a:spcPts val="300"/>
              </a:spcBef>
              <a:spcAft>
                <a:spcPts val="300"/>
              </a:spcAft>
            </a:pPr>
            <a:r>
              <a:rPr lang="ar-SA" sz="2000" dirty="0"/>
              <a:t>ويحث هذا المعامل محرك البحث على تحري الملفات التي تحتوي على حدي البحث بحيث لا يتجاوز البعد بينهما عدداً معينا من الكلمات ( يلاحظ أن كل محرك بحث يحدد العدد الأعظم للكلمات الفاصلة بين حدي البحث التي تستخدم فيه مثل هذا المعامل </a:t>
            </a:r>
            <a:r>
              <a:rPr lang="ar-SA" sz="2000" dirty="0" smtClean="0"/>
              <a:t>). </a:t>
            </a:r>
            <a:r>
              <a:rPr lang="ar-SA" sz="2000" dirty="0"/>
              <a:t>ويعني هذا أن تكون إحدى الكلمات موجودة في حدود عدد معين من الكلمة </a:t>
            </a:r>
            <a:r>
              <a:rPr lang="ar-SA" sz="2000" dirty="0" smtClean="0"/>
              <a:t>الثانية</a:t>
            </a:r>
            <a:r>
              <a:rPr lang="ar-SA" sz="2000" dirty="0" smtClean="0"/>
              <a:t>.</a:t>
            </a:r>
          </a:p>
          <a:p>
            <a:pPr algn="just">
              <a:spcBef>
                <a:spcPts val="300"/>
              </a:spcBef>
              <a:spcAft>
                <a:spcPts val="300"/>
              </a:spcAft>
            </a:pPr>
            <a:endParaRPr lang="en-US" sz="2000" dirty="0"/>
          </a:p>
          <a:p>
            <a:pPr algn="just">
              <a:spcBef>
                <a:spcPts val="300"/>
              </a:spcBef>
              <a:spcAft>
                <a:spcPts val="300"/>
              </a:spcAft>
            </a:pPr>
            <a:r>
              <a:rPr lang="ar-SA" sz="2000" b="1" dirty="0"/>
              <a:t>4- المعامل </a:t>
            </a:r>
            <a:r>
              <a:rPr lang="en-US" sz="2000" b="1" dirty="0" smtClean="0"/>
              <a:t>AND </a:t>
            </a:r>
            <a:r>
              <a:rPr lang="en-US" sz="2000" b="1" dirty="0"/>
              <a:t>NOT</a:t>
            </a:r>
            <a:r>
              <a:rPr lang="ar-SA" sz="2000" b="1" dirty="0"/>
              <a:t> (ولا</a:t>
            </a:r>
            <a:r>
              <a:rPr lang="ar-SA" sz="2000" b="1" dirty="0" smtClean="0"/>
              <a:t>)</a:t>
            </a:r>
            <a:r>
              <a:rPr lang="en-US" sz="2000" b="1" dirty="0" smtClean="0"/>
              <a:t>:</a:t>
            </a:r>
            <a:endParaRPr lang="en-US" sz="2000" b="1" dirty="0"/>
          </a:p>
          <a:p>
            <a:pPr algn="just">
              <a:spcBef>
                <a:spcPts val="300"/>
              </a:spcBef>
              <a:spcAft>
                <a:spcPts val="300"/>
              </a:spcAft>
            </a:pPr>
            <a:r>
              <a:rPr lang="ar-SA" sz="2000" dirty="0"/>
              <a:t>ويحث هذا المعامل محرك البحث على عدم عرض أي صفحة تحتوي على الكلمة الأولى ولا تحتوي على الكلمة </a:t>
            </a:r>
            <a:r>
              <a:rPr lang="ar-SA" sz="2000" dirty="0" smtClean="0"/>
              <a:t>الثانية، </a:t>
            </a:r>
            <a:r>
              <a:rPr lang="ar-SA" sz="2000" dirty="0"/>
              <a:t>أي أنه يستخدم بين حدين للبحث عن المواد أو الصفحات التي تحتوي على الحد الأول ولا تحتوي على الحد </a:t>
            </a:r>
            <a:r>
              <a:rPr lang="ar-SA" sz="2000" dirty="0" smtClean="0"/>
              <a:t>الثاني</a:t>
            </a:r>
            <a:r>
              <a:rPr lang="ar-SA" sz="2000" dirty="0" smtClean="0"/>
              <a:t>.</a:t>
            </a:r>
          </a:p>
          <a:p>
            <a:pPr algn="just">
              <a:spcBef>
                <a:spcPts val="300"/>
              </a:spcBef>
              <a:spcAft>
                <a:spcPts val="300"/>
              </a:spcAft>
            </a:pPr>
            <a:endParaRPr lang="en-US" sz="2000" dirty="0"/>
          </a:p>
          <a:p>
            <a:pPr algn="just">
              <a:spcBef>
                <a:spcPts val="300"/>
              </a:spcBef>
              <a:spcAft>
                <a:spcPts val="300"/>
              </a:spcAft>
            </a:pPr>
            <a:r>
              <a:rPr lang="ar-SA" sz="2000" b="1" dirty="0"/>
              <a:t>5 - الأقواس ( </a:t>
            </a:r>
            <a:r>
              <a:rPr lang="ar-SA" sz="2000" b="1" dirty="0" smtClean="0"/>
              <a:t>)</a:t>
            </a:r>
            <a:r>
              <a:rPr lang="en-US" sz="2000" b="1" dirty="0" smtClean="0"/>
              <a:t>:</a:t>
            </a:r>
            <a:r>
              <a:rPr lang="ar-SA" sz="2000" b="1" dirty="0" smtClean="0"/>
              <a:t>   </a:t>
            </a:r>
            <a:endParaRPr lang="en-US" sz="2000" b="1" dirty="0"/>
          </a:p>
          <a:p>
            <a:pPr algn="just">
              <a:spcBef>
                <a:spcPts val="300"/>
              </a:spcBef>
              <a:spcAft>
                <a:spcPts val="300"/>
              </a:spcAft>
            </a:pPr>
            <a:r>
              <a:rPr lang="ar-SA" sz="2000" dirty="0"/>
              <a:t>حيث تستخدم الأقواس عندما يرغب الباحث في استخدام أكثر من معامل منطقي في بناء استعلام البحث </a:t>
            </a:r>
            <a:endParaRPr lang="ar-EG" sz="2000" dirty="0"/>
          </a:p>
        </p:txBody>
      </p:sp>
    </p:spTree>
    <p:extLst>
      <p:ext uri="{BB962C8B-B14F-4D97-AF65-F5344CB8AC3E}">
        <p14:creationId xmlns:p14="http://schemas.microsoft.com/office/powerpoint/2010/main" xmlns="" val="18384091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عوامل البحث في استخدام محركات </a:t>
            </a:r>
            <a:r>
              <a:rPr lang="ar-SA"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البحث</a:t>
            </a:r>
            <a:r>
              <a:rPr lang="ar-EG"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 تابع</a:t>
            </a:r>
            <a:endPar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Rectangle 1"/>
          <p:cNvSpPr/>
          <p:nvPr/>
        </p:nvSpPr>
        <p:spPr>
          <a:xfrm>
            <a:off x="152400" y="1447800"/>
            <a:ext cx="9601200" cy="4593565"/>
          </a:xfrm>
          <a:prstGeom prst="rect">
            <a:avLst/>
          </a:prstGeom>
        </p:spPr>
        <p:txBody>
          <a:bodyPr wrap="square">
            <a:spAutoFit/>
          </a:bodyPr>
          <a:lstStyle/>
          <a:p>
            <a:pPr algn="just">
              <a:spcBef>
                <a:spcPts val="300"/>
              </a:spcBef>
              <a:spcAft>
                <a:spcPts val="300"/>
              </a:spcAft>
            </a:pPr>
            <a:r>
              <a:rPr lang="ar-SA" sz="2000" b="1" dirty="0"/>
              <a:t>ثانياً : البحث بالجمع أو الاستثناء ( الزائد والناقص ) : -</a:t>
            </a:r>
            <a:endParaRPr lang="en-US" sz="2000" b="1" dirty="0"/>
          </a:p>
          <a:p>
            <a:pPr algn="just">
              <a:spcBef>
                <a:spcPts val="0"/>
              </a:spcBef>
              <a:spcAft>
                <a:spcPts val="0"/>
              </a:spcAft>
            </a:pPr>
            <a:r>
              <a:rPr lang="ar-SA" sz="2000" dirty="0"/>
              <a:t>وتستخدم فيه إشارتي الجمع ( + ) والطرح ( - ) وفقاً للتالي: </a:t>
            </a:r>
            <a:r>
              <a:rPr lang="ar-SA" sz="2000" dirty="0" smtClean="0"/>
              <a:t>-</a:t>
            </a:r>
            <a:endParaRPr lang="en-US" sz="2000" dirty="0"/>
          </a:p>
          <a:p>
            <a:pPr algn="just">
              <a:spcBef>
                <a:spcPts val="0"/>
              </a:spcBef>
              <a:spcAft>
                <a:spcPts val="0"/>
              </a:spcAft>
            </a:pPr>
            <a:r>
              <a:rPr lang="ar-EG" sz="2000" dirty="0" smtClean="0"/>
              <a:t>1</a:t>
            </a:r>
            <a:r>
              <a:rPr lang="ar-SA" sz="2000" dirty="0" smtClean="0"/>
              <a:t>- </a:t>
            </a:r>
            <a:r>
              <a:rPr lang="ar-SA" sz="2000" dirty="0"/>
              <a:t>توضع </a:t>
            </a:r>
            <a:r>
              <a:rPr lang="ar-SA" sz="2000" b="1" dirty="0"/>
              <a:t>إشارة الجمع ( + ) </a:t>
            </a:r>
            <a:r>
              <a:rPr lang="ar-SA" sz="2000" dirty="0"/>
              <a:t>بين الكلمات المفتاحية المطلوب إيجاد ما يرتبط بها على الإنترنت وهو شبيه بالمعامل (و)، وتفيد إشارة الجمع في إضافة الكلمة التي تلي إشارة الجمع في استعلام البحث . وهنا تجدر الإشارة إلى تنبيه الباحث بعدم ترك فراغ بين إشارة الجمع وما يليها.</a:t>
            </a:r>
            <a:endParaRPr lang="en-US" sz="2000" dirty="0"/>
          </a:p>
          <a:p>
            <a:pPr algn="just">
              <a:spcBef>
                <a:spcPts val="0"/>
              </a:spcBef>
              <a:spcAft>
                <a:spcPts val="0"/>
              </a:spcAft>
            </a:pPr>
            <a:r>
              <a:rPr lang="ar-SA" sz="2000" dirty="0" smtClean="0"/>
              <a:t>2- </a:t>
            </a:r>
            <a:r>
              <a:rPr lang="ar-SA" sz="2000" b="1" dirty="0"/>
              <a:t>توضع إشارة الطرح ( - ) </a:t>
            </a:r>
            <a:r>
              <a:rPr lang="ar-SA" sz="2000" dirty="0"/>
              <a:t>بين الكلمات المفتاحية من أجل استثناء النتائج التي تحوي الكلمة التالية لهذه الإشارة من قائمة نتائج البحث وهو شبيه </a:t>
            </a:r>
            <a:r>
              <a:rPr lang="ar-SA" sz="2000" dirty="0" smtClean="0"/>
              <a:t>بالمعامل</a:t>
            </a:r>
            <a:r>
              <a:rPr lang="ar-EG" sz="2000" dirty="0" smtClean="0"/>
              <a:t> </a:t>
            </a:r>
            <a:r>
              <a:rPr lang="ar-SA" sz="2000" dirty="0" smtClean="0"/>
              <a:t>(</a:t>
            </a:r>
            <a:r>
              <a:rPr lang="ar-SA" sz="2000" dirty="0"/>
              <a:t>لا)</a:t>
            </a:r>
            <a:endParaRPr lang="en-US" sz="2000" dirty="0"/>
          </a:p>
          <a:p>
            <a:pPr algn="just">
              <a:spcBef>
                <a:spcPts val="300"/>
              </a:spcBef>
              <a:spcAft>
                <a:spcPts val="300"/>
              </a:spcAft>
            </a:pPr>
            <a:r>
              <a:rPr lang="ar-SA" sz="2000" b="1" dirty="0"/>
              <a:t> </a:t>
            </a:r>
            <a:r>
              <a:rPr lang="ar-SA" sz="2000" b="1" dirty="0" smtClean="0"/>
              <a:t>ثالثاً </a:t>
            </a:r>
            <a:r>
              <a:rPr lang="ar-SA" sz="2000" b="1" dirty="0"/>
              <a:t>: الجمل الكاملة :- </a:t>
            </a:r>
            <a:endParaRPr lang="en-US" sz="2000" b="1" dirty="0"/>
          </a:p>
          <a:p>
            <a:pPr algn="just">
              <a:spcBef>
                <a:spcPts val="0"/>
              </a:spcBef>
              <a:spcAft>
                <a:spcPts val="0"/>
              </a:spcAft>
            </a:pPr>
            <a:r>
              <a:rPr lang="ar-SA" sz="2000" dirty="0"/>
              <a:t>حيث توظف </a:t>
            </a:r>
            <a:r>
              <a:rPr lang="ar-SA" sz="2000" b="1" dirty="0"/>
              <a:t>علامتي التنصيص " " </a:t>
            </a:r>
            <a:r>
              <a:rPr lang="ar-SA" sz="2000" dirty="0"/>
              <a:t>في هذه العملية ، فيقوم الباحث بوضع الكلمات على شكل جملة داخل علامتي التنصيص حيث يتعامل معها محرك البحث ككلمة </a:t>
            </a:r>
            <a:r>
              <a:rPr lang="ar-SA" sz="2000" dirty="0" smtClean="0"/>
              <a:t>واحدة.</a:t>
            </a:r>
            <a:endParaRPr lang="en-US" sz="2000" dirty="0"/>
          </a:p>
          <a:p>
            <a:pPr algn="just">
              <a:spcBef>
                <a:spcPts val="300"/>
              </a:spcBef>
              <a:spcAft>
                <a:spcPts val="300"/>
              </a:spcAft>
            </a:pPr>
            <a:r>
              <a:rPr lang="ar-SA" sz="2000" b="1" dirty="0"/>
              <a:t> </a:t>
            </a:r>
            <a:r>
              <a:rPr lang="ar-SA" sz="2000" b="1" dirty="0" smtClean="0"/>
              <a:t>رابعاً </a:t>
            </a:r>
            <a:r>
              <a:rPr lang="ar-SA" sz="2000" b="1" dirty="0"/>
              <a:t>: اختصار الكلمات : -</a:t>
            </a:r>
            <a:endParaRPr lang="en-US" sz="2000" b="1" dirty="0"/>
          </a:p>
          <a:p>
            <a:pPr algn="just">
              <a:spcBef>
                <a:spcPts val="0"/>
              </a:spcBef>
              <a:spcAft>
                <a:spcPts val="0"/>
              </a:spcAft>
            </a:pPr>
            <a:r>
              <a:rPr lang="ar-SA" sz="2000" dirty="0"/>
              <a:t>حيث توظف </a:t>
            </a:r>
            <a:r>
              <a:rPr lang="ar-SA" sz="2000" b="1" dirty="0"/>
              <a:t>علامة الضرب أو النجمة ( * ) </a:t>
            </a:r>
            <a:r>
              <a:rPr lang="ar-SA" sz="2000" dirty="0"/>
              <a:t>في هذه العملية ، فيقوم الباحث بكتابة جزء من الكلمة التي يبحث عنها ثم يضع بعدها مباشرة علامة الضرب أو النجمة ( * ) فيقوم محرك البحث بالبحث عن أي امتداد </a:t>
            </a:r>
            <a:r>
              <a:rPr lang="ar-SA" sz="2000" dirty="0" smtClean="0"/>
              <a:t>للكلمة، </a:t>
            </a:r>
            <a:r>
              <a:rPr lang="ar-SA" sz="2000" dirty="0"/>
              <a:t>لكن بهذه الطريقة تكون نتيجة البحث كبيرة وغير </a:t>
            </a:r>
            <a:r>
              <a:rPr lang="ar-SA" sz="2000" dirty="0" smtClean="0"/>
              <a:t>دقيقة.</a:t>
            </a:r>
            <a:endParaRPr lang="ar-EG" sz="2000" dirty="0"/>
          </a:p>
        </p:txBody>
      </p:sp>
    </p:spTree>
    <p:extLst>
      <p:ext uri="{BB962C8B-B14F-4D97-AF65-F5344CB8AC3E}">
        <p14:creationId xmlns:p14="http://schemas.microsoft.com/office/powerpoint/2010/main" xmlns="" val="1838409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14" name="TextBox 13"/>
          <p:cNvSpPr txBox="1"/>
          <p:nvPr/>
        </p:nvSpPr>
        <p:spPr>
          <a:xfrm>
            <a:off x="457200" y="304800"/>
            <a:ext cx="8915400" cy="101863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742950" indent="-742950" algn="just" eaLnBrk="0" hangingPunct="0">
              <a:buFont typeface="Wingdings" pitchFamily="2" charset="2"/>
              <a:buChar char="v"/>
              <a:defRPr/>
            </a:pPr>
            <a:r>
              <a:rPr lang="ar-SA"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أدلة البحث (</a:t>
            </a:r>
            <a:r>
              <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Search </a:t>
            </a:r>
            <a:r>
              <a:rPr lang="en-US" sz="3600" b="1" spc="50" dirty="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Directories</a:t>
            </a:r>
            <a:r>
              <a:rPr lang="ar-EG" sz="3600" b="1" spc="50" smtClean="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3600" b="1" spc="50" dirty="0">
              <a:ln w="11430">
                <a:solidFill>
                  <a:schemeClr val="tx1">
                    <a:lumMod val="75000"/>
                    <a:lumOff val="25000"/>
                  </a:scheme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a:xfrm>
            <a:off x="457200" y="1599724"/>
            <a:ext cx="8915400" cy="4124206"/>
          </a:xfrm>
          <a:prstGeom prst="rect">
            <a:avLst/>
          </a:prstGeom>
        </p:spPr>
        <p:txBody>
          <a:bodyPr wrap="square">
            <a:spAutoFit/>
          </a:bodyPr>
          <a:lstStyle/>
          <a:p>
            <a:pPr marL="342900" indent="-342900" algn="just">
              <a:lnSpc>
                <a:spcPct val="150000"/>
              </a:lnSpc>
              <a:spcBef>
                <a:spcPts val="600"/>
              </a:spcBef>
              <a:spcAft>
                <a:spcPts val="600"/>
              </a:spcAft>
              <a:buFont typeface="Wingdings" pitchFamily="2" charset="2"/>
              <a:buChar char="q"/>
            </a:pPr>
            <a:r>
              <a:rPr lang="ar-EG" sz="2400" dirty="0" smtClean="0"/>
              <a:t>يعد دليل الويب (</a:t>
            </a:r>
            <a:r>
              <a:rPr lang="en-US" sz="2400" b="1" dirty="0" smtClean="0"/>
              <a:t>Web Directory</a:t>
            </a:r>
            <a:r>
              <a:rPr lang="ar-EG" sz="2400" dirty="0" smtClean="0"/>
              <a:t>) أو المرشد أو الكتالوج (</a:t>
            </a:r>
            <a:r>
              <a:rPr lang="en-US" sz="2400" dirty="0" smtClean="0"/>
              <a:t>Catalogue or Guide</a:t>
            </a:r>
            <a:r>
              <a:rPr lang="ar-EG" sz="2400" dirty="0" smtClean="0"/>
              <a:t>) وسيلة أخري للبحث عن المعلومات في شبكة الويب العالمية. وخلافاً لمحركات البحث، </a:t>
            </a:r>
            <a:r>
              <a:rPr lang="ar-EG" sz="2400" b="1" dirty="0" smtClean="0"/>
              <a:t>يحتوي دليل الويب وهو موقع على الويب على روابط منظمة ومرتبة (تنظم عادة حسب مواضيع عامة وأخري فرعية) تؤدي إلي مصادر المعلومات</a:t>
            </a:r>
            <a:r>
              <a:rPr lang="ar-EG" sz="2400" dirty="0" smtClean="0"/>
              <a:t>. وتنشئ هذه الأدلة من قِبل بعض الجهات أو المؤسسات ثم يجري تحديد مصادر المعلومات التي ستشير الروابط إليها وتجمع وتراجع وتنظم لتوضع في النهاية في أدلة الويب.</a:t>
            </a:r>
          </a:p>
          <a:p>
            <a:pPr marL="342900" indent="-342900" algn="just">
              <a:lnSpc>
                <a:spcPct val="150000"/>
              </a:lnSpc>
              <a:spcBef>
                <a:spcPts val="600"/>
              </a:spcBef>
              <a:spcAft>
                <a:spcPts val="600"/>
              </a:spcAft>
              <a:buFont typeface="Wingdings" pitchFamily="2" charset="2"/>
              <a:buChar char="q"/>
            </a:pPr>
            <a:r>
              <a:rPr lang="ar-EG" sz="2400" b="1" dirty="0" smtClean="0"/>
              <a:t>أشهر الأدلة على شبكة الانترنت: (</a:t>
            </a:r>
            <a:r>
              <a:rPr lang="en-US" sz="2400" b="1" dirty="0" smtClean="0"/>
              <a:t>Yahoo – </a:t>
            </a:r>
            <a:r>
              <a:rPr lang="en-US" sz="2400" b="1" dirty="0" err="1" smtClean="0"/>
              <a:t>Ayna</a:t>
            </a:r>
            <a:r>
              <a:rPr lang="en-US" sz="2400" b="1" dirty="0" smtClean="0"/>
              <a:t> - </a:t>
            </a:r>
            <a:r>
              <a:rPr lang="en-US" sz="2400" b="1" dirty="0" err="1" smtClean="0"/>
              <a:t>Maktoob</a:t>
            </a:r>
            <a:r>
              <a:rPr lang="ar-EG" sz="2400" b="1" dirty="0" smtClean="0"/>
              <a:t>)</a:t>
            </a:r>
            <a:endParaRPr lang="ar-EG" sz="2400" b="1" dirty="0"/>
          </a:p>
        </p:txBody>
      </p:sp>
    </p:spTree>
    <p:extLst>
      <p:ext uri="{BB962C8B-B14F-4D97-AF65-F5344CB8AC3E}">
        <p14:creationId xmlns:p14="http://schemas.microsoft.com/office/powerpoint/2010/main" xmlns="" val="5015886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3499</TotalTime>
  <Words>854</Words>
  <Application>Microsoft Office PowerPoint</Application>
  <PresentationFormat>A4 Paper (210x297 mm)‎</PresentationFormat>
  <Paragraphs>66</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12</vt:lpstr>
      <vt:lpstr>عناصر المحاضرة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1368</cp:revision>
  <dcterms:created xsi:type="dcterms:W3CDTF">2009-10-14T19:14:34Z</dcterms:created>
  <dcterms:modified xsi:type="dcterms:W3CDTF">2016-11-26T21:25:19Z</dcterms:modified>
</cp:coreProperties>
</file>