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67" r:id="rId2"/>
    <p:sldId id="268" r:id="rId3"/>
    <p:sldId id="269" r:id="rId4"/>
    <p:sldId id="270" r:id="rId5"/>
    <p:sldId id="271" r:id="rId6"/>
    <p:sldId id="273" r:id="rId7"/>
    <p:sldId id="294" r:id="rId8"/>
    <p:sldId id="295" r:id="rId9"/>
    <p:sldId id="296" r:id="rId10"/>
    <p:sldId id="297" r:id="rId11"/>
    <p:sldId id="298" r:id="rId12"/>
    <p:sldId id="301" r:id="rId13"/>
    <p:sldId id="299" r:id="rId14"/>
    <p:sldId id="300"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3300"/>
    <a:srgbClr val="009900"/>
    <a:srgbClr val="709256"/>
    <a:srgbClr val="AD9968"/>
    <a:srgbClr val="3B84AF"/>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7582" autoAdjust="0"/>
    <p:restoredTop sz="94664" autoAdjust="0"/>
  </p:normalViewPr>
  <p:slideViewPr>
    <p:cSldViewPr>
      <p:cViewPr>
        <p:scale>
          <a:sx n="70" d="100"/>
          <a:sy n="70" d="100"/>
        </p:scale>
        <p:origin x="-1044" y="18"/>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12/2/2016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 Target="slide3.xml"/><Relationship Id="rId1" Type="http://schemas.openxmlformats.org/officeDocument/2006/relationships/slideLayout" Target="../slideLayouts/slideLayout2.xml"/><Relationship Id="rId5" Type="http://schemas.openxmlformats.org/officeDocument/2006/relationships/slide" Target="slide7.xml"/><Relationship Id="rId4" Type="http://schemas.openxmlformats.org/officeDocument/2006/relationships/slide" Target="slide5.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facebook.co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facebook.co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youtube.co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linkedin.co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rgbClr val="FF0000"/>
                </a:solidFill>
                <a:effectLst>
                  <a:outerShdw blurRad="38100" dist="38100" dir="2700000" algn="tl">
                    <a:srgbClr val="000000">
                      <a:alpha val="43137"/>
                    </a:srgbClr>
                  </a:outerShdw>
                </a:effectLst>
                <a:cs typeface="Arial" pitchFamily="34" charset="0"/>
              </a:rPr>
              <a:t>13</a:t>
            </a:r>
            <a:endParaRPr lang="en-US" spc="-150" dirty="0" smtClean="0">
              <a:solidFill>
                <a:srgbClr val="376092"/>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24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الفص</a:t>
            </a:r>
            <a:r>
              <a:rPr lang="ar-EG" sz="24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ل</a:t>
            </a:r>
            <a:r>
              <a:rPr lang="ar-SA" sz="24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EG" sz="24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السابع</a:t>
            </a:r>
            <a:endParaRPr lang="ar-SA" sz="24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EG" sz="24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EG" sz="2400"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الشبكات </a:t>
            </a:r>
            <a:r>
              <a:rPr lang="ar-EG" sz="24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الاجتماعية</a:t>
            </a:r>
          </a:p>
          <a:p>
            <a:pPr rtl="1" eaLnBrk="1" fontAlgn="auto" hangingPunct="1">
              <a:spcBef>
                <a:spcPct val="0"/>
              </a:spcBef>
              <a:spcAft>
                <a:spcPts val="0"/>
              </a:spcAft>
              <a:defRPr/>
            </a:pPr>
            <a:r>
              <a:rPr lang="ar-EG" sz="24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EG" sz="2400"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a:t>
            </a:r>
            <a:r>
              <a:rPr lang="en-US" sz="2400"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Social </a:t>
            </a:r>
            <a:r>
              <a:rPr lang="en-US" sz="24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Networking</a:t>
            </a:r>
            <a:r>
              <a:rPr lang="ar-EG" sz="24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(ج 1)</a:t>
            </a:r>
            <a:endParaRPr lang="en-US" sz="2400"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Tree>
    <p:extLst>
      <p:ext uri="{BB962C8B-B14F-4D97-AF65-F5344CB8AC3E}">
        <p14:creationId xmlns="" xmlns:p14="http://schemas.microsoft.com/office/powerpoint/2010/main" val="30609175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eaLnBrk="1" hangingPunct="1">
              <a:defRPr/>
            </a:pPr>
            <a:r>
              <a:rPr lang="ar-SA" dirty="0" smtClean="0">
                <a:solidFill>
                  <a:srgbClr val="FF0000"/>
                </a:solidFill>
                <a:effectLst>
                  <a:outerShdw blurRad="38100" dist="38100" dir="2700000" algn="tl">
                    <a:srgbClr val="000000">
                      <a:alpha val="43137"/>
                    </a:srgbClr>
                  </a:outerShdw>
                </a:effectLst>
                <a:cs typeface="Arial" pitchFamily="34" charset="0"/>
              </a:rPr>
              <a:t>عناصر المحاضرة</a:t>
            </a:r>
            <a:endParaRPr lang="en-US" dirty="0">
              <a:solidFill>
                <a:srgbClr val="FF0000"/>
              </a:solidFill>
              <a:effectLst>
                <a:outerShdw blurRad="38100" dist="38100" dir="2700000" algn="tl">
                  <a:srgbClr val="000000">
                    <a:alpha val="43137"/>
                  </a:srgbClr>
                </a:outerShdw>
              </a:effectLst>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 name="TextBox 5"/>
          <p:cNvSpPr txBox="1"/>
          <p:nvPr/>
        </p:nvSpPr>
        <p:spPr>
          <a:xfrm>
            <a:off x="609600" y="1447800"/>
            <a:ext cx="8915400" cy="2492990"/>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pPr marL="342900" lvl="0" indent="-342900" fontAlgn="auto">
              <a:spcBef>
                <a:spcPts val="1200"/>
              </a:spcBef>
              <a:spcAft>
                <a:spcPts val="1200"/>
              </a:spcAft>
              <a:buFont typeface="Wingdings" panose="05000000000000000000" pitchFamily="2" charset="2"/>
              <a:buChar char="q"/>
            </a:pPr>
            <a:r>
              <a:rPr lang="ar-EG" sz="2400" b="1" dirty="0">
                <a:solidFill>
                  <a:srgbClr val="FF0000"/>
                </a:solidFill>
                <a:cs typeface="Times New Roman"/>
                <a:hlinkClick r:id="rId2" action="ppaction://hlinksldjump"/>
              </a:rPr>
              <a:t>تعريف الشبكات </a:t>
            </a:r>
            <a:r>
              <a:rPr lang="ar-EG" sz="2400" b="1" dirty="0" smtClean="0">
                <a:solidFill>
                  <a:srgbClr val="FF0000"/>
                </a:solidFill>
                <a:cs typeface="Times New Roman"/>
                <a:hlinkClick r:id="rId2" action="ppaction://hlinksldjump"/>
              </a:rPr>
              <a:t>الاجتماعية</a:t>
            </a:r>
            <a:endParaRPr lang="ar-EG" sz="2400" b="1" dirty="0">
              <a:solidFill>
                <a:srgbClr val="FF0000"/>
              </a:solidFill>
              <a:cs typeface="Times New Roman"/>
            </a:endParaRPr>
          </a:p>
          <a:p>
            <a:pPr marL="342900" lvl="0" indent="-342900" fontAlgn="auto">
              <a:spcBef>
                <a:spcPts val="1200"/>
              </a:spcBef>
              <a:spcAft>
                <a:spcPts val="1200"/>
              </a:spcAft>
              <a:buFont typeface="Wingdings" panose="05000000000000000000" pitchFamily="2" charset="2"/>
              <a:buChar char="q"/>
            </a:pPr>
            <a:r>
              <a:rPr lang="ar-EG" sz="2400" b="1" dirty="0">
                <a:solidFill>
                  <a:srgbClr val="FF0000"/>
                </a:solidFill>
                <a:cs typeface="Times New Roman"/>
                <a:hlinkClick r:id="rId3" action="ppaction://hlinksldjump"/>
              </a:rPr>
              <a:t>إيجابيات الشبكات </a:t>
            </a:r>
            <a:r>
              <a:rPr lang="ar-EG" sz="2400" b="1" dirty="0" smtClean="0">
                <a:solidFill>
                  <a:srgbClr val="FF0000"/>
                </a:solidFill>
                <a:cs typeface="Times New Roman"/>
                <a:hlinkClick r:id="rId3" action="ppaction://hlinksldjump"/>
              </a:rPr>
              <a:t>الاجتماعية</a:t>
            </a:r>
            <a:endParaRPr lang="ar-EG" sz="2400" b="1" dirty="0">
              <a:solidFill>
                <a:srgbClr val="FF0000"/>
              </a:solidFill>
              <a:cs typeface="Times New Roman"/>
            </a:endParaRPr>
          </a:p>
          <a:p>
            <a:pPr marL="342900" lvl="0" indent="-342900" fontAlgn="auto">
              <a:spcBef>
                <a:spcPts val="1200"/>
              </a:spcBef>
              <a:spcAft>
                <a:spcPts val="1200"/>
              </a:spcAft>
              <a:buFont typeface="Wingdings" panose="05000000000000000000" pitchFamily="2" charset="2"/>
              <a:buChar char="q"/>
            </a:pPr>
            <a:r>
              <a:rPr lang="ar-EG" sz="2400" b="1" dirty="0">
                <a:solidFill>
                  <a:srgbClr val="FF0000"/>
                </a:solidFill>
                <a:cs typeface="Times New Roman"/>
                <a:hlinkClick r:id="rId4" action="ppaction://hlinksldjump"/>
              </a:rPr>
              <a:t>سلبيات الشبكات </a:t>
            </a:r>
            <a:r>
              <a:rPr lang="ar-EG" sz="2400" b="1" dirty="0" smtClean="0">
                <a:solidFill>
                  <a:srgbClr val="FF0000"/>
                </a:solidFill>
                <a:cs typeface="Times New Roman"/>
                <a:hlinkClick r:id="rId4" action="ppaction://hlinksldjump"/>
              </a:rPr>
              <a:t>الاجتماعية</a:t>
            </a:r>
            <a:endParaRPr lang="ar-EG" sz="2400" b="1" dirty="0" smtClean="0">
              <a:solidFill>
                <a:srgbClr val="FF0000"/>
              </a:solidFill>
              <a:cs typeface="Times New Roman"/>
            </a:endParaRPr>
          </a:p>
          <a:p>
            <a:pPr marL="342900" lvl="0" indent="-342900" fontAlgn="auto">
              <a:spcBef>
                <a:spcPts val="1200"/>
              </a:spcBef>
              <a:spcAft>
                <a:spcPts val="1200"/>
              </a:spcAft>
              <a:buFont typeface="Wingdings" panose="05000000000000000000" pitchFamily="2" charset="2"/>
              <a:buChar char="q"/>
            </a:pPr>
            <a:r>
              <a:rPr lang="ar-EG" sz="2400" b="1" dirty="0" smtClean="0">
                <a:solidFill>
                  <a:srgbClr val="FF0000"/>
                </a:solidFill>
                <a:cs typeface="Times New Roman"/>
                <a:hlinkClick r:id="rId5" action="ppaction://hlinksldjump"/>
              </a:rPr>
              <a:t>أشهر المواقع الاجتماعية</a:t>
            </a:r>
            <a:endParaRPr lang="ar-EG" sz="2400" b="1" dirty="0" smtClean="0">
              <a:solidFill>
                <a:srgbClr val="FF0000"/>
              </a:solidFill>
              <a:cs typeface="Times New Roman"/>
            </a:endParaRPr>
          </a:p>
        </p:txBody>
      </p:sp>
    </p:spTree>
    <p:extLst>
      <p:ext uri="{BB962C8B-B14F-4D97-AF65-F5344CB8AC3E}">
        <p14:creationId xmlns="" xmlns:p14="http://schemas.microsoft.com/office/powerpoint/2010/main" val="26968463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تعريف الشبكات الاجتماعية</a:t>
            </a:r>
          </a:p>
        </p:txBody>
      </p:sp>
      <p:sp>
        <p:nvSpPr>
          <p:cNvPr id="2" name="TextBox 1"/>
          <p:cNvSpPr txBox="1"/>
          <p:nvPr/>
        </p:nvSpPr>
        <p:spPr>
          <a:xfrm>
            <a:off x="3810000" y="1752600"/>
            <a:ext cx="5747331" cy="3816429"/>
          </a:xfrm>
          <a:prstGeom prst="rect">
            <a:avLst/>
          </a:prstGeom>
          <a:noFill/>
        </p:spPr>
        <p:txBody>
          <a:bodyPr wrap="square" rtlCol="1">
            <a:spAutoFit/>
          </a:bodyPr>
          <a:lstStyle/>
          <a:p>
            <a:pPr algn="just">
              <a:spcBef>
                <a:spcPts val="0"/>
              </a:spcBef>
              <a:spcAft>
                <a:spcPts val="0"/>
              </a:spcAft>
            </a:pPr>
            <a:r>
              <a:rPr lang="ar-EG" sz="2200" b="1" dirty="0" smtClean="0"/>
              <a:t>هي خدمات تؤسسها وتبرمجها شركات كبري لجمع المستخدمين والأصدقاء ولمشاركة الأنشطة والاهتمامات، وللبحث عن تكوين صداقات والبحث عن اهتمامات وأنشطة لدى أشخاص آخرين. معظم الشبكات الاجتماعية الموجودة حالياً هي عبارة عن مواقع ويب تقدم مجموعة من الخدمات للمستخدمين مثل المحادثة الفورية والرسائل الخاصة والبريد الالكتروني والفيديو والتدوين ومشاركة الملفات وغيرها من الخدمات. تنقسم تلك الشبكات الاجتماعية حسب الاغراض فهناك شبكات تجمع أصدقاء الدراسة وأخرى تجمع أصدقاء العمل بالإضافة لشبكات التدوينات المصغرة وشبكات التواصل من خلال مقاطع الفيديو.</a:t>
            </a:r>
            <a:endParaRPr lang="ar-EG" sz="2200" b="1" dirty="0"/>
          </a:p>
        </p:txBody>
      </p:sp>
      <p:pic>
        <p:nvPicPr>
          <p:cNvPr id="6" name="Picture 5" descr="untitled.png"/>
          <p:cNvPicPr>
            <a:picLocks noChangeAspect="1"/>
          </p:cNvPicPr>
          <p:nvPr/>
        </p:nvPicPr>
        <p:blipFill>
          <a:blip r:embed="rId2" cstate="print"/>
          <a:stretch>
            <a:fillRect/>
          </a:stretch>
        </p:blipFill>
        <p:spPr>
          <a:xfrm>
            <a:off x="457200" y="1619992"/>
            <a:ext cx="3816424" cy="403244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ContrastingRightFacing"/>
            <a:lightRig rig="threePt" dir="t"/>
          </a:scene3d>
          <a:sp3d contourW="6350" prstMaterial="matte">
            <a:bevelT w="101600" h="101600"/>
            <a:contourClr>
              <a:srgbClr val="969696"/>
            </a:contourClr>
          </a:sp3d>
        </p:spPr>
      </p:pic>
    </p:spTree>
    <p:extLst>
      <p:ext uri="{BB962C8B-B14F-4D97-AF65-F5344CB8AC3E}">
        <p14:creationId xmlns="" xmlns:p14="http://schemas.microsoft.com/office/powerpoint/2010/main" val="32764693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إيجابيات الشبكات الاجتماعية</a:t>
            </a:r>
          </a:p>
        </p:txBody>
      </p:sp>
      <p:sp>
        <p:nvSpPr>
          <p:cNvPr id="6" name="TextBox 5"/>
          <p:cNvSpPr txBox="1"/>
          <p:nvPr/>
        </p:nvSpPr>
        <p:spPr>
          <a:xfrm>
            <a:off x="457200" y="1752600"/>
            <a:ext cx="9100131" cy="3785652"/>
          </a:xfrm>
          <a:prstGeom prst="rect">
            <a:avLst/>
          </a:prstGeom>
          <a:noFill/>
        </p:spPr>
        <p:txBody>
          <a:bodyPr wrap="square" rtlCol="1">
            <a:spAutoFit/>
          </a:bodyPr>
          <a:lstStyle/>
          <a:p>
            <a:pPr marL="342900" indent="-342900" algn="just">
              <a:spcBef>
                <a:spcPts val="0"/>
              </a:spcBef>
              <a:spcAft>
                <a:spcPts val="0"/>
              </a:spcAft>
              <a:buFont typeface="Arial" panose="020B0604020202020204" pitchFamily="34" charset="0"/>
              <a:buChar char="•"/>
            </a:pPr>
            <a:r>
              <a:rPr lang="ar-EG" sz="2400" b="1" dirty="0" smtClean="0"/>
              <a:t>تحفز </a:t>
            </a:r>
            <a:r>
              <a:rPr lang="ar-EG" sz="2400" b="1" dirty="0"/>
              <a:t>على </a:t>
            </a:r>
            <a:r>
              <a:rPr lang="ar-EG" sz="2400" b="1" dirty="0" smtClean="0"/>
              <a:t>التفكير الإبداعي </a:t>
            </a:r>
            <a:r>
              <a:rPr lang="ar-EG" sz="2400" b="1" dirty="0"/>
              <a:t>وبأنماط وطرق مختلفة بسبب التواصل مع أشخاص </a:t>
            </a:r>
            <a:r>
              <a:rPr lang="ar-EG" sz="2400" b="1" dirty="0" smtClean="0"/>
              <a:t>مثقفين </a:t>
            </a:r>
            <a:r>
              <a:rPr lang="ar-EG" sz="2400" b="1" dirty="0"/>
              <a:t>ومن </a:t>
            </a:r>
            <a:r>
              <a:rPr lang="ar-EG" sz="2400" b="1" dirty="0" smtClean="0"/>
              <a:t>بيئات </a:t>
            </a:r>
            <a:r>
              <a:rPr lang="ar-EG" sz="2400" b="1" dirty="0"/>
              <a:t>مختلفة.</a:t>
            </a:r>
          </a:p>
          <a:p>
            <a:pPr marL="342900" indent="-342900" algn="just">
              <a:spcBef>
                <a:spcPts val="0"/>
              </a:spcBef>
              <a:spcAft>
                <a:spcPts val="0"/>
              </a:spcAft>
              <a:buFont typeface="Arial" panose="020B0604020202020204" pitchFamily="34" charset="0"/>
              <a:buChar char="•"/>
            </a:pPr>
            <a:r>
              <a:rPr lang="ar-EG" sz="2400" b="1" dirty="0" smtClean="0"/>
              <a:t>تعمق </a:t>
            </a:r>
            <a:r>
              <a:rPr lang="ar-EG" sz="2400" b="1" dirty="0"/>
              <a:t>مفهوم المشاركة والتواصل مع </a:t>
            </a:r>
            <a:r>
              <a:rPr lang="ar-EG" sz="2400" b="1" dirty="0" smtClean="0"/>
              <a:t>الآخرين </a:t>
            </a:r>
            <a:r>
              <a:rPr lang="ar-EG" sz="2400" b="1" dirty="0"/>
              <a:t>وتعلم </a:t>
            </a:r>
            <a:r>
              <a:rPr lang="ar-EG" sz="2400" b="1" dirty="0" smtClean="0"/>
              <a:t>أساليب </a:t>
            </a:r>
            <a:r>
              <a:rPr lang="ar-EG" sz="2400" b="1" dirty="0"/>
              <a:t>تواصل الفعال .</a:t>
            </a:r>
          </a:p>
          <a:p>
            <a:pPr marL="342900" indent="-342900" algn="just">
              <a:spcBef>
                <a:spcPts val="0"/>
              </a:spcBef>
              <a:spcAft>
                <a:spcPts val="0"/>
              </a:spcAft>
              <a:buFont typeface="Arial" panose="020B0604020202020204" pitchFamily="34" charset="0"/>
              <a:buChar char="•"/>
            </a:pPr>
            <a:r>
              <a:rPr lang="ar-EG" sz="2400" b="1" dirty="0" smtClean="0"/>
              <a:t>تساعد </a:t>
            </a:r>
            <a:r>
              <a:rPr lang="ar-EG" sz="2400" b="1" dirty="0"/>
              <a:t>على قبول </a:t>
            </a:r>
            <a:r>
              <a:rPr lang="ar-EG" sz="2400" b="1" dirty="0" smtClean="0"/>
              <a:t>القضايا الخلافية.</a:t>
            </a:r>
            <a:endParaRPr lang="ar-EG" sz="2400" b="1" dirty="0"/>
          </a:p>
          <a:p>
            <a:pPr marL="342900" indent="-342900" algn="just">
              <a:spcBef>
                <a:spcPts val="0"/>
              </a:spcBef>
              <a:spcAft>
                <a:spcPts val="0"/>
              </a:spcAft>
              <a:buFont typeface="Arial" panose="020B0604020202020204" pitchFamily="34" charset="0"/>
              <a:buChar char="•"/>
            </a:pPr>
            <a:r>
              <a:rPr lang="ar-EG" sz="2400" b="1" dirty="0" smtClean="0"/>
              <a:t>تساعد </a:t>
            </a:r>
            <a:r>
              <a:rPr lang="ar-EG" sz="2400" b="1" dirty="0"/>
              <a:t>على التعلّم وذلك عن </a:t>
            </a:r>
            <a:r>
              <a:rPr lang="ar-EG" sz="2400" b="1" dirty="0" smtClean="0"/>
              <a:t>طريق </a:t>
            </a:r>
            <a:r>
              <a:rPr lang="ar-EG" sz="2400" b="1" dirty="0"/>
              <a:t>تبادل المعلومات مع </a:t>
            </a:r>
            <a:r>
              <a:rPr lang="ar-EG" sz="2400" b="1" dirty="0" smtClean="0"/>
              <a:t>الآخرين.</a:t>
            </a:r>
            <a:endParaRPr lang="ar-EG" sz="2400" b="1" dirty="0"/>
          </a:p>
          <a:p>
            <a:pPr marL="342900" indent="-342900" algn="just">
              <a:spcBef>
                <a:spcPts val="0"/>
              </a:spcBef>
              <a:spcAft>
                <a:spcPts val="0"/>
              </a:spcAft>
              <a:buFont typeface="Arial" panose="020B0604020202020204" pitchFamily="34" charset="0"/>
              <a:buChar char="•"/>
            </a:pPr>
            <a:r>
              <a:rPr lang="ar-EG" sz="2400" b="1" dirty="0" smtClean="0"/>
              <a:t>توفر </a:t>
            </a:r>
            <a:r>
              <a:rPr lang="ar-EG" sz="2400" b="1" dirty="0"/>
              <a:t>فرصة التعلّم.</a:t>
            </a:r>
          </a:p>
          <a:p>
            <a:pPr marL="342900" indent="-342900" algn="just">
              <a:spcBef>
                <a:spcPts val="0"/>
              </a:spcBef>
              <a:spcAft>
                <a:spcPts val="0"/>
              </a:spcAft>
              <a:buFont typeface="Arial" panose="020B0604020202020204" pitchFamily="34" charset="0"/>
              <a:buChar char="•"/>
            </a:pPr>
            <a:r>
              <a:rPr lang="ar-EG" sz="2400" b="1" dirty="0" smtClean="0"/>
              <a:t>تحقق </a:t>
            </a:r>
            <a:r>
              <a:rPr lang="ar-EG" sz="2400" b="1" dirty="0"/>
              <a:t>قدراً لا بأس به من </a:t>
            </a:r>
            <a:r>
              <a:rPr lang="ar-EG" sz="2400" b="1" dirty="0" smtClean="0"/>
              <a:t>الترفيه والتسلية.</a:t>
            </a:r>
            <a:endParaRPr lang="ar-EG" sz="2400" b="1" dirty="0"/>
          </a:p>
          <a:p>
            <a:pPr marL="342900" indent="-342900" algn="just">
              <a:spcBef>
                <a:spcPts val="0"/>
              </a:spcBef>
              <a:spcAft>
                <a:spcPts val="0"/>
              </a:spcAft>
              <a:buFont typeface="Arial" panose="020B0604020202020204" pitchFamily="34" charset="0"/>
              <a:buChar char="•"/>
            </a:pPr>
            <a:r>
              <a:rPr lang="ar-EG" sz="2400" b="1" dirty="0" smtClean="0"/>
              <a:t>تساعد في </a:t>
            </a:r>
            <a:r>
              <a:rPr lang="ar-EG" sz="2400" b="1" dirty="0"/>
              <a:t>الحصول على </a:t>
            </a:r>
            <a:r>
              <a:rPr lang="ar-EG" sz="2400" b="1" dirty="0" smtClean="0"/>
              <a:t>وظيفة </a:t>
            </a:r>
            <a:r>
              <a:rPr lang="ar-EG" sz="2400" b="1" dirty="0"/>
              <a:t>مناسبة.</a:t>
            </a:r>
          </a:p>
          <a:p>
            <a:pPr marL="342900" indent="-342900" algn="just">
              <a:spcBef>
                <a:spcPts val="0"/>
              </a:spcBef>
              <a:spcAft>
                <a:spcPts val="0"/>
              </a:spcAft>
              <a:buFont typeface="Arial" panose="020B0604020202020204" pitchFamily="34" charset="0"/>
              <a:buChar char="•"/>
            </a:pPr>
            <a:r>
              <a:rPr lang="ar-EG" sz="2400" b="1" dirty="0" smtClean="0"/>
              <a:t>تساعد </a:t>
            </a:r>
            <a:r>
              <a:rPr lang="ar-EG" sz="2400" b="1" dirty="0"/>
              <a:t>على نشر الإعلانات </a:t>
            </a:r>
            <a:r>
              <a:rPr lang="ar-EG" sz="2400" b="1" dirty="0" smtClean="0"/>
              <a:t>بسهولة </a:t>
            </a:r>
            <a:r>
              <a:rPr lang="ar-EG" sz="2400" b="1" dirty="0"/>
              <a:t>و </a:t>
            </a:r>
            <a:r>
              <a:rPr lang="ar-EG" sz="2400" b="1" dirty="0" smtClean="0"/>
              <a:t>يسر </a:t>
            </a:r>
            <a:r>
              <a:rPr lang="ar-EG" sz="2400" b="1" dirty="0"/>
              <a:t>ولإعداد </a:t>
            </a:r>
            <a:r>
              <a:rPr lang="ar-EG" sz="2400" b="1" dirty="0" smtClean="0"/>
              <a:t>كبيرة </a:t>
            </a:r>
            <a:r>
              <a:rPr lang="ar-EG" sz="2400" b="1" dirty="0"/>
              <a:t>من </a:t>
            </a:r>
            <a:r>
              <a:rPr lang="ar-EG" sz="2400" b="1" dirty="0" smtClean="0"/>
              <a:t>المستخدمين.</a:t>
            </a:r>
            <a:endParaRPr lang="ar-EG" sz="2400" b="1" dirty="0"/>
          </a:p>
          <a:p>
            <a:pPr marL="342900" indent="-342900" algn="just">
              <a:spcBef>
                <a:spcPts val="0"/>
              </a:spcBef>
              <a:spcAft>
                <a:spcPts val="0"/>
              </a:spcAft>
              <a:buFont typeface="Arial" panose="020B0604020202020204" pitchFamily="34" charset="0"/>
              <a:buChar char="•"/>
            </a:pPr>
            <a:r>
              <a:rPr lang="ar-EG" sz="2400" b="1" dirty="0"/>
              <a:t>تساعد </a:t>
            </a:r>
            <a:r>
              <a:rPr lang="ar-EG" sz="2400" b="1" dirty="0" smtClean="0"/>
              <a:t>في </a:t>
            </a:r>
            <a:r>
              <a:rPr lang="ar-EG" sz="2400" b="1" dirty="0"/>
              <a:t>التوصل على الأخبار والأحداث </a:t>
            </a:r>
            <a:r>
              <a:rPr lang="ar-EG" sz="2400" b="1" dirty="0" smtClean="0"/>
              <a:t>أولاً بأول.</a:t>
            </a:r>
            <a:endParaRPr lang="ar-EG" sz="2400" b="1" dirty="0"/>
          </a:p>
        </p:txBody>
      </p:sp>
    </p:spTree>
    <p:extLst>
      <p:ext uri="{BB962C8B-B14F-4D97-AF65-F5344CB8AC3E}">
        <p14:creationId xmlns="" xmlns:p14="http://schemas.microsoft.com/office/powerpoint/2010/main" val="27929777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سلبيات الشبكات الاجتماعية</a:t>
            </a:r>
          </a:p>
        </p:txBody>
      </p:sp>
      <p:sp>
        <p:nvSpPr>
          <p:cNvPr id="7" name="TextBox 6"/>
          <p:cNvSpPr txBox="1"/>
          <p:nvPr/>
        </p:nvSpPr>
        <p:spPr>
          <a:xfrm>
            <a:off x="457200" y="1752600"/>
            <a:ext cx="9100131" cy="4185761"/>
          </a:xfrm>
          <a:prstGeom prst="rect">
            <a:avLst/>
          </a:prstGeom>
          <a:noFill/>
        </p:spPr>
        <p:txBody>
          <a:bodyPr wrap="square" rtlCol="1">
            <a:spAutoFit/>
          </a:bodyPr>
          <a:lstStyle/>
          <a:p>
            <a:pPr marL="342900" indent="-342900" algn="just">
              <a:spcBef>
                <a:spcPts val="600"/>
              </a:spcBef>
              <a:spcAft>
                <a:spcPts val="600"/>
              </a:spcAft>
              <a:buFont typeface="Arial" panose="020B0604020202020204" pitchFamily="34" charset="0"/>
              <a:buChar char="•"/>
            </a:pPr>
            <a:r>
              <a:rPr lang="ar-EG" sz="2400" b="1" dirty="0" smtClean="0"/>
              <a:t>إدمان الجلوس عليها مما يعطل الكثير من الأعمال.</a:t>
            </a:r>
          </a:p>
          <a:p>
            <a:pPr marL="342900" indent="-342900" algn="just">
              <a:spcBef>
                <a:spcPts val="600"/>
              </a:spcBef>
              <a:spcAft>
                <a:spcPts val="600"/>
              </a:spcAft>
              <a:buFont typeface="Arial" panose="020B0604020202020204" pitchFamily="34" charset="0"/>
              <a:buChar char="•"/>
            </a:pPr>
            <a:r>
              <a:rPr lang="ar-EG" sz="2400" b="1" dirty="0" smtClean="0"/>
              <a:t>مشاركة الصور والملفات المسيئة للحياء العام او للدين او للأشخاص.</a:t>
            </a:r>
          </a:p>
          <a:p>
            <a:pPr marL="342900" indent="-342900" algn="just">
              <a:spcBef>
                <a:spcPts val="600"/>
              </a:spcBef>
              <a:spcAft>
                <a:spcPts val="600"/>
              </a:spcAft>
              <a:buFont typeface="Arial" panose="020B0604020202020204" pitchFamily="34" charset="0"/>
              <a:buChar char="•"/>
            </a:pPr>
            <a:r>
              <a:rPr lang="ar-EG" sz="2400" b="1" dirty="0" smtClean="0"/>
              <a:t>نشر الاكاذيب والأفكار الضالة مثل ترويج العنف والمشاركة فيه والجنس والتورط فيه.</a:t>
            </a:r>
          </a:p>
          <a:p>
            <a:pPr marL="342900" indent="-342900" algn="just">
              <a:spcBef>
                <a:spcPts val="600"/>
              </a:spcBef>
              <a:spcAft>
                <a:spcPts val="600"/>
              </a:spcAft>
              <a:buFont typeface="Arial" panose="020B0604020202020204" pitchFamily="34" charset="0"/>
              <a:buChar char="•"/>
            </a:pPr>
            <a:r>
              <a:rPr lang="ar-EG" sz="2400" b="1" dirty="0" smtClean="0"/>
              <a:t>إقامة علاقات غير شرعية وإنشاء مجموعات تحمل افكار هدامة من شأنها اللعب بأفكار الشباب والدعوة إلى التمرد والعصيان.</a:t>
            </a:r>
          </a:p>
          <a:p>
            <a:pPr marL="342900" indent="-342900" algn="just">
              <a:spcBef>
                <a:spcPts val="600"/>
              </a:spcBef>
              <a:spcAft>
                <a:spcPts val="600"/>
              </a:spcAft>
              <a:buFont typeface="Arial" panose="020B0604020202020204" pitchFamily="34" charset="0"/>
              <a:buChar char="•"/>
            </a:pPr>
            <a:r>
              <a:rPr lang="ar-EG" sz="2400" b="1" dirty="0" smtClean="0"/>
              <a:t>التعرض للجرائم الالكترونية كما أخبر بذلك موقع </a:t>
            </a:r>
            <a:r>
              <a:rPr lang="en-US" sz="2400" b="1" dirty="0" smtClean="0"/>
              <a:t>Kaspersky</a:t>
            </a:r>
            <a:r>
              <a:rPr lang="ar-EG" sz="2400" b="1" dirty="0" smtClean="0"/>
              <a:t> الذي رصد أكثر من </a:t>
            </a:r>
            <a:r>
              <a:rPr lang="en-US" sz="2400" b="1" dirty="0" smtClean="0"/>
              <a:t>43.000</a:t>
            </a:r>
            <a:r>
              <a:rPr lang="ar-EG" sz="2400" b="1" dirty="0" smtClean="0"/>
              <a:t> ملف خبيث عام </a:t>
            </a:r>
            <a:r>
              <a:rPr lang="en-US" sz="2400" b="1" dirty="0" smtClean="0"/>
              <a:t>2008</a:t>
            </a:r>
            <a:r>
              <a:rPr lang="ar-EG" sz="2400" b="1" dirty="0" smtClean="0"/>
              <a:t> تم نشرها عبر الشبكات الاجتماعية مثل (فيس بوك).</a:t>
            </a:r>
          </a:p>
          <a:p>
            <a:pPr marL="342900" indent="-342900" algn="just">
              <a:spcBef>
                <a:spcPts val="600"/>
              </a:spcBef>
              <a:spcAft>
                <a:spcPts val="600"/>
              </a:spcAft>
              <a:buFont typeface="Arial" panose="020B0604020202020204" pitchFamily="34" charset="0"/>
              <a:buChar char="•"/>
            </a:pPr>
            <a:r>
              <a:rPr lang="ar-EG" sz="2400" b="1" dirty="0" smtClean="0"/>
              <a:t>التعرض للخداع فبعض الاشخاص المستخدمين لهذه المواقع عبارة عن مسوقين للمنتجات الخبيثة.</a:t>
            </a:r>
            <a:endParaRPr lang="ar-EG" sz="2400" b="1" dirty="0"/>
          </a:p>
        </p:txBody>
      </p:sp>
    </p:spTree>
    <p:extLst>
      <p:ext uri="{BB962C8B-B14F-4D97-AF65-F5344CB8AC3E}">
        <p14:creationId xmlns="" xmlns:p14="http://schemas.microsoft.com/office/powerpoint/2010/main" val="22119664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سلبيات الشبكات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الاجتماعية</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457200" y="1752600"/>
            <a:ext cx="9100131" cy="3101618"/>
          </a:xfrm>
          <a:prstGeom prst="rect">
            <a:avLst/>
          </a:prstGeom>
          <a:noFill/>
        </p:spPr>
        <p:txBody>
          <a:bodyPr wrap="square" rtlCol="1">
            <a:spAutoFit/>
          </a:bodyPr>
          <a:lstStyle/>
          <a:p>
            <a:pPr marL="342900" indent="-342900" algn="just">
              <a:lnSpc>
                <a:spcPct val="150000"/>
              </a:lnSpc>
              <a:spcBef>
                <a:spcPts val="1200"/>
              </a:spcBef>
              <a:spcAft>
                <a:spcPts val="1200"/>
              </a:spcAft>
              <a:buFont typeface="Arial" panose="020B0604020202020204" pitchFamily="34" charset="0"/>
              <a:buChar char="•"/>
            </a:pPr>
            <a:r>
              <a:rPr lang="ar-EG" sz="2400" b="1" dirty="0" smtClean="0"/>
              <a:t>فتور الحس الاخلاقي كما ورد في دراسة أجرتها جامعة «ساوثرن كاليفورنيا» بالولايات المتحدة الامريكية وذلك نتيجة للكمية الهائلة من المعلومات مليئة بالدمار والعنف والتي من شأنها أن تعود الناس على مشاهد الألم والعذاب عند البشر مما يجعله أمراً مألوفاً.</a:t>
            </a:r>
          </a:p>
          <a:p>
            <a:pPr marL="342900" indent="-342900" algn="just">
              <a:lnSpc>
                <a:spcPct val="150000"/>
              </a:lnSpc>
              <a:spcBef>
                <a:spcPts val="1200"/>
              </a:spcBef>
              <a:spcAft>
                <a:spcPts val="1200"/>
              </a:spcAft>
              <a:buFont typeface="Arial" panose="020B0604020202020204" pitchFamily="34" charset="0"/>
              <a:buChar char="•"/>
            </a:pPr>
            <a:r>
              <a:rPr lang="ar-EG" sz="2400" b="1" dirty="0" smtClean="0"/>
              <a:t>ظهور لغة جديدة بين الشباب وهي «العربيزي» وهو إدخال الحرف الانجليزي في الكتابة بلفظ عربي.</a:t>
            </a:r>
          </a:p>
        </p:txBody>
      </p:sp>
    </p:spTree>
    <p:extLst>
      <p:ext uri="{BB962C8B-B14F-4D97-AF65-F5344CB8AC3E}">
        <p14:creationId xmlns="" xmlns:p14="http://schemas.microsoft.com/office/powerpoint/2010/main" val="16987298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أشهر المواقع الاجتماعية</a:t>
            </a:r>
          </a:p>
        </p:txBody>
      </p:sp>
      <p:sp>
        <p:nvSpPr>
          <p:cNvPr id="6" name="TextBox 5"/>
          <p:cNvSpPr txBox="1"/>
          <p:nvPr/>
        </p:nvSpPr>
        <p:spPr>
          <a:xfrm>
            <a:off x="5257800" y="1195402"/>
            <a:ext cx="4495800" cy="4824398"/>
          </a:xfrm>
          <a:prstGeom prst="rect">
            <a:avLst/>
          </a:prstGeom>
          <a:noFill/>
        </p:spPr>
        <p:txBody>
          <a:bodyPr wrap="square" rtlCol="1">
            <a:spAutoFit/>
          </a:bodyPr>
          <a:lstStyle/>
          <a:p>
            <a:pPr algn="just">
              <a:lnSpc>
                <a:spcPct val="150000"/>
              </a:lnSpc>
              <a:spcBef>
                <a:spcPts val="300"/>
              </a:spcBef>
              <a:spcAft>
                <a:spcPts val="300"/>
              </a:spcAft>
            </a:pPr>
            <a:r>
              <a:rPr lang="ar-EG" sz="2400" b="1" dirty="0" smtClean="0"/>
              <a:t>1- فيس بوك (</a:t>
            </a:r>
            <a:r>
              <a:rPr lang="en-US" sz="2400" b="1" dirty="0" smtClean="0"/>
              <a:t>Facebook</a:t>
            </a:r>
            <a:r>
              <a:rPr lang="ar-EG" sz="2400" b="1" dirty="0" smtClean="0"/>
              <a:t>)</a:t>
            </a:r>
          </a:p>
          <a:p>
            <a:pPr algn="just">
              <a:spcBef>
                <a:spcPts val="600"/>
              </a:spcBef>
              <a:spcAft>
                <a:spcPts val="600"/>
              </a:spcAft>
            </a:pPr>
            <a:r>
              <a:rPr lang="ar-EG" sz="2400" dirty="0"/>
              <a:t>عبارة عن موقع شبكة </a:t>
            </a:r>
            <a:r>
              <a:rPr lang="ar-EG" sz="2400" dirty="0" smtClean="0"/>
              <a:t>اجتماعية على </a:t>
            </a:r>
            <a:r>
              <a:rPr lang="ar-EG" sz="2400" dirty="0"/>
              <a:t>شبكة الانترنت </a:t>
            </a:r>
            <a:r>
              <a:rPr lang="ar-EG" sz="2400" dirty="0" smtClean="0"/>
              <a:t>يمكن </a:t>
            </a:r>
            <a:r>
              <a:rPr lang="ar-EG" sz="2400" dirty="0"/>
              <a:t>الدخول </a:t>
            </a:r>
            <a:r>
              <a:rPr lang="ar-EG" sz="2400" dirty="0" smtClean="0"/>
              <a:t>إليه  </a:t>
            </a:r>
            <a:r>
              <a:rPr lang="ar-EG" sz="2400" dirty="0"/>
              <a:t>مجاناً </a:t>
            </a:r>
            <a:r>
              <a:rPr lang="ar-EG" sz="2400" dirty="0" smtClean="0"/>
              <a:t>وتديره </a:t>
            </a:r>
            <a:r>
              <a:rPr lang="ar-EG" sz="2400" dirty="0"/>
              <a:t>شركة </a:t>
            </a:r>
            <a:r>
              <a:rPr lang="ar-EG" sz="2400" dirty="0" smtClean="0"/>
              <a:t>«فيس بوك» محدودة المسئولية كملكية </a:t>
            </a:r>
            <a:r>
              <a:rPr lang="ar-EG" sz="2400" dirty="0"/>
              <a:t>خاصة لها. فالمستخدمون بإمكانهم الانضمام إلى الشبكات </a:t>
            </a:r>
            <a:r>
              <a:rPr lang="ar-EG" sz="2400" dirty="0" smtClean="0"/>
              <a:t>التي </a:t>
            </a:r>
            <a:r>
              <a:rPr lang="ar-EG" sz="2400" dirty="0"/>
              <a:t>تنظمها </a:t>
            </a:r>
            <a:r>
              <a:rPr lang="ar-EG" sz="2400" dirty="0" smtClean="0"/>
              <a:t>المدينة </a:t>
            </a:r>
            <a:r>
              <a:rPr lang="ar-EG" sz="2400" dirty="0"/>
              <a:t>أو </a:t>
            </a:r>
            <a:r>
              <a:rPr lang="ar-EG" sz="2400" dirty="0" smtClean="0"/>
              <a:t>جهة العمل </a:t>
            </a:r>
            <a:r>
              <a:rPr lang="ar-EG" sz="2400" dirty="0"/>
              <a:t>أو المدرسة أو </a:t>
            </a:r>
            <a:r>
              <a:rPr lang="ar-EG" sz="2400" dirty="0" smtClean="0"/>
              <a:t>الإقليم، </a:t>
            </a:r>
            <a:r>
              <a:rPr lang="ar-EG" sz="2400" dirty="0"/>
              <a:t>وذلك من أجل الاتصال </a:t>
            </a:r>
            <a:r>
              <a:rPr lang="ar-EG" sz="2400" dirty="0" smtClean="0"/>
              <a:t>بالآخرين </a:t>
            </a:r>
            <a:r>
              <a:rPr lang="ar-EG" sz="2400" dirty="0"/>
              <a:t>والتفاعل معهم. كذلك، </a:t>
            </a:r>
            <a:r>
              <a:rPr lang="ar-EG" sz="2400" dirty="0" smtClean="0"/>
              <a:t>يمكن للمستخدمين إضافة أصدقاء </a:t>
            </a:r>
            <a:r>
              <a:rPr lang="ar-EG" sz="2400" dirty="0"/>
              <a:t>إلى </a:t>
            </a:r>
            <a:r>
              <a:rPr lang="ar-EG" sz="2400" dirty="0" smtClean="0"/>
              <a:t>قائمة أصدقائهم </a:t>
            </a:r>
            <a:r>
              <a:rPr lang="ar-EG" sz="2400" dirty="0"/>
              <a:t>وإرسال </a:t>
            </a:r>
            <a:r>
              <a:rPr lang="ar-EG" sz="2400" dirty="0" smtClean="0"/>
              <a:t>الرسائل إليهم، وأيضاً تحديث </a:t>
            </a:r>
            <a:r>
              <a:rPr lang="ar-EG" sz="2400" dirty="0"/>
              <a:t>ملفاتهم </a:t>
            </a:r>
            <a:r>
              <a:rPr lang="ar-EG" sz="2400" dirty="0" smtClean="0"/>
              <a:t>الشخصية وتعريف الأصدقاء بأنفسهم.</a:t>
            </a:r>
          </a:p>
        </p:txBody>
      </p:sp>
      <p:pic>
        <p:nvPicPr>
          <p:cNvPr id="1026" name="Picture 2" descr="C:\Users\Ahmed\Desktop\IC\lectures (7-13)\lecture 12 and 13\13-2.pn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r="1055"/>
          <a:stretch/>
        </p:blipFill>
        <p:spPr bwMode="auto">
          <a:xfrm>
            <a:off x="-304800" y="1600200"/>
            <a:ext cx="6839236" cy="3886200"/>
          </a:xfrm>
          <a:prstGeom prst="roundRect">
            <a:avLst>
              <a:gd name="adj" fmla="val 16667"/>
            </a:avLst>
          </a:prstGeom>
          <a:ln>
            <a:noFill/>
          </a:ln>
          <a:effectLst>
            <a:outerShdw blurRad="76200" dist="38100" dir="7800000" algn="tl" rotWithShape="0">
              <a:srgbClr val="000000">
                <a:alpha val="40000"/>
              </a:srgbClr>
            </a:outerShdw>
          </a:effectLst>
          <a:scene3d>
            <a:camera prst="perspectiveContrastingRightFacing"/>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312273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Effect transition="in" filter="fade">
                                      <p:cBhvr>
                                        <p:cTn id="9"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أشهر المواقع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الاجتماعية</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 name="Rectangle 1"/>
          <p:cNvSpPr/>
          <p:nvPr/>
        </p:nvSpPr>
        <p:spPr>
          <a:xfrm>
            <a:off x="457200" y="1752600"/>
            <a:ext cx="8915400" cy="4278094"/>
          </a:xfrm>
          <a:prstGeom prst="rect">
            <a:avLst/>
          </a:prstGeom>
        </p:spPr>
        <p:txBody>
          <a:bodyPr wrap="square">
            <a:spAutoFit/>
          </a:bodyPr>
          <a:lstStyle/>
          <a:p>
            <a:pPr algn="just">
              <a:lnSpc>
                <a:spcPct val="150000"/>
              </a:lnSpc>
              <a:spcBef>
                <a:spcPts val="600"/>
              </a:spcBef>
              <a:spcAft>
                <a:spcPts val="600"/>
              </a:spcAft>
            </a:pPr>
            <a:r>
              <a:rPr lang="ar-EG" sz="2400" dirty="0"/>
              <a:t>وقد قام </a:t>
            </a:r>
            <a:r>
              <a:rPr lang="ar-EG" sz="2400" b="1" dirty="0"/>
              <a:t>مارك </a:t>
            </a:r>
            <a:r>
              <a:rPr lang="ar-EG" sz="2400" b="1" dirty="0" err="1" smtClean="0"/>
              <a:t>زوكربيرج</a:t>
            </a:r>
            <a:r>
              <a:rPr lang="ar-EG" sz="2400" b="1" dirty="0" smtClean="0"/>
              <a:t> </a:t>
            </a:r>
            <a:r>
              <a:rPr lang="ar-EG" sz="2400" dirty="0" smtClean="0"/>
              <a:t>بتأسيس الفيس </a:t>
            </a:r>
            <a:r>
              <a:rPr lang="ar-EG" sz="2400" dirty="0"/>
              <a:t>بوك بالاشتراك مع كل من </a:t>
            </a:r>
            <a:r>
              <a:rPr lang="ar-EG" sz="2400" b="1" dirty="0" err="1" smtClean="0"/>
              <a:t>داستين</a:t>
            </a:r>
            <a:r>
              <a:rPr lang="ar-EG" sz="2400" b="1" dirty="0" smtClean="0"/>
              <a:t> </a:t>
            </a:r>
            <a:r>
              <a:rPr lang="ar-EG" sz="2400" b="1" dirty="0" err="1" smtClean="0"/>
              <a:t>موسكوفيتز</a:t>
            </a:r>
            <a:r>
              <a:rPr lang="ar-EG" sz="2400" b="1" dirty="0" smtClean="0"/>
              <a:t> وكريس </a:t>
            </a:r>
            <a:r>
              <a:rPr lang="ar-EG" sz="2400" b="1" dirty="0" err="1" smtClean="0"/>
              <a:t>هيوز</a:t>
            </a:r>
            <a:r>
              <a:rPr lang="ar-EG" sz="2400" b="1" dirty="0" smtClean="0"/>
              <a:t> </a:t>
            </a:r>
            <a:r>
              <a:rPr lang="ar-EG" sz="2400" dirty="0" smtClean="0"/>
              <a:t>الذين </a:t>
            </a:r>
            <a:r>
              <a:rPr lang="ar-EG" sz="2400" dirty="0"/>
              <a:t>تخصصا </a:t>
            </a:r>
            <a:r>
              <a:rPr lang="ar-EG" sz="2400" dirty="0" smtClean="0"/>
              <a:t>في </a:t>
            </a:r>
            <a:r>
              <a:rPr lang="ar-EG" sz="2400" dirty="0"/>
              <a:t>دراسة علوم </a:t>
            </a:r>
            <a:r>
              <a:rPr lang="ar-EG" sz="2400" dirty="0" smtClean="0"/>
              <a:t>الحاسب. كانت عضوية </a:t>
            </a:r>
            <a:r>
              <a:rPr lang="ar-EG" sz="2400" dirty="0"/>
              <a:t>الموقع مقتصرة </a:t>
            </a:r>
            <a:r>
              <a:rPr lang="ar-EG" sz="2400" dirty="0" smtClean="0"/>
              <a:t>في بداية </a:t>
            </a:r>
            <a:r>
              <a:rPr lang="ar-EG" sz="2400" dirty="0"/>
              <a:t>الأمر على طلبة جامعة هارفارد، ولكنها امتدت بعد ذلك لتشمل </a:t>
            </a:r>
            <a:r>
              <a:rPr lang="ar-EG" sz="2400" dirty="0" smtClean="0"/>
              <a:t>الكليات </a:t>
            </a:r>
            <a:r>
              <a:rPr lang="ar-EG" sz="2400" dirty="0"/>
              <a:t>الأخرى </a:t>
            </a:r>
            <a:r>
              <a:rPr lang="ar-EG" sz="2400" dirty="0" smtClean="0"/>
              <a:t>في مدينة </a:t>
            </a:r>
            <a:r>
              <a:rPr lang="ar-EG" sz="2400" dirty="0"/>
              <a:t>بوسطن وجامعة </a:t>
            </a:r>
            <a:r>
              <a:rPr lang="ar-EG" sz="2400" dirty="0" err="1" smtClean="0"/>
              <a:t>آيفي</a:t>
            </a:r>
            <a:r>
              <a:rPr lang="ar-EG" sz="2400" dirty="0" smtClean="0"/>
              <a:t> ليج </a:t>
            </a:r>
            <a:r>
              <a:rPr lang="ar-EG" sz="2400" dirty="0"/>
              <a:t>وجامعة ستانفورد. ثم اتسعت </a:t>
            </a:r>
            <a:r>
              <a:rPr lang="ar-EG" sz="2400" dirty="0" smtClean="0"/>
              <a:t>دائرة </a:t>
            </a:r>
            <a:r>
              <a:rPr lang="ar-EG" sz="2400" dirty="0"/>
              <a:t>الموقع لتشمل أي طالب </a:t>
            </a:r>
            <a:r>
              <a:rPr lang="ar-EG" sz="2400" dirty="0" smtClean="0"/>
              <a:t>جامعي، </a:t>
            </a:r>
            <a:r>
              <a:rPr lang="ar-EG" sz="2400" dirty="0"/>
              <a:t>ثم طلبة المدارس </a:t>
            </a:r>
            <a:r>
              <a:rPr lang="ar-EG" sz="2400" dirty="0" smtClean="0"/>
              <a:t>الثانوية، وأخيراً </a:t>
            </a:r>
            <a:r>
              <a:rPr lang="ar-EG" sz="2400" dirty="0"/>
              <a:t>أي شخص </a:t>
            </a:r>
            <a:r>
              <a:rPr lang="ar-EG" sz="2400" dirty="0" smtClean="0"/>
              <a:t>يبلغ من </a:t>
            </a:r>
            <a:r>
              <a:rPr lang="ar-EG" sz="2400" dirty="0"/>
              <a:t>العمر 13 </a:t>
            </a:r>
            <a:r>
              <a:rPr lang="ar-EG" sz="2400" dirty="0" smtClean="0"/>
              <a:t>عاماً </a:t>
            </a:r>
            <a:r>
              <a:rPr lang="ar-EG" sz="2400" dirty="0"/>
              <a:t>فأكثر. </a:t>
            </a:r>
            <a:endParaRPr lang="ar-EG" sz="2400" dirty="0" smtClean="0"/>
          </a:p>
          <a:p>
            <a:pPr algn="just">
              <a:lnSpc>
                <a:spcPct val="150000"/>
              </a:lnSpc>
              <a:spcBef>
                <a:spcPts val="600"/>
              </a:spcBef>
              <a:spcAft>
                <a:spcPts val="600"/>
              </a:spcAft>
            </a:pPr>
            <a:r>
              <a:rPr lang="ar-EG" sz="2400" dirty="0" smtClean="0"/>
              <a:t>يضم </a:t>
            </a:r>
            <a:r>
              <a:rPr lang="ar-EG" sz="2400" dirty="0"/>
              <a:t>الموقع حالياً أكثر من 750 مليون مستخدم على مستوى العالم</a:t>
            </a:r>
            <a:r>
              <a:rPr lang="ar-EG" sz="2400" dirty="0" smtClean="0"/>
              <a:t>.</a:t>
            </a:r>
          </a:p>
          <a:p>
            <a:pPr algn="just">
              <a:lnSpc>
                <a:spcPct val="150000"/>
              </a:lnSpc>
              <a:spcBef>
                <a:spcPts val="600"/>
              </a:spcBef>
              <a:spcAft>
                <a:spcPts val="600"/>
              </a:spcAft>
            </a:pPr>
            <a:r>
              <a:rPr lang="ar-EG" sz="2400" dirty="0" smtClean="0"/>
              <a:t>رابط الموقع: </a:t>
            </a:r>
            <a:r>
              <a:rPr lang="en-US" sz="2400" dirty="0" smtClean="0">
                <a:hlinkClick r:id="rId2"/>
              </a:rPr>
              <a:t>www.facebook.com</a:t>
            </a:r>
            <a:r>
              <a:rPr lang="en-US" sz="2400" dirty="0" smtClean="0"/>
              <a:t> </a:t>
            </a:r>
            <a:endParaRPr lang="ar-EG" sz="2400" dirty="0"/>
          </a:p>
        </p:txBody>
      </p:sp>
    </p:spTree>
    <p:extLst>
      <p:ext uri="{BB962C8B-B14F-4D97-AF65-F5344CB8AC3E}">
        <p14:creationId xmlns="" xmlns:p14="http://schemas.microsoft.com/office/powerpoint/2010/main" val="30509024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أشهر المواقع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الاجتماعية</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4419600" y="1195402"/>
            <a:ext cx="5334000" cy="4685898"/>
          </a:xfrm>
          <a:prstGeom prst="rect">
            <a:avLst/>
          </a:prstGeom>
          <a:noFill/>
        </p:spPr>
        <p:txBody>
          <a:bodyPr wrap="square" rtlCol="1">
            <a:spAutoFit/>
          </a:bodyPr>
          <a:lstStyle/>
          <a:p>
            <a:pPr algn="just">
              <a:lnSpc>
                <a:spcPct val="150000"/>
              </a:lnSpc>
              <a:spcBef>
                <a:spcPts val="300"/>
              </a:spcBef>
              <a:spcAft>
                <a:spcPts val="300"/>
              </a:spcAft>
            </a:pPr>
            <a:r>
              <a:rPr lang="ar-EG" sz="2400" b="1" dirty="0" smtClean="0"/>
              <a:t>2- </a:t>
            </a:r>
            <a:r>
              <a:rPr lang="ar-EG" sz="2400" b="1" dirty="0" err="1" smtClean="0"/>
              <a:t>تويتر</a:t>
            </a:r>
            <a:r>
              <a:rPr lang="ar-EG" sz="2400" b="1" dirty="0" smtClean="0"/>
              <a:t> (</a:t>
            </a:r>
            <a:r>
              <a:rPr lang="en-US" sz="2400" b="1" dirty="0" smtClean="0"/>
              <a:t>Twitter</a:t>
            </a:r>
            <a:r>
              <a:rPr lang="ar-EG" sz="2400" b="1" dirty="0" smtClean="0"/>
              <a:t>)</a:t>
            </a:r>
          </a:p>
          <a:p>
            <a:pPr algn="just"/>
            <a:r>
              <a:rPr lang="ar-EG" sz="2000" dirty="0"/>
              <a:t>هو موقع شبكات </a:t>
            </a:r>
            <a:r>
              <a:rPr lang="ar-EG" sz="2000" dirty="0" smtClean="0"/>
              <a:t>اجتماعية على </a:t>
            </a:r>
            <a:r>
              <a:rPr lang="ar-EG" sz="2000" dirty="0"/>
              <a:t>شبكة الانترنت </a:t>
            </a:r>
            <a:r>
              <a:rPr lang="ar-EG" sz="2000" dirty="0" smtClean="0"/>
              <a:t>يقدم </a:t>
            </a:r>
            <a:r>
              <a:rPr lang="ar-EG" sz="2000" dirty="0"/>
              <a:t>خدمة </a:t>
            </a:r>
            <a:r>
              <a:rPr lang="ar-EG" sz="2000" dirty="0" smtClean="0"/>
              <a:t>تدوين مصغر والتي </a:t>
            </a:r>
            <a:r>
              <a:rPr lang="ar-EG" sz="2000" dirty="0"/>
              <a:t>تسمح </a:t>
            </a:r>
            <a:r>
              <a:rPr lang="ar-EG" sz="2000" dirty="0" smtClean="0"/>
              <a:t>لمستخدميه  بإرسال تحديثات </a:t>
            </a:r>
            <a:r>
              <a:rPr lang="en-US" sz="2000" dirty="0"/>
              <a:t>Tweets </a:t>
            </a:r>
            <a:r>
              <a:rPr lang="ar-EG" sz="2000" dirty="0"/>
              <a:t>عن حالتهم بحد أقصى </a:t>
            </a:r>
            <a:r>
              <a:rPr lang="ar-EG" sz="2000" dirty="0" smtClean="0"/>
              <a:t>140 حرف للرسالة </a:t>
            </a:r>
            <a:r>
              <a:rPr lang="ar-EG" sz="2000" dirty="0"/>
              <a:t>الواحدة. وذلك مباشرة عن </a:t>
            </a:r>
            <a:r>
              <a:rPr lang="ar-EG" sz="2000" dirty="0" smtClean="0"/>
              <a:t>طريق  </a:t>
            </a:r>
            <a:r>
              <a:rPr lang="ar-EG" sz="2000" dirty="0"/>
              <a:t>موقع </a:t>
            </a:r>
            <a:r>
              <a:rPr lang="ar-EG" sz="2000" dirty="0" err="1" smtClean="0"/>
              <a:t>تويتر</a:t>
            </a:r>
            <a:r>
              <a:rPr lang="ar-EG" sz="2000" dirty="0" smtClean="0"/>
              <a:t> أو </a:t>
            </a:r>
            <a:r>
              <a:rPr lang="ar-EG" sz="2000" dirty="0"/>
              <a:t>عن </a:t>
            </a:r>
            <a:r>
              <a:rPr lang="ar-EG" sz="2000" dirty="0" smtClean="0"/>
              <a:t>طريق إرسال </a:t>
            </a:r>
            <a:r>
              <a:rPr lang="ar-EG" sz="2000" dirty="0"/>
              <a:t>رسالة </a:t>
            </a:r>
            <a:r>
              <a:rPr lang="ar-EG" sz="2000" dirty="0" smtClean="0"/>
              <a:t>نصية  قصيرة </a:t>
            </a:r>
            <a:r>
              <a:rPr lang="en-US" sz="2000" dirty="0"/>
              <a:t>SMS </a:t>
            </a:r>
            <a:r>
              <a:rPr lang="ar-EG" sz="2000" dirty="0" smtClean="0"/>
              <a:t> أو </a:t>
            </a:r>
            <a:r>
              <a:rPr lang="ar-EG" sz="2000" dirty="0"/>
              <a:t>برامج المحادثة </a:t>
            </a:r>
            <a:r>
              <a:rPr lang="ar-EG" sz="2000" dirty="0" smtClean="0"/>
              <a:t>الفورية أو التطبيقات التي يقدمها المطورون </a:t>
            </a:r>
            <a:r>
              <a:rPr lang="ar-EG" sz="2000" dirty="0"/>
              <a:t>مثل </a:t>
            </a:r>
            <a:r>
              <a:rPr lang="ar-EG" sz="2000" dirty="0" smtClean="0"/>
              <a:t>الفيس  </a:t>
            </a:r>
            <a:r>
              <a:rPr lang="ar-EG" sz="2000" dirty="0"/>
              <a:t>بوك </a:t>
            </a:r>
            <a:r>
              <a:rPr lang="ar-EG" sz="2000" dirty="0" smtClean="0"/>
              <a:t>و</a:t>
            </a:r>
            <a:r>
              <a:rPr lang="en-US" sz="2000" dirty="0" err="1" smtClean="0"/>
              <a:t>TwitBird</a:t>
            </a:r>
            <a:r>
              <a:rPr lang="en-US" sz="2000" dirty="0" smtClean="0"/>
              <a:t> </a:t>
            </a:r>
            <a:r>
              <a:rPr lang="ar-EG" sz="2000" dirty="0" smtClean="0"/>
              <a:t>. وتظهر </a:t>
            </a:r>
            <a:r>
              <a:rPr lang="ar-EG" sz="2000" dirty="0"/>
              <a:t>تلك </a:t>
            </a:r>
            <a:r>
              <a:rPr lang="ar-EG" sz="2000" dirty="0" smtClean="0"/>
              <a:t>التحديثات في </a:t>
            </a:r>
            <a:r>
              <a:rPr lang="ar-EG" sz="2000" dirty="0"/>
              <a:t>صفحة المستخدم </a:t>
            </a:r>
            <a:r>
              <a:rPr lang="ar-EG" sz="2000" dirty="0" smtClean="0"/>
              <a:t>ويمكن للأصدقاء قراءتها </a:t>
            </a:r>
            <a:r>
              <a:rPr lang="ar-EG" sz="2000" dirty="0"/>
              <a:t>مباشرة من صفحتهم </a:t>
            </a:r>
            <a:r>
              <a:rPr lang="ar-EG" sz="2000" dirty="0" smtClean="0"/>
              <a:t>الرئيسية أو زيارة ملف </a:t>
            </a:r>
            <a:r>
              <a:rPr lang="ar-EG" sz="2000" dirty="0"/>
              <a:t>المستخدم </a:t>
            </a:r>
            <a:r>
              <a:rPr lang="ar-EG" sz="2000" dirty="0" smtClean="0"/>
              <a:t>الشخصي، </a:t>
            </a:r>
            <a:r>
              <a:rPr lang="ar-EG" sz="2000" dirty="0"/>
              <a:t>وكذلك </a:t>
            </a:r>
            <a:r>
              <a:rPr lang="ar-EG" sz="2000" dirty="0" smtClean="0"/>
              <a:t>يمكن </a:t>
            </a:r>
            <a:r>
              <a:rPr lang="ar-EG" sz="2000" dirty="0"/>
              <a:t>استقبال </a:t>
            </a:r>
            <a:r>
              <a:rPr lang="ar-EG" sz="2000" dirty="0" smtClean="0"/>
              <a:t>الردود والتحديثات </a:t>
            </a:r>
            <a:r>
              <a:rPr lang="ar-EG" sz="2000" dirty="0"/>
              <a:t>عن </a:t>
            </a:r>
            <a:r>
              <a:rPr lang="ar-EG" sz="2000" dirty="0" smtClean="0"/>
              <a:t>طريق البريد الإلكتروني، </a:t>
            </a:r>
            <a:r>
              <a:rPr lang="ar-EG" sz="2000" dirty="0"/>
              <a:t>وخلاصة الأحداث </a:t>
            </a:r>
            <a:r>
              <a:rPr lang="en-US" sz="2000" dirty="0"/>
              <a:t>RSS </a:t>
            </a:r>
            <a:r>
              <a:rPr lang="ar-EG" sz="2000" dirty="0" smtClean="0"/>
              <a:t> وعن طريق الرسائل النصية القصيرة </a:t>
            </a:r>
            <a:r>
              <a:rPr lang="en-US" sz="2000" dirty="0" smtClean="0"/>
              <a:t>SMS </a:t>
            </a:r>
            <a:r>
              <a:rPr lang="ar-EG" sz="2000" dirty="0" smtClean="0"/>
              <a:t> وذلك </a:t>
            </a:r>
            <a:r>
              <a:rPr lang="ar-EG" sz="2000" dirty="0"/>
              <a:t>باستخدام أربعة أرقام </a:t>
            </a:r>
            <a:r>
              <a:rPr lang="ar-EG" sz="2000" dirty="0" smtClean="0"/>
              <a:t>خدمية تعمل في الولايات </a:t>
            </a:r>
            <a:r>
              <a:rPr lang="ar-EG" sz="2000" dirty="0"/>
              <a:t>المتحدة وكندا والهند بالإضافة للرقم </a:t>
            </a:r>
            <a:r>
              <a:rPr lang="ar-EG" sz="2000" dirty="0" smtClean="0"/>
              <a:t>الدولي </a:t>
            </a:r>
            <a:r>
              <a:rPr lang="ar-EG" sz="2000" dirty="0"/>
              <a:t>والذي </a:t>
            </a:r>
            <a:r>
              <a:rPr lang="ar-EG" sz="2000" dirty="0" smtClean="0"/>
              <a:t>يمكن لجميع  المستخدمين حول </a:t>
            </a:r>
            <a:r>
              <a:rPr lang="ar-EG" sz="2000" dirty="0"/>
              <a:t>العالم الإرسال </a:t>
            </a:r>
            <a:r>
              <a:rPr lang="ar-EG" sz="2000" dirty="0" smtClean="0"/>
              <a:t>إليه في المملكة </a:t>
            </a:r>
            <a:r>
              <a:rPr lang="ar-EG" sz="2000" dirty="0"/>
              <a:t>المتحدة.</a:t>
            </a:r>
            <a:endParaRPr lang="ar-EG" sz="2000" dirty="0" smtClean="0"/>
          </a:p>
        </p:txBody>
      </p:sp>
      <p:pic>
        <p:nvPicPr>
          <p:cNvPr id="2050" name="Picture 2" descr="C:\Users\Ahmed\Desktop\IC\lectures (7-13)\lecture 12 and 13\13-4.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04800" y="1447800"/>
            <a:ext cx="5556846" cy="3124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perspectiveContrastingRightFacing"/>
            <a:lightRig rig="threePt" dir="t"/>
          </a:scene3d>
          <a:extLst/>
        </p:spPr>
      </p:pic>
    </p:spTree>
    <p:extLst>
      <p:ext uri="{BB962C8B-B14F-4D97-AF65-F5344CB8AC3E}">
        <p14:creationId xmlns="" xmlns:p14="http://schemas.microsoft.com/office/powerpoint/2010/main" val="1661018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fltVal val="0"/>
                                          </p:val>
                                        </p:tav>
                                        <p:tav tm="100000">
                                          <p:val>
                                            <p:strVal val="#ppt_w"/>
                                          </p:val>
                                        </p:tav>
                                      </p:tavLst>
                                    </p:anim>
                                    <p:anim calcmode="lin" valueType="num">
                                      <p:cBhvr>
                                        <p:cTn id="8" dur="1000" fill="hold"/>
                                        <p:tgtEl>
                                          <p:spTgt spid="2050"/>
                                        </p:tgtEl>
                                        <p:attrNameLst>
                                          <p:attrName>ppt_h</p:attrName>
                                        </p:attrNameLst>
                                      </p:cBhvr>
                                      <p:tavLst>
                                        <p:tav tm="0">
                                          <p:val>
                                            <p:fltVal val="0"/>
                                          </p:val>
                                        </p:tav>
                                        <p:tav tm="100000">
                                          <p:val>
                                            <p:strVal val="#ppt_h"/>
                                          </p:val>
                                        </p:tav>
                                      </p:tavLst>
                                    </p:anim>
                                    <p:animEffect transition="in" filter="fade">
                                      <p:cBhvr>
                                        <p:cTn id="9"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أشهر المواقع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الاجتماعية</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Rectangle 5"/>
          <p:cNvSpPr/>
          <p:nvPr/>
        </p:nvSpPr>
        <p:spPr>
          <a:xfrm>
            <a:off x="457200" y="1752600"/>
            <a:ext cx="8915400" cy="3016210"/>
          </a:xfrm>
          <a:prstGeom prst="rect">
            <a:avLst/>
          </a:prstGeom>
        </p:spPr>
        <p:txBody>
          <a:bodyPr wrap="square">
            <a:spAutoFit/>
          </a:bodyPr>
          <a:lstStyle/>
          <a:p>
            <a:pPr algn="just">
              <a:lnSpc>
                <a:spcPct val="150000"/>
              </a:lnSpc>
              <a:spcBef>
                <a:spcPts val="600"/>
              </a:spcBef>
              <a:spcAft>
                <a:spcPts val="600"/>
              </a:spcAft>
            </a:pPr>
            <a:r>
              <a:rPr lang="ar-EG" sz="2400" dirty="0" smtClean="0"/>
              <a:t>ظهر الموقع في أوائل عام 2006 كمشروع تطوير بحثي أجرته شركة </a:t>
            </a:r>
            <a:r>
              <a:rPr lang="en-US" sz="2400" dirty="0" smtClean="0"/>
              <a:t>Obvious</a:t>
            </a:r>
            <a:r>
              <a:rPr lang="ar-EG" sz="2400" dirty="0" smtClean="0"/>
              <a:t> الأمريكية في مدينة سان فرانسيسكو، وبعد ذلك أطلقته الشركة رسمياً للمستخدمين بشكل عام في أكتوبر 2006. وبعد ذلك بدأ الموقع في الانتشار كخدمة على الساحة في عام 2007 من حيث تقديم التدوينات المصغرة.</a:t>
            </a:r>
          </a:p>
          <a:p>
            <a:pPr algn="just">
              <a:lnSpc>
                <a:spcPct val="150000"/>
              </a:lnSpc>
              <a:spcBef>
                <a:spcPts val="600"/>
              </a:spcBef>
              <a:spcAft>
                <a:spcPts val="600"/>
              </a:spcAft>
            </a:pPr>
            <a:r>
              <a:rPr lang="ar-EG" sz="2400" dirty="0" smtClean="0"/>
              <a:t>رابط الموقع: </a:t>
            </a:r>
            <a:r>
              <a:rPr lang="en-US" sz="2400" dirty="0" smtClean="0">
                <a:hlinkClick r:id="rId2"/>
              </a:rPr>
              <a:t>www.twitter.com</a:t>
            </a:r>
            <a:r>
              <a:rPr lang="en-US" sz="2400" dirty="0" smtClean="0"/>
              <a:t> </a:t>
            </a:r>
            <a:endParaRPr lang="ar-EG" sz="2400" dirty="0"/>
          </a:p>
        </p:txBody>
      </p:sp>
    </p:spTree>
    <p:extLst>
      <p:ext uri="{BB962C8B-B14F-4D97-AF65-F5344CB8AC3E}">
        <p14:creationId xmlns="" xmlns:p14="http://schemas.microsoft.com/office/powerpoint/2010/main" val="37479485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أشهر المواقع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الاجتماعية</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4419600" y="1195402"/>
            <a:ext cx="5334000" cy="4901342"/>
          </a:xfrm>
          <a:prstGeom prst="rect">
            <a:avLst/>
          </a:prstGeom>
          <a:noFill/>
        </p:spPr>
        <p:txBody>
          <a:bodyPr wrap="square" rtlCol="1">
            <a:spAutoFit/>
          </a:bodyPr>
          <a:lstStyle/>
          <a:p>
            <a:pPr algn="just">
              <a:lnSpc>
                <a:spcPct val="150000"/>
              </a:lnSpc>
              <a:spcBef>
                <a:spcPts val="300"/>
              </a:spcBef>
              <a:spcAft>
                <a:spcPts val="300"/>
              </a:spcAft>
            </a:pPr>
            <a:r>
              <a:rPr lang="ar-EG" sz="2000" b="1" dirty="0" smtClean="0"/>
              <a:t>3- يوتيوب (</a:t>
            </a:r>
            <a:r>
              <a:rPr lang="en-US" sz="2000" b="1" dirty="0" smtClean="0"/>
              <a:t>YouTube</a:t>
            </a:r>
            <a:r>
              <a:rPr lang="ar-EG" sz="2000" b="1" dirty="0" smtClean="0"/>
              <a:t>)</a:t>
            </a:r>
          </a:p>
          <a:p>
            <a:pPr algn="just"/>
            <a:r>
              <a:rPr lang="ar-EG" sz="2000" dirty="0"/>
              <a:t>هو </a:t>
            </a:r>
            <a:r>
              <a:rPr lang="ar-EG" sz="2000" dirty="0" smtClean="0"/>
              <a:t>موقع اجتماعي على شبكة الانترنت متخصص بمشاركة الفيديو بحيث يسمح للمستخدمين برفع ومشاهدة ومشاركة مقاطع الفيديو بشكل مجاني. تأسس موقع يوتيوب في فبراير عام 2005 بواسطة ثلاث موظفين سابقين في شركة </a:t>
            </a:r>
            <a:r>
              <a:rPr lang="en-US" sz="2000" dirty="0" smtClean="0"/>
              <a:t>PayPal</a:t>
            </a:r>
            <a:r>
              <a:rPr lang="ar-EG" sz="2000" dirty="0" smtClean="0"/>
              <a:t> وهم تشاد </a:t>
            </a:r>
            <a:r>
              <a:rPr lang="ar-EG" sz="2000" dirty="0" err="1" smtClean="0"/>
              <a:t>هيرلي</a:t>
            </a:r>
            <a:r>
              <a:rPr lang="ar-EG" sz="2000" dirty="0" smtClean="0"/>
              <a:t> وستيف تشين وجادو كريم، ويستخدم تقنية </a:t>
            </a:r>
            <a:r>
              <a:rPr lang="en-US" sz="2000" dirty="0" smtClean="0"/>
              <a:t>Adobe Flash</a:t>
            </a:r>
            <a:r>
              <a:rPr lang="ar-EG" sz="2000" dirty="0" smtClean="0"/>
              <a:t> لعرض المقاطع المتحركة. محتوى الموقع يتنوع بين مقاطع الافلام، التلفزيون، مقاطع الموسيقي، الفيديو المنتج من قبل الهواة، وغيرها. وفي أكتوبر 2006 أعلنت شركة </a:t>
            </a:r>
            <a:r>
              <a:rPr lang="en-US" sz="2000" dirty="0" smtClean="0"/>
              <a:t>Google</a:t>
            </a:r>
            <a:r>
              <a:rPr lang="ar-EG" sz="2000" dirty="0" smtClean="0"/>
              <a:t> الوصول لاتفاقية لشراء الموقع مقابل 1.65 مليار دولار أمريكي وهو يعتبر من مواقع ويب 2.0 . اختارت مجلة «تايم» الامريكية موقع «يوتيوب» على الانترنت عام 2006 لدوره في إعطاء الفرصة لزواره في إنتاج المواد التي يعرضونها في الموقع</a:t>
            </a:r>
          </a:p>
          <a:p>
            <a:pPr algn="just"/>
            <a:r>
              <a:rPr lang="ar-SA" sz="2000" dirty="0" smtClean="0"/>
              <a:t>                 </a:t>
            </a:r>
            <a:r>
              <a:rPr lang="ar-EG" sz="2000" dirty="0" smtClean="0"/>
              <a:t>رابط </a:t>
            </a:r>
            <a:r>
              <a:rPr lang="ar-EG" sz="2000" dirty="0"/>
              <a:t>الموقع: </a:t>
            </a:r>
            <a:r>
              <a:rPr lang="en-US" sz="2000" dirty="0" smtClean="0">
                <a:hlinkClick r:id="rId2"/>
              </a:rPr>
              <a:t>www.youtube.com</a:t>
            </a:r>
            <a:endParaRPr lang="ar-EG" sz="2000" dirty="0" smtClean="0"/>
          </a:p>
        </p:txBody>
      </p:sp>
      <p:pic>
        <p:nvPicPr>
          <p:cNvPr id="3074" name="Picture 2" descr="C:\Users\Ahmed\Desktop\IC\lectures (7-13)\lecture 12 and 13\13-3.png"/>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2523" r="21807"/>
          <a:stretch/>
        </p:blipFill>
        <p:spPr bwMode="auto">
          <a:xfrm>
            <a:off x="-228600" y="1524000"/>
            <a:ext cx="5640779" cy="41910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ContrastingRightFacing"/>
            <a:lightRig rig="threePt" dir="t"/>
          </a:scene3d>
          <a:sp3d contourW="6350" prstMaterial="matte">
            <a:bevelT w="101600" h="101600"/>
            <a:contourClr>
              <a:srgbClr val="969696"/>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759229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1000" fill="hold"/>
                                        <p:tgtEl>
                                          <p:spTgt spid="3074"/>
                                        </p:tgtEl>
                                        <p:attrNameLst>
                                          <p:attrName>ppt_w</p:attrName>
                                        </p:attrNameLst>
                                      </p:cBhvr>
                                      <p:tavLst>
                                        <p:tav tm="0">
                                          <p:val>
                                            <p:fltVal val="0"/>
                                          </p:val>
                                        </p:tav>
                                        <p:tav tm="100000">
                                          <p:val>
                                            <p:strVal val="#ppt_w"/>
                                          </p:val>
                                        </p:tav>
                                      </p:tavLst>
                                    </p:anim>
                                    <p:anim calcmode="lin" valueType="num">
                                      <p:cBhvr>
                                        <p:cTn id="8" dur="1000" fill="hold"/>
                                        <p:tgtEl>
                                          <p:spTgt spid="3074"/>
                                        </p:tgtEl>
                                        <p:attrNameLst>
                                          <p:attrName>ppt_h</p:attrName>
                                        </p:attrNameLst>
                                      </p:cBhvr>
                                      <p:tavLst>
                                        <p:tav tm="0">
                                          <p:val>
                                            <p:fltVal val="0"/>
                                          </p:val>
                                        </p:tav>
                                        <p:tav tm="100000">
                                          <p:val>
                                            <p:strVal val="#ppt_h"/>
                                          </p:val>
                                        </p:tav>
                                      </p:tavLst>
                                    </p:anim>
                                    <p:animEffect transition="in" filter="fade">
                                      <p:cBhvr>
                                        <p:cTn id="9"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أشهر المواقع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الاجتماعية</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6"/>
          <p:cNvSpPr/>
          <p:nvPr/>
        </p:nvSpPr>
        <p:spPr>
          <a:xfrm>
            <a:off x="238092" y="1142984"/>
            <a:ext cx="9448800" cy="4693593"/>
          </a:xfrm>
          <a:prstGeom prst="rect">
            <a:avLst/>
          </a:prstGeom>
        </p:spPr>
        <p:txBody>
          <a:bodyPr wrap="square">
            <a:spAutoFit/>
          </a:bodyPr>
          <a:lstStyle/>
          <a:p>
            <a:pPr algn="just">
              <a:lnSpc>
                <a:spcPct val="150000"/>
              </a:lnSpc>
              <a:spcBef>
                <a:spcPts val="600"/>
              </a:spcBef>
              <a:spcAft>
                <a:spcPts val="600"/>
              </a:spcAft>
            </a:pPr>
            <a:r>
              <a:rPr lang="ar-EG" sz="2400" u="sng" dirty="0"/>
              <a:t>مميزات موقع يوتيوب </a:t>
            </a:r>
            <a:r>
              <a:rPr lang="en-US" sz="2400" u="sng" dirty="0" smtClean="0"/>
              <a:t>YouTube</a:t>
            </a:r>
            <a:r>
              <a:rPr lang="ar-EG" sz="2400" u="sng" dirty="0" smtClean="0"/>
              <a:t>:</a:t>
            </a:r>
          </a:p>
          <a:p>
            <a:pPr algn="just"/>
            <a:r>
              <a:rPr lang="ar-EG" sz="2000" b="1" dirty="0" smtClean="0"/>
              <a:t>الفيديو</a:t>
            </a:r>
            <a:r>
              <a:rPr lang="ar-EG" b="1" dirty="0" smtClean="0"/>
              <a:t>: </a:t>
            </a:r>
          </a:p>
          <a:p>
            <a:pPr algn="just"/>
            <a:r>
              <a:rPr lang="ar-EG" dirty="0" smtClean="0"/>
              <a:t>الملفات </a:t>
            </a:r>
            <a:r>
              <a:rPr lang="ar-EG" dirty="0"/>
              <a:t>المرسلة </a:t>
            </a:r>
            <a:r>
              <a:rPr lang="ar-EG" dirty="0" smtClean="0"/>
              <a:t>ليوتيوب </a:t>
            </a:r>
            <a:r>
              <a:rPr lang="ar-EG" dirty="0"/>
              <a:t>يجب أن لا يزيد طولها عن 15 دقيقة للمستخدمين الجدد ولكن يمكن ان تزيد المدة للمستخدمين الاخرين، وأن لا يزيد حجمها على 1 جيجابايت (1024 ميجابايت). يمكن رفع الملفات ذات الامتدادات التالية: </a:t>
            </a:r>
            <a:r>
              <a:rPr lang="en-US" dirty="0"/>
              <a:t>WMV، </a:t>
            </a:r>
            <a:r>
              <a:rPr lang="ar-EG" dirty="0"/>
              <a:t>و </a:t>
            </a:r>
            <a:r>
              <a:rPr lang="en-US" dirty="0"/>
              <a:t>AVI، </a:t>
            </a:r>
            <a:r>
              <a:rPr lang="ar-EG" dirty="0"/>
              <a:t>و </a:t>
            </a:r>
            <a:r>
              <a:rPr lang="en-US" dirty="0"/>
              <a:t>MOV، </a:t>
            </a:r>
            <a:r>
              <a:rPr lang="ar-EG" dirty="0"/>
              <a:t>و </a:t>
            </a:r>
            <a:r>
              <a:rPr lang="en-US" dirty="0"/>
              <a:t>MPEG، </a:t>
            </a:r>
            <a:r>
              <a:rPr lang="ar-EG" dirty="0"/>
              <a:t>و </a:t>
            </a:r>
            <a:r>
              <a:rPr lang="en-US" dirty="0"/>
              <a:t>MP4، </a:t>
            </a:r>
            <a:r>
              <a:rPr lang="ar-EG" dirty="0" smtClean="0"/>
              <a:t>و</a:t>
            </a:r>
            <a:r>
              <a:rPr lang="en-US" dirty="0" smtClean="0"/>
              <a:t>3GP</a:t>
            </a:r>
            <a:r>
              <a:rPr lang="ar-EG" dirty="0" smtClean="0"/>
              <a:t> يمكن </a:t>
            </a:r>
            <a:r>
              <a:rPr lang="ar-EG" dirty="0"/>
              <a:t>رفع الأفلام ذات </a:t>
            </a:r>
            <a:r>
              <a:rPr lang="ar-EG" dirty="0" smtClean="0"/>
              <a:t>الامتداد </a:t>
            </a:r>
            <a:r>
              <a:rPr lang="en-US" dirty="0"/>
              <a:t>3GP </a:t>
            </a:r>
            <a:r>
              <a:rPr lang="ar-EG" dirty="0" smtClean="0"/>
              <a:t> من </a:t>
            </a:r>
            <a:r>
              <a:rPr lang="ar-EG" dirty="0"/>
              <a:t>الهاتف النقال مباشرة عن طريق الموقع الخاص بالهواتف وهو </a:t>
            </a:r>
            <a:r>
              <a:rPr lang="en-US" dirty="0" smtClean="0"/>
              <a:t>m.youtube.com</a:t>
            </a:r>
            <a:endParaRPr lang="en-US" dirty="0"/>
          </a:p>
          <a:p>
            <a:pPr algn="just"/>
            <a:r>
              <a:rPr lang="ar-EG" sz="2000" b="1" dirty="0" smtClean="0"/>
              <a:t>الصوت: </a:t>
            </a:r>
          </a:p>
          <a:p>
            <a:pPr algn="just"/>
            <a:r>
              <a:rPr lang="ar-EG" dirty="0" smtClean="0"/>
              <a:t>تحتوي </a:t>
            </a:r>
            <a:r>
              <a:rPr lang="ar-EG" dirty="0"/>
              <a:t>الملفات المرفوعة في </a:t>
            </a:r>
            <a:r>
              <a:rPr lang="ar-EG" dirty="0" err="1"/>
              <a:t>يوتوب</a:t>
            </a:r>
            <a:r>
              <a:rPr lang="ar-EG" dirty="0"/>
              <a:t> على صوتيات بصيغة </a:t>
            </a:r>
            <a:r>
              <a:rPr lang="en-US" dirty="0"/>
              <a:t>MP3. </a:t>
            </a:r>
            <a:r>
              <a:rPr lang="ar-EG" dirty="0" smtClean="0"/>
              <a:t> وبشكل </a:t>
            </a:r>
            <a:r>
              <a:rPr lang="ar-EG" dirty="0"/>
              <a:t>افتراضي يكون نظام الصوت فردي </a:t>
            </a:r>
            <a:r>
              <a:rPr lang="en-US" dirty="0" smtClean="0"/>
              <a:t>mono، </a:t>
            </a:r>
            <a:r>
              <a:rPr lang="ar-EG" dirty="0"/>
              <a:t>مع معدل 64 </a:t>
            </a:r>
            <a:r>
              <a:rPr lang="ar-EG" dirty="0" err="1"/>
              <a:t>كيلوبت</a:t>
            </a:r>
            <a:r>
              <a:rPr lang="ar-EG" dirty="0"/>
              <a:t> للثانية، مع تخفيض الإشارة </a:t>
            </a:r>
            <a:r>
              <a:rPr lang="ar-EG" dirty="0" smtClean="0"/>
              <a:t>الصوتية</a:t>
            </a:r>
            <a:r>
              <a:rPr lang="en-US" dirty="0" smtClean="0"/>
              <a:t>sampling </a:t>
            </a:r>
            <a:r>
              <a:rPr lang="ar-EG" dirty="0" smtClean="0"/>
              <a:t> إلى </a:t>
            </a:r>
            <a:r>
              <a:rPr lang="ar-EG" dirty="0"/>
              <a:t>22050 هرتز.</a:t>
            </a:r>
          </a:p>
          <a:p>
            <a:pPr algn="just"/>
            <a:r>
              <a:rPr lang="ar-EG" sz="2000" b="1" dirty="0"/>
              <a:t>جودة </a:t>
            </a:r>
            <a:r>
              <a:rPr lang="ar-EG" sz="2000" b="1" dirty="0" smtClean="0"/>
              <a:t>الأفلام:</a:t>
            </a:r>
            <a:r>
              <a:rPr lang="ar-EG" sz="2000" dirty="0" smtClean="0"/>
              <a:t> </a:t>
            </a:r>
          </a:p>
          <a:p>
            <a:pPr algn="just"/>
            <a:r>
              <a:rPr lang="ar-EG" dirty="0" smtClean="0"/>
              <a:t>أبعاد </a:t>
            </a:r>
            <a:r>
              <a:rPr lang="ar-EG" dirty="0"/>
              <a:t>الأفلام بشكل افتراضي تكون 320 × 240 بكسل، وتستخدم </a:t>
            </a:r>
            <a:r>
              <a:rPr lang="ar-EG" dirty="0" smtClean="0"/>
              <a:t>مرماز</a:t>
            </a:r>
            <a:r>
              <a:rPr lang="en-US" dirty="0" smtClean="0"/>
              <a:t>codec </a:t>
            </a:r>
            <a:r>
              <a:rPr lang="ar-EG" dirty="0" smtClean="0"/>
              <a:t> </a:t>
            </a:r>
            <a:r>
              <a:rPr lang="ar-EG" dirty="0" err="1" smtClean="0"/>
              <a:t>سورنسون</a:t>
            </a:r>
            <a:r>
              <a:rPr lang="ar-EG" dirty="0" smtClean="0"/>
              <a:t> </a:t>
            </a:r>
            <a:r>
              <a:rPr lang="ar-EG" dirty="0"/>
              <a:t>سبارك </a:t>
            </a:r>
            <a:r>
              <a:rPr lang="en-US" dirty="0"/>
              <a:t>H.263. </a:t>
            </a:r>
            <a:r>
              <a:rPr lang="ar-EG" dirty="0"/>
              <a:t>معدل البت لإشارة الفيديو هو حوالي 314 </a:t>
            </a:r>
            <a:r>
              <a:rPr lang="ar-EG" dirty="0" err="1"/>
              <a:t>كيلوبت</a:t>
            </a:r>
            <a:r>
              <a:rPr lang="ar-EG" dirty="0"/>
              <a:t> لكل ثانية، أما معدل </a:t>
            </a:r>
            <a:r>
              <a:rPr lang="ar-EG" dirty="0" smtClean="0"/>
              <a:t>الإطار </a:t>
            </a:r>
            <a:r>
              <a:rPr lang="en-US" dirty="0" smtClean="0"/>
              <a:t>frame rate </a:t>
            </a:r>
            <a:r>
              <a:rPr lang="ar-EG" dirty="0" smtClean="0"/>
              <a:t> فيعتمد </a:t>
            </a:r>
            <a:r>
              <a:rPr lang="ar-EG" dirty="0"/>
              <a:t>على الملف المرفوع.</a:t>
            </a:r>
          </a:p>
          <a:p>
            <a:pPr algn="just"/>
            <a:r>
              <a:rPr lang="ar-EG" dirty="0"/>
              <a:t>في مارس 2008 أطلق الموقع خاصية جديدة تسمح برفع ملفات أفضل جودة، ويتم عرضها بأبعاد 480 × 360 بكسل. و أطلقت </a:t>
            </a:r>
            <a:r>
              <a:rPr lang="ar-EG" dirty="0" err="1"/>
              <a:t>جودات</a:t>
            </a:r>
            <a:r>
              <a:rPr lang="ar-EG" dirty="0"/>
              <a:t> أخرى وهي 720</a:t>
            </a:r>
            <a:r>
              <a:rPr lang="en-US" dirty="0"/>
              <a:t>p </a:t>
            </a:r>
            <a:r>
              <a:rPr lang="ar-EG" dirty="0" smtClean="0"/>
              <a:t> و </a:t>
            </a:r>
            <a:r>
              <a:rPr lang="ar-EG" dirty="0"/>
              <a:t>1080</a:t>
            </a:r>
            <a:r>
              <a:rPr lang="en-US" dirty="0"/>
              <a:t>p </a:t>
            </a:r>
            <a:r>
              <a:rPr lang="ar-EG" dirty="0" smtClean="0"/>
              <a:t> كما </a:t>
            </a:r>
            <a:r>
              <a:rPr lang="ar-EG" dirty="0"/>
              <a:t>تم إضافة تقنية عالي الوضوح </a:t>
            </a:r>
            <a:r>
              <a:rPr lang="en-US" dirty="0"/>
              <a:t>HD </a:t>
            </a:r>
            <a:r>
              <a:rPr lang="ar-EG" dirty="0" smtClean="0"/>
              <a:t> وتم </a:t>
            </a:r>
            <a:r>
              <a:rPr lang="ar-EG" dirty="0"/>
              <a:t>إضافة تقنية </a:t>
            </a:r>
            <a:r>
              <a:rPr lang="en-US" dirty="0" smtClean="0"/>
              <a:t>3D</a:t>
            </a:r>
            <a:r>
              <a:rPr lang="ar-EG" dirty="0" smtClean="0"/>
              <a:t> اي </a:t>
            </a:r>
            <a:r>
              <a:rPr lang="ar-EG" dirty="0"/>
              <a:t>مشاهدة المقاطع بالتقنية الثلاثية الابعاد وحاليا يمكن عرض الأفلام بدقة </a:t>
            </a:r>
            <a:r>
              <a:rPr lang="ar-EG" dirty="0" smtClean="0"/>
              <a:t> </a:t>
            </a:r>
            <a:r>
              <a:rPr lang="en-US" dirty="0" smtClean="0"/>
              <a:t>4K</a:t>
            </a:r>
            <a:r>
              <a:rPr lang="ar-EG" dirty="0" smtClean="0"/>
              <a:t> وهي </a:t>
            </a:r>
            <a:r>
              <a:rPr lang="ar-EG" dirty="0"/>
              <a:t>دقة كبيرة جدا وشديدة </a:t>
            </a:r>
            <a:r>
              <a:rPr lang="ar-EG" dirty="0" smtClean="0"/>
              <a:t>الوضوح</a:t>
            </a:r>
            <a:endParaRPr lang="ar-EG" dirty="0"/>
          </a:p>
        </p:txBody>
      </p:sp>
    </p:spTree>
    <p:extLst>
      <p:ext uri="{BB962C8B-B14F-4D97-AF65-F5344CB8AC3E}">
        <p14:creationId xmlns="" xmlns:p14="http://schemas.microsoft.com/office/powerpoint/2010/main" val="32041613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أشهر المواقع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الاجتماعية</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4310058" y="1571612"/>
            <a:ext cx="5334000" cy="3978012"/>
          </a:xfrm>
          <a:prstGeom prst="rect">
            <a:avLst/>
          </a:prstGeom>
          <a:noFill/>
        </p:spPr>
        <p:txBody>
          <a:bodyPr wrap="square" rtlCol="1">
            <a:spAutoFit/>
          </a:bodyPr>
          <a:lstStyle/>
          <a:p>
            <a:pPr algn="just">
              <a:lnSpc>
                <a:spcPct val="150000"/>
              </a:lnSpc>
              <a:spcBef>
                <a:spcPts val="300"/>
              </a:spcBef>
              <a:spcAft>
                <a:spcPts val="300"/>
              </a:spcAft>
            </a:pPr>
            <a:r>
              <a:rPr lang="ar-EG" sz="2000" b="1" dirty="0" smtClean="0"/>
              <a:t>4- </a:t>
            </a:r>
            <a:r>
              <a:rPr lang="ar-EG" sz="2000" b="1" dirty="0"/>
              <a:t>لينكد </a:t>
            </a:r>
            <a:r>
              <a:rPr lang="ar-EG" sz="2000" b="1" dirty="0" smtClean="0"/>
              <a:t>إن (</a:t>
            </a:r>
            <a:r>
              <a:rPr lang="en-US" sz="2000" b="1" dirty="0" smtClean="0"/>
              <a:t>Linked in</a:t>
            </a:r>
            <a:r>
              <a:rPr lang="ar-EG" sz="2000" b="1" dirty="0" smtClean="0"/>
              <a:t>)</a:t>
            </a:r>
          </a:p>
          <a:p>
            <a:pPr algn="just"/>
            <a:r>
              <a:rPr lang="ar-EG" sz="2000" dirty="0"/>
              <a:t>هو موقع على شبكة الإنترنت يصنف ضمن الشبكات الاجتماعية, تأسس في ديسمبر </a:t>
            </a:r>
            <a:r>
              <a:rPr lang="ar-EG" sz="2000" dirty="0" smtClean="0"/>
              <a:t>عام </a:t>
            </a:r>
            <a:r>
              <a:rPr lang="ar-EG" sz="2000" dirty="0"/>
              <a:t>2002 وبدأ التشغيل الفعلي في 5 مايو </a:t>
            </a:r>
            <a:r>
              <a:rPr lang="ar-EG" sz="2000" dirty="0" smtClean="0"/>
              <a:t>2003. </a:t>
            </a:r>
            <a:r>
              <a:rPr lang="ar-EG" sz="2000" dirty="0"/>
              <a:t>يستخدم الموقع أساسًا كشبكة تواصل مهنية. في يونيو 2012 بلغ عدد المسجلين في الموقع أكثر من 175 مليون عضو من أكثر من 200 </a:t>
            </a:r>
            <a:r>
              <a:rPr lang="ar-EG" sz="2000" dirty="0" smtClean="0"/>
              <a:t>دولة.</a:t>
            </a:r>
            <a:endParaRPr lang="ar-EG" sz="2000" dirty="0"/>
          </a:p>
          <a:p>
            <a:pPr algn="just"/>
            <a:r>
              <a:rPr lang="ar-EG" sz="2000" dirty="0"/>
              <a:t>الموقع متوفر بـ 19 لغة عالمية، منها الإنجليزية والفرنسية والألمانية والإسبانية والبرتغالية والروسية والتركية واليابانية.</a:t>
            </a:r>
          </a:p>
          <a:p>
            <a:pPr algn="just"/>
            <a:r>
              <a:rPr lang="ar-EG" sz="2000" dirty="0"/>
              <a:t>بحسب شركة كوانتكاست في شهر أكتوبر 2012 فإن لينكد إن يزوره شهريًا أكثر من 42.7 مليون زائر فريد من داخل أمريكا، وأكثر من 117.2 مليون زائر فريد من أنحاء </a:t>
            </a:r>
            <a:r>
              <a:rPr lang="ar-EG" sz="2000" dirty="0" smtClean="0"/>
              <a:t>العالم</a:t>
            </a:r>
          </a:p>
          <a:p>
            <a:pPr algn="just"/>
            <a:r>
              <a:rPr lang="ar-EG" sz="2000" dirty="0" smtClean="0"/>
              <a:t>رابط </a:t>
            </a:r>
            <a:r>
              <a:rPr lang="ar-EG" sz="2000" dirty="0"/>
              <a:t>الموقع: </a:t>
            </a:r>
            <a:r>
              <a:rPr lang="en-US" sz="2000" dirty="0" smtClean="0">
                <a:hlinkClick r:id="rId2"/>
              </a:rPr>
              <a:t>www.linkedin.com</a:t>
            </a:r>
            <a:endParaRPr lang="ar-EG" sz="2000" dirty="0" smtClean="0"/>
          </a:p>
        </p:txBody>
      </p:sp>
      <p:pic>
        <p:nvPicPr>
          <p:cNvPr id="1026" name="Picture 2" descr="C:\Users\Ahmed Samir\Desktop\IC\lecture 12 and 13\13-1.png"/>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12424" r="14559"/>
          <a:stretch/>
        </p:blipFill>
        <p:spPr bwMode="auto">
          <a:xfrm>
            <a:off x="304800" y="1524000"/>
            <a:ext cx="4453247" cy="34290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perspectiveContrastingRightFacing"/>
            <a:lightRig rig="threePt" dir="t">
              <a:rot lat="0" lon="0" rev="2700000"/>
            </a:lightRig>
          </a:scene3d>
          <a:sp3d>
            <a:bevelT h="38100"/>
            <a:contourClr>
              <a:srgbClr val="C0C0C0"/>
            </a:contourClr>
          </a:sp3d>
          <a:extLst/>
        </p:spPr>
      </p:pic>
    </p:spTree>
    <p:extLst>
      <p:ext uri="{BB962C8B-B14F-4D97-AF65-F5344CB8AC3E}">
        <p14:creationId xmlns="" xmlns:p14="http://schemas.microsoft.com/office/powerpoint/2010/main" val="609621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Effect transition="in" filter="fade">
                                      <p:cBhvr>
                                        <p:cTn id="9"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أشهر المواقع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الاجتماعية</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Rectangle 5"/>
          <p:cNvSpPr/>
          <p:nvPr/>
        </p:nvSpPr>
        <p:spPr>
          <a:xfrm>
            <a:off x="152400" y="1216253"/>
            <a:ext cx="8915400" cy="5032147"/>
          </a:xfrm>
          <a:prstGeom prst="rect">
            <a:avLst/>
          </a:prstGeom>
        </p:spPr>
        <p:txBody>
          <a:bodyPr wrap="square">
            <a:spAutoFit/>
          </a:bodyPr>
          <a:lstStyle/>
          <a:p>
            <a:pPr algn="just">
              <a:lnSpc>
                <a:spcPct val="150000"/>
              </a:lnSpc>
              <a:spcBef>
                <a:spcPts val="600"/>
              </a:spcBef>
              <a:spcAft>
                <a:spcPts val="600"/>
              </a:spcAft>
            </a:pPr>
            <a:r>
              <a:rPr lang="ar-EG" sz="2400" b="1" dirty="0"/>
              <a:t>مميزات موقع لينكد إن (</a:t>
            </a:r>
            <a:r>
              <a:rPr lang="en-US" sz="2400" b="1" dirty="0" smtClean="0"/>
              <a:t>Linked </a:t>
            </a:r>
            <a:r>
              <a:rPr lang="en-US" sz="2400" b="1" dirty="0"/>
              <a:t>in</a:t>
            </a:r>
            <a:r>
              <a:rPr lang="ar-EG" sz="2400" b="1" dirty="0"/>
              <a:t>):</a:t>
            </a:r>
          </a:p>
          <a:p>
            <a:pPr marL="342900" indent="-342900" algn="just">
              <a:buFont typeface="Wingdings" pitchFamily="2" charset="2"/>
              <a:buChar char="§"/>
            </a:pPr>
            <a:r>
              <a:rPr lang="ar-EG" sz="2000" dirty="0" smtClean="0"/>
              <a:t>المشتركين </a:t>
            </a:r>
            <a:r>
              <a:rPr lang="ar-EG" sz="2000" dirty="0"/>
              <a:t>يستطيعون تحميل سيرهم الذاتية، وترتيب ملفهم الشخصي بعرض وإبراز أعمالهم وخبراتهم.</a:t>
            </a:r>
          </a:p>
          <a:p>
            <a:pPr marL="342900" indent="-342900" algn="just">
              <a:buFont typeface="Wingdings" pitchFamily="2" charset="2"/>
              <a:buChar char="§"/>
            </a:pPr>
            <a:r>
              <a:rPr lang="ar-EG" sz="2000" dirty="0"/>
              <a:t>يمكن استخدامها لإيجاد وظائف، أو أشخاص، أو فرص عمل ينصح بها شخص ما في قائمة التواصل.</a:t>
            </a:r>
          </a:p>
          <a:p>
            <a:pPr marL="342900" indent="-342900" algn="just">
              <a:buFont typeface="Wingdings" pitchFamily="2" charset="2"/>
              <a:buChar char="§"/>
            </a:pPr>
            <a:r>
              <a:rPr lang="ar-EG" sz="2000" dirty="0"/>
              <a:t>أصحاب العمل يستطيعون وضع قائمة بالوظائف المتوفرة لديهم والبحث عن مرشحين محتملين ومناسبين لها.</a:t>
            </a:r>
          </a:p>
          <a:p>
            <a:pPr marL="342900" indent="-342900" algn="just">
              <a:buFont typeface="Wingdings" pitchFamily="2" charset="2"/>
              <a:buChar char="§"/>
            </a:pPr>
            <a:r>
              <a:rPr lang="ar-EG" sz="2000" dirty="0"/>
              <a:t>الباحثين عن عمل يستطيعون استعراض الملفات الشخصية لمديري التوظيف في الشركات.</a:t>
            </a:r>
          </a:p>
          <a:p>
            <a:pPr marL="342900" indent="-342900" algn="just">
              <a:buFont typeface="Wingdings" pitchFamily="2" charset="2"/>
              <a:buChar char="§"/>
            </a:pPr>
            <a:r>
              <a:rPr lang="ar-EG" sz="2000" dirty="0"/>
              <a:t>المستخدمين يستطيعون إضافة صورهم الشخصية ومشاهدة صور المستخدمين الآخرين للمساعدة في تحديد الهوية.</a:t>
            </a:r>
          </a:p>
          <a:p>
            <a:pPr marL="342900" indent="-342900" algn="just">
              <a:buFont typeface="Wingdings" pitchFamily="2" charset="2"/>
              <a:buChar char="§"/>
            </a:pPr>
            <a:r>
              <a:rPr lang="ar-EG" sz="2000" dirty="0"/>
              <a:t>المستخدمين يستطيعون متابعة شركات مختلفة والحصول على إشعارات بجديد تلك الشركات.</a:t>
            </a:r>
          </a:p>
          <a:p>
            <a:pPr marL="342900" indent="-342900" algn="just">
              <a:buFont typeface="Wingdings" pitchFamily="2" charset="2"/>
              <a:buChar char="§"/>
            </a:pPr>
            <a:r>
              <a:rPr lang="ar-EG" sz="2000" dirty="0" smtClean="0"/>
              <a:t>توفر خدمة </a:t>
            </a:r>
            <a:r>
              <a:rPr lang="ar-EG" sz="2000" dirty="0"/>
              <a:t>إجابات لينكد إن وهي شبيهة بخدمة إجابات غوغل وخدمة إجابات ياهو، حيث تتيح للمستخدمين السؤال والحصول على إجابات من المشتركين في لينكد إن، </a:t>
            </a:r>
            <a:r>
              <a:rPr lang="ar-EG" sz="2000" dirty="0" smtClean="0"/>
              <a:t>وهي خدمة </a:t>
            </a:r>
            <a:r>
              <a:rPr lang="ar-EG" sz="2000" dirty="0"/>
              <a:t>مجانية، والفرق الرئيسي بينها وبين خدمات الإجابات السابقة هي أن إجابات لينكد إن مخصصة تقريبًا للمجال الوظيفي والمهني، كما أن هويات الأشخاص السائلين والمجيبين معروفة</a:t>
            </a:r>
            <a:r>
              <a:rPr lang="ar-EG" sz="2000" dirty="0" smtClean="0"/>
              <a:t>.</a:t>
            </a:r>
          </a:p>
          <a:p>
            <a:pPr marL="342900" indent="-342900" algn="just">
              <a:buFont typeface="Wingdings" pitchFamily="2" charset="2"/>
              <a:buChar char="§"/>
            </a:pPr>
            <a:r>
              <a:rPr lang="ar-EG" sz="2000" dirty="0" smtClean="0"/>
              <a:t>ميزة الاستطلاع </a:t>
            </a:r>
            <a:r>
              <a:rPr lang="ar-EG" sz="2000" dirty="0"/>
              <a:t>والتصويت، حيث أعلنت لينكد إن في ديسمبر 2011 عن إطلاق خدمة التصويتات ليستفيد منها أكثر من مليون مجموعة موجودة في </a:t>
            </a:r>
            <a:r>
              <a:rPr lang="ar-EG" sz="2000" dirty="0" smtClean="0"/>
              <a:t>الموقع.</a:t>
            </a:r>
            <a:endParaRPr lang="ar-EG" sz="2000" dirty="0"/>
          </a:p>
        </p:txBody>
      </p:sp>
    </p:spTree>
    <p:extLst>
      <p:ext uri="{BB962C8B-B14F-4D97-AF65-F5344CB8AC3E}">
        <p14:creationId xmlns="" xmlns:p14="http://schemas.microsoft.com/office/powerpoint/2010/main" val="37350362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3353</TotalTime>
  <Words>1041</Words>
  <Application>Microsoft Office PowerPoint</Application>
  <PresentationFormat>A4 Paper (210x297 mm)‎</PresentationFormat>
  <Paragraphs>87</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13</vt:lpstr>
      <vt:lpstr>عناصر المحاضرة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abo-ajab</cp:lastModifiedBy>
  <cp:revision>1543</cp:revision>
  <dcterms:created xsi:type="dcterms:W3CDTF">2009-10-14T19:14:34Z</dcterms:created>
  <dcterms:modified xsi:type="dcterms:W3CDTF">2016-12-01T22:07:29Z</dcterms:modified>
</cp:coreProperties>
</file>