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7" r:id="rId2"/>
    <p:sldId id="268"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582" autoAdjust="0"/>
    <p:restoredTop sz="94664" autoAdjust="0"/>
  </p:normalViewPr>
  <p:slideViewPr>
    <p:cSldViewPr>
      <p:cViewPr>
        <p:scale>
          <a:sx n="70" d="100"/>
          <a:sy n="70" d="100"/>
        </p:scale>
        <p:origin x="-1044" y="1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unshorten.i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b="1" dirty="0" smtClean="0">
                <a:solidFill>
                  <a:srgbClr val="FF0000"/>
                </a:solidFill>
                <a:effectLst>
                  <a:outerShdw blurRad="38100" dist="38100" dir="2700000" algn="tl">
                    <a:srgbClr val="000000">
                      <a:alpha val="43137"/>
                    </a:srgbClr>
                  </a:outerShdw>
                </a:effectLst>
                <a:cs typeface="Arial" pitchFamily="34" charset="0"/>
              </a:rPr>
              <a:t>14</a:t>
            </a:r>
            <a:endParaRPr lang="en-US"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السابع</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الشبكات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الاجتماعية</a:t>
            </a:r>
          </a:p>
          <a:p>
            <a:pPr rtl="1" eaLnBrk="1" fontAlgn="auto" hangingPunct="1">
              <a:spcBef>
                <a:spcPct val="0"/>
              </a:spcBef>
              <a:spcAft>
                <a:spcPts val="0"/>
              </a:spcAft>
              <a:defRPr/>
            </a:pP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Social </a:t>
            </a:r>
            <a:r>
              <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Networking</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(ج 2)</a:t>
            </a:r>
            <a:endParaRPr lang="en-US"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3060917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1138773"/>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2" action="ppaction://hlinksldjump"/>
              </a:rPr>
              <a:t>المخاطر </a:t>
            </a:r>
            <a:r>
              <a:rPr lang="ar-EG" sz="2400" b="1" dirty="0">
                <a:solidFill>
                  <a:srgbClr val="FF0000"/>
                </a:solidFill>
                <a:cs typeface="Times New Roman"/>
                <a:hlinkClick r:id="rId2" action="ppaction://hlinksldjump"/>
              </a:rPr>
              <a:t>الأمنية في الشبكات </a:t>
            </a:r>
            <a:r>
              <a:rPr lang="ar-EG" sz="2400" b="1" dirty="0" smtClean="0">
                <a:solidFill>
                  <a:srgbClr val="FF0000"/>
                </a:solidFill>
                <a:cs typeface="Times New Roman"/>
                <a:hlinkClick r:id="rId2" action="ppaction://hlinksldjump"/>
              </a:rPr>
              <a:t>الاجتماعية</a:t>
            </a:r>
            <a:endParaRPr lang="ar-EG" sz="2400" b="1" dirty="0" smtClean="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3" action="ppaction://hlinksldjump"/>
              </a:rPr>
              <a:t> </a:t>
            </a:r>
            <a:r>
              <a:rPr lang="ar-EG" sz="2400" b="1" dirty="0">
                <a:solidFill>
                  <a:srgbClr val="FF0000"/>
                </a:solidFill>
                <a:cs typeface="Times New Roman"/>
                <a:hlinkClick r:id="rId3" action="ppaction://hlinksldjump"/>
              </a:rPr>
              <a:t>استراتيجية الحماية من </a:t>
            </a:r>
            <a:r>
              <a:rPr lang="ar-EG" sz="2400" b="1" dirty="0" smtClean="0">
                <a:solidFill>
                  <a:srgbClr val="FF0000"/>
                </a:solidFill>
                <a:cs typeface="Times New Roman"/>
                <a:hlinkClick r:id="rId3" action="ppaction://hlinksldjump"/>
              </a:rPr>
              <a:t>الاختراق</a:t>
            </a:r>
            <a:endParaRPr lang="ar-EG" sz="2400" b="1" dirty="0" smtClean="0">
              <a:solidFill>
                <a:srgbClr val="FF0000"/>
              </a:solidFill>
              <a:cs typeface="Times New Roman"/>
            </a:endParaRPr>
          </a:p>
        </p:txBody>
      </p:sp>
    </p:spTree>
    <p:extLst>
      <p:ext uri="{BB962C8B-B14F-4D97-AF65-F5344CB8AC3E}">
        <p14:creationId xmlns="" xmlns:p14="http://schemas.microsoft.com/office/powerpoint/2010/main" val="26968463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371600"/>
            <a:ext cx="9100131" cy="2277547"/>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أولاً: رسائل </a:t>
            </a:r>
            <a:r>
              <a:rPr lang="ar-EG" sz="2400" b="1" u="sng" dirty="0">
                <a:effectLst>
                  <a:outerShdw blurRad="38100" dist="38100" dir="2700000" algn="tl">
                    <a:srgbClr val="000000">
                      <a:alpha val="43137"/>
                    </a:srgbClr>
                  </a:outerShdw>
                </a:effectLst>
              </a:rPr>
              <a:t>التصيد الاحتيالي </a:t>
            </a:r>
            <a:r>
              <a:rPr lang="en-US" sz="2400" b="1" u="sng" dirty="0" smtClean="0">
                <a:effectLst>
                  <a:outerShdw blurRad="38100" dist="38100" dir="2700000" algn="tl">
                    <a:srgbClr val="000000">
                      <a:alpha val="43137"/>
                    </a:srgbClr>
                  </a:outerShdw>
                </a:effectLst>
              </a:rPr>
              <a:t>Phishing</a:t>
            </a:r>
            <a:endParaRPr lang="ar-EG" sz="2400" b="1" u="sng" dirty="0" smtClean="0">
              <a:effectLst>
                <a:outerShdw blurRad="38100" dist="38100" dir="2700000" algn="tl">
                  <a:srgbClr val="000000">
                    <a:alpha val="43137"/>
                  </a:srgbClr>
                </a:outerShdw>
              </a:effectLst>
            </a:endParaRPr>
          </a:p>
          <a:p>
            <a:pPr algn="just"/>
            <a:r>
              <a:rPr lang="ar-SA" sz="2400" b="1" dirty="0"/>
              <a:t>وتندرج تحتها الرسائل الإلكترونية الموجهة لمستخدمي الشبكات الاجتماعية والتي تعطي رابطاً يتوجه بالضحية إلى موقع مزيف</a:t>
            </a:r>
            <a:r>
              <a:rPr lang="ar-SA" sz="2400" dirty="0"/>
              <a:t>. مثل </a:t>
            </a:r>
            <a:r>
              <a:rPr lang="ar-SA" sz="2400" dirty="0" smtClean="0"/>
              <a:t>رسالة</a:t>
            </a:r>
            <a:r>
              <a:rPr lang="en-US" sz="2400" dirty="0" smtClean="0"/>
              <a:t>(</a:t>
            </a:r>
            <a:r>
              <a:rPr lang="en-US" sz="2400" dirty="0" err="1" smtClean="0"/>
              <a:t>FBAction</a:t>
            </a:r>
            <a:r>
              <a:rPr lang="en-US" sz="2400" dirty="0"/>
              <a:t>) </a:t>
            </a:r>
            <a:r>
              <a:rPr lang="ar-SA" sz="2400" dirty="0"/>
              <a:t>على " فيس بوك". التي تدعي أنها من مكتب </a:t>
            </a:r>
            <a:r>
              <a:rPr lang="ar-SA" sz="2400" dirty="0" smtClean="0"/>
              <a:t>التحقيقات</a:t>
            </a:r>
            <a:r>
              <a:rPr lang="ar-EG" sz="2400" dirty="0" smtClean="0"/>
              <a:t> الفيدرالية</a:t>
            </a:r>
            <a:r>
              <a:rPr lang="ar-SA" sz="2400" dirty="0" smtClean="0"/>
              <a:t> (</a:t>
            </a:r>
            <a:r>
              <a:rPr lang="en-US" sz="2400" dirty="0" smtClean="0"/>
              <a:t>FBI</a:t>
            </a:r>
            <a:r>
              <a:rPr lang="ar-SA" sz="2400" dirty="0" smtClean="0"/>
              <a:t>) </a:t>
            </a:r>
            <a:r>
              <a:rPr lang="ar-SA" sz="2400" dirty="0"/>
              <a:t>في أميركا. وكانت النتيجة الاستيلاء على العديد من حسابات المستخدمين. </a:t>
            </a:r>
          </a:p>
        </p:txBody>
      </p:sp>
    </p:spTree>
    <p:extLst>
      <p:ext uri="{BB962C8B-B14F-4D97-AF65-F5344CB8AC3E}">
        <p14:creationId xmlns="" xmlns:p14="http://schemas.microsoft.com/office/powerpoint/2010/main" val="467260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3070071"/>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ثانياً: البرمجيات </a:t>
            </a:r>
            <a:r>
              <a:rPr lang="ar-EG" sz="2400" b="1" u="sng" dirty="0" smtClean="0">
                <a:effectLst>
                  <a:outerShdw blurRad="38100" dist="38100" dir="2700000" algn="tl">
                    <a:srgbClr val="000000">
                      <a:alpha val="43137"/>
                    </a:srgbClr>
                  </a:outerShdw>
                </a:effectLst>
              </a:rPr>
              <a:t>الضارة </a:t>
            </a:r>
            <a:r>
              <a:rPr lang="en-US" sz="2400" b="1" u="sng" dirty="0">
                <a:effectLst>
                  <a:outerShdw blurRad="38100" dist="38100" dir="2700000" algn="tl">
                    <a:srgbClr val="000000">
                      <a:alpha val="43137"/>
                    </a:srgbClr>
                  </a:outerShdw>
                </a:effectLst>
              </a:rPr>
              <a:t>Malware</a:t>
            </a:r>
            <a:endParaRPr lang="ar-EG" sz="2400" b="1" u="sng" dirty="0" smtClean="0">
              <a:effectLst>
                <a:outerShdw blurRad="38100" dist="38100" dir="2700000" algn="tl">
                  <a:srgbClr val="000000">
                    <a:alpha val="43137"/>
                  </a:srgbClr>
                </a:outerShdw>
              </a:effectLst>
            </a:endParaRPr>
          </a:p>
          <a:p>
            <a:pPr algn="just">
              <a:spcBef>
                <a:spcPts val="300"/>
              </a:spcBef>
              <a:spcAft>
                <a:spcPts val="300"/>
              </a:spcAft>
            </a:pPr>
            <a:r>
              <a:rPr lang="ar-EG" sz="2000" dirty="0" smtClean="0"/>
              <a:t>هي </a:t>
            </a:r>
            <a:r>
              <a:rPr lang="ar-EG" sz="2000" b="1" dirty="0"/>
              <a:t>أنواع من برامج الحاسوب التي تقوم بتثبيت نفسها على حاسوبك بدون علمك</a:t>
            </a:r>
            <a:r>
              <a:rPr lang="ar-EG" sz="2000" dirty="0"/>
              <a:t>. وقد صممت هذه البرامج لتجمع معلومات حساسة مخزنة على جهاز حاسوبك، مثل كلمات السر التي تستعملها وغير ذلك من معلومات خاصة </a:t>
            </a:r>
            <a:r>
              <a:rPr lang="ar-EG" sz="2000" dirty="0" smtClean="0"/>
              <a:t>بك.</a:t>
            </a:r>
          </a:p>
          <a:p>
            <a:pPr algn="just">
              <a:spcBef>
                <a:spcPts val="300"/>
              </a:spcBef>
              <a:spcAft>
                <a:spcPts val="300"/>
              </a:spcAft>
            </a:pPr>
            <a:r>
              <a:rPr lang="ar-SA" sz="2000" dirty="0"/>
              <a:t>تعتبر الفيروسات الإلكترونية في الشبكات الاجتماعية من أنواع الديدان الكمبيوترية. ومن أشهرها دودة </a:t>
            </a:r>
            <a:r>
              <a:rPr lang="ar-EG" sz="2000" dirty="0"/>
              <a:t>«</a:t>
            </a:r>
            <a:r>
              <a:rPr lang="en-US" sz="2000" dirty="0"/>
              <a:t>Koobface</a:t>
            </a:r>
            <a:r>
              <a:rPr lang="ar-EG" sz="2000" dirty="0"/>
              <a:t>»</a:t>
            </a:r>
            <a:r>
              <a:rPr lang="ar-EG" sz="2000" dirty="0" smtClean="0"/>
              <a:t> </a:t>
            </a:r>
            <a:r>
              <a:rPr lang="ar-SA" sz="2000" dirty="0" smtClean="0"/>
              <a:t>والتي </a:t>
            </a:r>
            <a:r>
              <a:rPr lang="ar-SA" sz="2000" dirty="0"/>
              <a:t>أنشأت أكبر عدد من الكمبيوترات المسخرة لأغراض خبيثة في بيئة الجيل الثاني من الويب. </a:t>
            </a:r>
            <a:r>
              <a:rPr lang="ar-SA" sz="2000" dirty="0" smtClean="0"/>
              <a:t>وفيروس</a:t>
            </a:r>
            <a:r>
              <a:rPr lang="ar-EG" sz="2000" dirty="0" smtClean="0"/>
              <a:t> «</a:t>
            </a:r>
            <a:r>
              <a:rPr lang="en-US" sz="2000" b="1" dirty="0"/>
              <a:t>Koobface</a:t>
            </a:r>
            <a:r>
              <a:rPr lang="ar-EG" sz="2000" dirty="0" smtClean="0"/>
              <a:t>» </a:t>
            </a:r>
            <a:r>
              <a:rPr lang="ar-SA" sz="2000" b="1" dirty="0" smtClean="0"/>
              <a:t>هو </a:t>
            </a:r>
            <a:r>
              <a:rPr lang="ar-SA" sz="2000" b="1" dirty="0"/>
              <a:t>عبارة عن دودة إلكترونية تنتشر عبر حسابات المستخدمين المسجلين في مواقع الشبكات الاجتماعية</a:t>
            </a:r>
            <a:r>
              <a:rPr lang="ar-SA" sz="2000" dirty="0"/>
              <a:t> ذائعة الصيت من </a:t>
            </a:r>
            <a:r>
              <a:rPr lang="ar-SA" sz="2000" dirty="0" smtClean="0"/>
              <a:t>أمثال</a:t>
            </a:r>
            <a:r>
              <a:rPr lang="en-US" sz="2000" dirty="0" smtClean="0"/>
              <a:t>Facebook </a:t>
            </a:r>
            <a:r>
              <a:rPr lang="ar-EG" sz="2000" dirty="0" smtClean="0"/>
              <a:t> </a:t>
            </a:r>
            <a:r>
              <a:rPr lang="ar-SA" sz="2000" dirty="0" smtClean="0"/>
              <a:t>و</a:t>
            </a:r>
            <a:r>
              <a:rPr lang="en-US" sz="2000" dirty="0" err="1" smtClean="0"/>
              <a:t>Myspace</a:t>
            </a:r>
            <a:r>
              <a:rPr lang="en-US" sz="2000" dirty="0" smtClean="0"/>
              <a:t> </a:t>
            </a:r>
            <a:r>
              <a:rPr lang="ar-EG" sz="2000" dirty="0" smtClean="0"/>
              <a:t> </a:t>
            </a:r>
            <a:r>
              <a:rPr lang="ar-SA" sz="2000" dirty="0" smtClean="0"/>
              <a:t>وغيرها</a:t>
            </a:r>
            <a:r>
              <a:rPr lang="ar-SA" sz="2000" dirty="0"/>
              <a:t>، </a:t>
            </a:r>
          </a:p>
        </p:txBody>
      </p:sp>
    </p:spTree>
    <p:extLst>
      <p:ext uri="{BB962C8B-B14F-4D97-AF65-F5344CB8AC3E}">
        <p14:creationId xmlns="" xmlns:p14="http://schemas.microsoft.com/office/powerpoint/2010/main" val="3446563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الاجتماعية</a:t>
            </a: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19200"/>
            <a:ext cx="9100131" cy="4724370"/>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للحد من خطر تنزيل البرامج الضارة، تأكد من </a:t>
            </a:r>
            <a:r>
              <a:rPr lang="ar-EG" sz="2400" b="1" u="sng" dirty="0" smtClean="0">
                <a:effectLst>
                  <a:outerShdw blurRad="38100" dist="38100" dir="2700000" algn="tl">
                    <a:srgbClr val="000000">
                      <a:alpha val="43137"/>
                    </a:srgbClr>
                  </a:outerShdw>
                </a:effectLst>
              </a:rPr>
              <a:t>التالي:</a:t>
            </a:r>
          </a:p>
          <a:p>
            <a:pPr marL="342900" indent="-342900" algn="just">
              <a:spcBef>
                <a:spcPts val="600"/>
              </a:spcBef>
              <a:spcAft>
                <a:spcPts val="600"/>
              </a:spcAft>
              <a:buFont typeface="Wingdings" panose="05000000000000000000" pitchFamily="2" charset="2"/>
              <a:buChar char="ü"/>
            </a:pPr>
            <a:r>
              <a:rPr lang="ar-SA" sz="2000" dirty="0" smtClean="0"/>
              <a:t>مراجعة </a:t>
            </a:r>
            <a:r>
              <a:rPr lang="ar-SA" sz="2000" b="1" dirty="0"/>
              <a:t>إعدادات الخصوصية </a:t>
            </a:r>
            <a:r>
              <a:rPr lang="ar-SA" sz="2000" dirty="0"/>
              <a:t>على مواقع الشبكات الاجتماعية على الإنترنت. إن وجود ملف تعريف شخصي علني على الإنترنت يعني أنه بإمكان الغرباء إرسال الملفات إليه أو ربطه بمحتوى ضار.</a:t>
            </a:r>
          </a:p>
          <a:p>
            <a:pPr marL="342900" indent="-342900" algn="just">
              <a:spcBef>
                <a:spcPts val="600"/>
              </a:spcBef>
              <a:spcAft>
                <a:spcPts val="600"/>
              </a:spcAft>
              <a:buFont typeface="Wingdings" panose="05000000000000000000" pitchFamily="2" charset="2"/>
              <a:buChar char="ü"/>
            </a:pPr>
            <a:r>
              <a:rPr lang="ar-SA" sz="2000" b="1" dirty="0" smtClean="0"/>
              <a:t>لا </a:t>
            </a:r>
            <a:r>
              <a:rPr lang="ar-SA" sz="2000" b="1" dirty="0"/>
              <a:t>تفتح مرفقات أو تنقر على روابط </a:t>
            </a:r>
            <a:r>
              <a:rPr lang="ar-SA" sz="2000" dirty="0"/>
              <a:t>من داخل رسائل البريد الإلكتروني إلا إذا كنت واثقاً من أنها تأتي من مصدر موثوق به</a:t>
            </a:r>
            <a:r>
              <a:rPr lang="ar-SA" sz="2000" dirty="0" smtClean="0"/>
              <a:t>..</a:t>
            </a:r>
            <a:endParaRPr lang="ar-SA" sz="2000" dirty="0"/>
          </a:p>
          <a:p>
            <a:pPr marL="342900" indent="-342900" algn="just">
              <a:spcBef>
                <a:spcPts val="600"/>
              </a:spcBef>
              <a:spcAft>
                <a:spcPts val="600"/>
              </a:spcAft>
              <a:buFont typeface="Wingdings" panose="05000000000000000000" pitchFamily="2" charset="2"/>
              <a:buChar char="ü"/>
            </a:pPr>
            <a:r>
              <a:rPr lang="ar-SA" sz="2000" dirty="0" smtClean="0"/>
              <a:t>كن </a:t>
            </a:r>
            <a:r>
              <a:rPr lang="ar-SA" sz="2000" dirty="0"/>
              <a:t>حذراً عند </a:t>
            </a:r>
            <a:r>
              <a:rPr lang="ar-SA" sz="2000" b="1" dirty="0"/>
              <a:t>إعطاء الإذن لطلبات العلاقات الاجتماعية الجديدة</a:t>
            </a:r>
            <a:r>
              <a:rPr lang="ar-SA" sz="2000" dirty="0"/>
              <a:t>.</a:t>
            </a:r>
          </a:p>
          <a:p>
            <a:pPr marL="342900" indent="-342900" algn="just">
              <a:spcBef>
                <a:spcPts val="600"/>
              </a:spcBef>
              <a:spcAft>
                <a:spcPts val="600"/>
              </a:spcAft>
              <a:buFont typeface="Wingdings" panose="05000000000000000000" pitchFamily="2" charset="2"/>
              <a:buChar char="ü"/>
            </a:pPr>
            <a:r>
              <a:rPr lang="ar-SA" sz="2000" b="1" dirty="0" smtClean="0"/>
              <a:t>لا </a:t>
            </a:r>
            <a:r>
              <a:rPr lang="ar-SA" sz="2000" b="1" dirty="0"/>
              <a:t>تنقر على الروابط من داخل النوافذ المنبثقة</a:t>
            </a:r>
            <a:r>
              <a:rPr lang="ar-SA" sz="2000" dirty="0"/>
              <a:t>، أو التي تشير إلى مواقع على الإنترنت لست متأكداً من موثوقيتها. </a:t>
            </a:r>
            <a:endParaRPr lang="ar-SA" sz="2000" dirty="0" smtClean="0"/>
          </a:p>
          <a:p>
            <a:pPr marL="342900" indent="-342900" algn="just">
              <a:spcBef>
                <a:spcPts val="600"/>
              </a:spcBef>
              <a:spcAft>
                <a:spcPts val="600"/>
              </a:spcAft>
              <a:buFont typeface="Wingdings" panose="05000000000000000000" pitchFamily="2" charset="2"/>
              <a:buChar char="ü"/>
            </a:pPr>
            <a:r>
              <a:rPr lang="ar-SA" sz="2000" b="1" dirty="0" smtClean="0"/>
              <a:t>تأكد </a:t>
            </a:r>
            <a:r>
              <a:rPr lang="ar-SA" sz="2000" b="1" dirty="0"/>
              <a:t>من أن جهاز الحاسوب الخاص بك محمياً باستعمال برامج الجدران </a:t>
            </a:r>
            <a:r>
              <a:rPr lang="ar-SA" sz="2000" b="1" dirty="0" smtClean="0"/>
              <a:t>النارية</a:t>
            </a:r>
            <a:r>
              <a:rPr lang="ar-EG" sz="2000" b="1" dirty="0" smtClean="0"/>
              <a:t> «</a:t>
            </a:r>
            <a:r>
              <a:rPr lang="en-US" sz="2000" dirty="0" smtClean="0"/>
              <a:t>firewall</a:t>
            </a:r>
            <a:r>
              <a:rPr lang="ar-EG" sz="2000" dirty="0" smtClean="0"/>
              <a:t>» </a:t>
            </a:r>
            <a:r>
              <a:rPr lang="ar-SA" sz="2000" dirty="0" smtClean="0"/>
              <a:t>ومكافحة الفيروسات</a:t>
            </a:r>
            <a:r>
              <a:rPr lang="ar-EG" sz="2000" b="1" dirty="0"/>
              <a:t> </a:t>
            </a:r>
            <a:r>
              <a:rPr lang="ar-EG" sz="2000" b="1" dirty="0" smtClean="0"/>
              <a:t>«</a:t>
            </a:r>
            <a:r>
              <a:rPr lang="en-US" sz="2000" dirty="0" smtClean="0"/>
              <a:t>anti virus</a:t>
            </a:r>
            <a:r>
              <a:rPr lang="ar-EG" sz="2000" dirty="0" smtClean="0"/>
              <a:t>»</a:t>
            </a:r>
            <a:r>
              <a:rPr lang="en-US" sz="2000" dirty="0" smtClean="0"/>
              <a:t>، </a:t>
            </a:r>
            <a:endParaRPr lang="ar-SA" sz="2000" dirty="0" smtClean="0"/>
          </a:p>
          <a:p>
            <a:pPr marL="342900" indent="-342900" algn="just">
              <a:spcBef>
                <a:spcPts val="600"/>
              </a:spcBef>
              <a:spcAft>
                <a:spcPts val="600"/>
              </a:spcAft>
              <a:buFont typeface="Wingdings" panose="05000000000000000000" pitchFamily="2" charset="2"/>
              <a:buChar char="ü"/>
            </a:pPr>
            <a:r>
              <a:rPr lang="ar-SA" sz="2000" dirty="0" smtClean="0"/>
              <a:t>تحدث </a:t>
            </a:r>
            <a:r>
              <a:rPr lang="ar-SA" sz="2000" dirty="0"/>
              <a:t>مع </a:t>
            </a:r>
            <a:r>
              <a:rPr lang="ar-SA" sz="2000" b="1" dirty="0"/>
              <a:t>مقدم خدمة الإنترنت </a:t>
            </a:r>
            <a:r>
              <a:rPr lang="ar-SA" sz="2000" dirty="0"/>
              <a:t>الذي تتبعه حول ما يمكنك القيام به </a:t>
            </a:r>
            <a:r>
              <a:rPr lang="ar-SA" sz="2000" b="1" dirty="0"/>
              <a:t>لتأمين اتصال الإنترنت الخاص بك</a:t>
            </a:r>
            <a:r>
              <a:rPr lang="ar-SA" sz="2000" dirty="0" smtClean="0"/>
              <a:t>.</a:t>
            </a:r>
            <a:endParaRPr lang="ar-SA" sz="2000" dirty="0"/>
          </a:p>
        </p:txBody>
      </p:sp>
    </p:spTree>
    <p:extLst>
      <p:ext uri="{BB962C8B-B14F-4D97-AF65-F5344CB8AC3E}">
        <p14:creationId xmlns="" xmlns:p14="http://schemas.microsoft.com/office/powerpoint/2010/main" val="3974753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الاجتماعية</a:t>
            </a: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3454792"/>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ثالثاً</a:t>
            </a:r>
            <a:r>
              <a:rPr lang="ar-EG" sz="2400" b="1" u="sng" dirty="0">
                <a:effectLst>
                  <a:outerShdw blurRad="38100" dist="38100" dir="2700000" algn="tl">
                    <a:srgbClr val="000000">
                      <a:alpha val="43137"/>
                    </a:srgbClr>
                  </a:outerShdw>
                </a:effectLst>
              </a:rPr>
              <a:t>: </a:t>
            </a:r>
            <a:r>
              <a:rPr lang="ar-EG" sz="2400" b="1" u="sng" dirty="0" smtClean="0">
                <a:effectLst>
                  <a:outerShdw blurRad="38100" dist="38100" dir="2700000" algn="tl">
                    <a:srgbClr val="000000">
                      <a:alpha val="43137"/>
                    </a:srgbClr>
                  </a:outerShdw>
                </a:effectLst>
              </a:rPr>
              <a:t>أحصنة طروادة </a:t>
            </a:r>
            <a:r>
              <a:rPr lang="en-US" sz="2400" b="1" u="sng" dirty="0">
                <a:effectLst>
                  <a:outerShdw blurRad="38100" dist="38100" dir="2700000" algn="tl">
                    <a:srgbClr val="000000">
                      <a:alpha val="43137"/>
                    </a:srgbClr>
                  </a:outerShdw>
                </a:effectLst>
              </a:rPr>
              <a:t>Trojan horses</a:t>
            </a:r>
            <a:endParaRPr lang="ar-EG" sz="2400" b="1" u="sng" dirty="0" smtClean="0">
              <a:effectLst>
                <a:outerShdw blurRad="38100" dist="38100" dir="2700000" algn="tl">
                  <a:srgbClr val="000000">
                    <a:alpha val="43137"/>
                  </a:srgbClr>
                </a:outerShdw>
              </a:effectLst>
            </a:endParaRPr>
          </a:p>
          <a:p>
            <a:pPr algn="just">
              <a:spcBef>
                <a:spcPts val="300"/>
              </a:spcBef>
              <a:spcAft>
                <a:spcPts val="300"/>
              </a:spcAft>
            </a:pPr>
            <a:r>
              <a:rPr lang="ar-SA" sz="2000" dirty="0"/>
              <a:t>أعلنت </a:t>
            </a:r>
            <a:r>
              <a:rPr lang="ar-SA" sz="2000" dirty="0" smtClean="0"/>
              <a:t>شركة</a:t>
            </a:r>
            <a:r>
              <a:rPr lang="ar-EG" sz="2000" dirty="0" smtClean="0"/>
              <a:t> «</a:t>
            </a:r>
            <a:r>
              <a:rPr lang="en-US" sz="2000" dirty="0" smtClean="0"/>
              <a:t>ESET</a:t>
            </a:r>
            <a:r>
              <a:rPr lang="ar-EG" sz="2000" dirty="0" smtClean="0"/>
              <a:t>» </a:t>
            </a:r>
            <a:r>
              <a:rPr lang="ar-SA" sz="2000" dirty="0" smtClean="0"/>
              <a:t>المتخصصة </a:t>
            </a:r>
            <a:r>
              <a:rPr lang="ar-SA" sz="2000" dirty="0"/>
              <a:t>في الحماية من الفيروسات عن خطر جديد يهدد مستخدمي شبكات التواصل الاجتماعي في الإنترنت، وبشكل خاص </a:t>
            </a:r>
            <a:r>
              <a:rPr lang="ar-SA" sz="2000" dirty="0" smtClean="0"/>
              <a:t>مستخدمي</a:t>
            </a:r>
            <a:r>
              <a:rPr lang="ar-EG" sz="2000" dirty="0" smtClean="0"/>
              <a:t> «</a:t>
            </a:r>
            <a:r>
              <a:rPr lang="en-US" sz="2000" dirty="0" smtClean="0"/>
              <a:t>Facebook</a:t>
            </a:r>
            <a:r>
              <a:rPr lang="ar-EG" sz="2000" dirty="0" smtClean="0"/>
              <a:t>»</a:t>
            </a:r>
            <a:r>
              <a:rPr lang="en-US" sz="2000" dirty="0" smtClean="0"/>
              <a:t> </a:t>
            </a:r>
            <a:r>
              <a:rPr lang="ar-EG" sz="2000" dirty="0" smtClean="0"/>
              <a:t> </a:t>
            </a:r>
            <a:r>
              <a:rPr lang="ar-SA" sz="2000" dirty="0" smtClean="0"/>
              <a:t>إذ </a:t>
            </a:r>
            <a:r>
              <a:rPr lang="ar-SA" sz="2000" dirty="0"/>
              <a:t>أعلنت عن "حصان طروادة" تمكن من سرقة أكثر من 16 ألف كلمة سر </a:t>
            </a:r>
            <a:r>
              <a:rPr lang="ar-SA" sz="2000" dirty="0" smtClean="0"/>
              <a:t>لحسابات</a:t>
            </a:r>
            <a:r>
              <a:rPr lang="ar-EG" sz="2000" dirty="0" smtClean="0"/>
              <a:t> «</a:t>
            </a:r>
            <a:r>
              <a:rPr lang="en-US" sz="2000" dirty="0" smtClean="0"/>
              <a:t>Facebook</a:t>
            </a:r>
            <a:r>
              <a:rPr lang="ar-EG" sz="2000" dirty="0" smtClean="0"/>
              <a:t>».</a:t>
            </a:r>
          </a:p>
          <a:p>
            <a:pPr algn="just">
              <a:spcBef>
                <a:spcPts val="300"/>
              </a:spcBef>
              <a:spcAft>
                <a:spcPts val="300"/>
              </a:spcAft>
            </a:pPr>
            <a:r>
              <a:rPr lang="ar-SA" sz="2000" dirty="0" smtClean="0"/>
              <a:t>وقد </a:t>
            </a:r>
            <a:r>
              <a:rPr lang="ar-SA" sz="2000" dirty="0"/>
              <a:t>تمكن المختصون من اكتشاف فيروس يعتمد تقنية "حصان طروادة" ومتخصص بالهجوم على شبكات التواصل الاجتماعي، وسرقة البيانات الشخصية لمستخدمي فيس بوك بما فيها الإحصائيات ومدى شعبيتهم المتعلقة </a:t>
            </a:r>
            <a:r>
              <a:rPr lang="ar-SA" sz="2000" dirty="0" smtClean="0"/>
              <a:t>بلعبة</a:t>
            </a:r>
            <a:r>
              <a:rPr lang="en-US" sz="2000" dirty="0" smtClean="0"/>
              <a:t> </a:t>
            </a:r>
            <a:r>
              <a:rPr lang="ar-EG" sz="2000" dirty="0" smtClean="0"/>
              <a:t>«</a:t>
            </a:r>
            <a:r>
              <a:rPr lang="en-US" sz="2000" dirty="0"/>
              <a:t>Texas </a:t>
            </a:r>
            <a:r>
              <a:rPr lang="en-US" sz="2000" dirty="0" err="1"/>
              <a:t>HoldEm</a:t>
            </a:r>
            <a:r>
              <a:rPr lang="en-US" sz="2000" dirty="0"/>
              <a:t> Poker</a:t>
            </a:r>
            <a:r>
              <a:rPr lang="ar-EG" sz="2000" dirty="0" smtClean="0"/>
              <a:t>» </a:t>
            </a:r>
            <a:r>
              <a:rPr lang="ar-SA" sz="2000" dirty="0" smtClean="0"/>
              <a:t>الشهيرة.</a:t>
            </a:r>
            <a:endParaRPr lang="ar-EG" sz="2000" dirty="0"/>
          </a:p>
          <a:p>
            <a:pPr algn="just">
              <a:spcBef>
                <a:spcPts val="300"/>
              </a:spcBef>
              <a:spcAft>
                <a:spcPts val="300"/>
              </a:spcAft>
            </a:pPr>
            <a:r>
              <a:rPr lang="ar-SA" sz="2000" dirty="0" smtClean="0"/>
              <a:t>تشير </a:t>
            </a:r>
            <a:r>
              <a:rPr lang="ar-SA" sz="2000" dirty="0"/>
              <a:t>نتائج التحقيق الذي </a:t>
            </a:r>
            <a:r>
              <a:rPr lang="ar-SA" sz="2000" dirty="0" smtClean="0"/>
              <a:t>أجرته</a:t>
            </a:r>
            <a:r>
              <a:rPr lang="ar-EG" sz="2000" dirty="0" smtClean="0"/>
              <a:t> </a:t>
            </a:r>
            <a:r>
              <a:rPr lang="ar-EG" sz="2000" dirty="0"/>
              <a:t>«</a:t>
            </a:r>
            <a:r>
              <a:rPr lang="en-US" sz="2000" dirty="0"/>
              <a:t>ESET</a:t>
            </a:r>
            <a:r>
              <a:rPr lang="ar-EG" sz="2000" dirty="0"/>
              <a:t>» </a:t>
            </a:r>
            <a:r>
              <a:rPr lang="ar-SA" sz="2000" dirty="0" smtClean="0"/>
              <a:t>إلى </a:t>
            </a:r>
            <a:r>
              <a:rPr lang="ar-SA" sz="2000" dirty="0"/>
              <a:t>أن مبرمجي هذا الفيروس قاموا بتصنيعه للحصول على معلومات حسابات المستخدمين وأرقام بطاقاتهم المصرفية التي يستخدمونها في الدفع لهذه اللعبة، </a:t>
            </a:r>
            <a:endParaRPr lang="ar-EG" sz="2000" dirty="0" smtClean="0"/>
          </a:p>
        </p:txBody>
      </p:sp>
    </p:spTree>
    <p:extLst>
      <p:ext uri="{BB962C8B-B14F-4D97-AF65-F5344CB8AC3E}">
        <p14:creationId xmlns="" xmlns:p14="http://schemas.microsoft.com/office/powerpoint/2010/main" val="19433071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الاجتماعية</a:t>
            </a: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19200"/>
            <a:ext cx="9100131" cy="3185487"/>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الوقاية </a:t>
            </a:r>
            <a:r>
              <a:rPr lang="ar-EG" sz="2400" b="1" u="sng" dirty="0">
                <a:effectLst>
                  <a:outerShdw blurRad="38100" dist="38100" dir="2700000" algn="tl">
                    <a:srgbClr val="000000">
                      <a:alpha val="43137"/>
                    </a:srgbClr>
                  </a:outerShdw>
                </a:effectLst>
              </a:rPr>
              <a:t>من حصان </a:t>
            </a:r>
            <a:r>
              <a:rPr lang="ar-EG" sz="2400" b="1" u="sng" dirty="0" smtClean="0">
                <a:effectLst>
                  <a:outerShdw blurRad="38100" dist="38100" dir="2700000" algn="tl">
                    <a:srgbClr val="000000">
                      <a:alpha val="43137"/>
                    </a:srgbClr>
                  </a:outerShdw>
                </a:effectLst>
              </a:rPr>
              <a:t>طروادة:</a:t>
            </a:r>
          </a:p>
          <a:p>
            <a:pPr marL="342900" indent="-342900" algn="just">
              <a:spcBef>
                <a:spcPts val="600"/>
              </a:spcBef>
              <a:spcAft>
                <a:spcPts val="600"/>
              </a:spcAft>
              <a:buFont typeface="Wingdings" panose="05000000000000000000" pitchFamily="2" charset="2"/>
              <a:buChar char="ü"/>
            </a:pPr>
            <a:r>
              <a:rPr lang="ar-SA" sz="2000" b="1" dirty="0" smtClean="0"/>
              <a:t>لا </a:t>
            </a:r>
            <a:r>
              <a:rPr lang="ar-SA" sz="2000" b="1" dirty="0"/>
              <a:t>تقوم بتحميل ملف لا تعرف ما هو مصدره </a:t>
            </a:r>
            <a:r>
              <a:rPr lang="ar-SA" sz="2000" dirty="0"/>
              <a:t>فقد يكون متنكراً في </a:t>
            </a:r>
            <a:r>
              <a:rPr lang="ar-EG" sz="2000" dirty="0" smtClean="0"/>
              <a:t>صيغة </a:t>
            </a:r>
            <a:r>
              <a:rPr lang="ar-SA" sz="2000" dirty="0" smtClean="0"/>
              <a:t>ملف </a:t>
            </a:r>
            <a:r>
              <a:rPr lang="ar-SA" sz="2000" dirty="0"/>
              <a:t>موسيقى أو </a:t>
            </a:r>
            <a:r>
              <a:rPr lang="ar-SA" sz="2000" dirty="0" smtClean="0"/>
              <a:t>فيديو</a:t>
            </a:r>
            <a:r>
              <a:rPr lang="ar-EG" sz="2000" dirty="0" smtClean="0"/>
              <a:t>.</a:t>
            </a:r>
          </a:p>
          <a:p>
            <a:pPr marL="342900" indent="-342900" algn="just">
              <a:spcBef>
                <a:spcPts val="600"/>
              </a:spcBef>
              <a:spcAft>
                <a:spcPts val="600"/>
              </a:spcAft>
              <a:buFont typeface="Wingdings" panose="05000000000000000000" pitchFamily="2" charset="2"/>
              <a:buChar char="ü"/>
            </a:pPr>
            <a:r>
              <a:rPr lang="ar-SA" sz="2000" b="1" dirty="0" smtClean="0"/>
              <a:t>كيف </a:t>
            </a:r>
            <a:r>
              <a:rPr lang="ar-SA" sz="2000" b="1" dirty="0"/>
              <a:t>أعرف أنه حصان </a:t>
            </a:r>
            <a:r>
              <a:rPr lang="ar-SA" sz="2000" b="1" dirty="0" smtClean="0"/>
              <a:t>طروادة</a:t>
            </a:r>
            <a:r>
              <a:rPr lang="ar-SA" sz="2000" dirty="0" smtClean="0"/>
              <a:t>؟ </a:t>
            </a:r>
            <a:r>
              <a:rPr lang="ar-SA" sz="2000" dirty="0"/>
              <a:t>ستجده بهذه </a:t>
            </a:r>
            <a:r>
              <a:rPr lang="ar-EG" sz="2000" dirty="0" smtClean="0"/>
              <a:t>الصيغ: </a:t>
            </a:r>
            <a:r>
              <a:rPr lang="en-US" sz="2000" dirty="0" smtClean="0"/>
              <a:t>exe </a:t>
            </a:r>
            <a:r>
              <a:rPr lang="en-US" sz="2000" dirty="0"/>
              <a:t>- </a:t>
            </a:r>
            <a:r>
              <a:rPr lang="en-US" sz="2000" dirty="0" err="1"/>
              <a:t>vbs</a:t>
            </a:r>
            <a:r>
              <a:rPr lang="en-US" sz="2000" dirty="0"/>
              <a:t> - com - bat </a:t>
            </a:r>
            <a:r>
              <a:rPr lang="ar-EG" sz="2000" dirty="0" smtClean="0"/>
              <a:t> </a:t>
            </a:r>
            <a:r>
              <a:rPr lang="ar-SA" sz="2000" dirty="0" smtClean="0"/>
              <a:t>فيجب </a:t>
            </a:r>
            <a:r>
              <a:rPr lang="ar-SA" sz="2000" dirty="0"/>
              <a:t>عليك التحقق من </a:t>
            </a:r>
            <a:r>
              <a:rPr lang="ar-SA" sz="2000" dirty="0" smtClean="0"/>
              <a:t>الملفات </a:t>
            </a:r>
            <a:r>
              <a:rPr lang="ar-SA" sz="2000" dirty="0"/>
              <a:t>قبل تحميلها</a:t>
            </a:r>
            <a:r>
              <a:rPr lang="ar-SA" sz="2000" dirty="0" smtClean="0"/>
              <a:t>.</a:t>
            </a:r>
            <a:endParaRPr lang="ar-EG" sz="2000" dirty="0" smtClean="0"/>
          </a:p>
          <a:p>
            <a:pPr marL="342900" indent="-342900" algn="just">
              <a:spcBef>
                <a:spcPts val="600"/>
              </a:spcBef>
              <a:spcAft>
                <a:spcPts val="600"/>
              </a:spcAft>
              <a:buFont typeface="Wingdings" panose="05000000000000000000" pitchFamily="2" charset="2"/>
              <a:buChar char="ü"/>
            </a:pPr>
            <a:r>
              <a:rPr lang="ar-EG" sz="2000" dirty="0"/>
              <a:t> </a:t>
            </a:r>
            <a:r>
              <a:rPr lang="ar-EG" sz="2000" b="1" dirty="0"/>
              <a:t>تزويد الجهاز بالبرامج المضادة للفيروسات </a:t>
            </a:r>
            <a:r>
              <a:rPr lang="ar-EG" sz="2000" dirty="0"/>
              <a:t>بشكل عام ولحصان طروادة بشكل </a:t>
            </a:r>
            <a:r>
              <a:rPr lang="ar-EG" sz="2000" dirty="0" smtClean="0"/>
              <a:t>خاص.</a:t>
            </a:r>
          </a:p>
          <a:p>
            <a:pPr marL="342900" indent="-342900" algn="just">
              <a:spcBef>
                <a:spcPts val="600"/>
              </a:spcBef>
              <a:spcAft>
                <a:spcPts val="600"/>
              </a:spcAft>
              <a:buFont typeface="Wingdings" panose="05000000000000000000" pitchFamily="2" charset="2"/>
              <a:buChar char="ü"/>
            </a:pPr>
            <a:r>
              <a:rPr lang="ar-EG" sz="2000" dirty="0"/>
              <a:t> </a:t>
            </a:r>
            <a:r>
              <a:rPr lang="ar-EG" sz="2000" b="1" dirty="0"/>
              <a:t>تزويد الحاسب  ببرنامج جدار </a:t>
            </a:r>
            <a:r>
              <a:rPr lang="ar-EG" sz="2000" b="1" dirty="0" smtClean="0"/>
              <a:t>الحماية</a:t>
            </a:r>
            <a:r>
              <a:rPr lang="en-US" sz="2000" b="1" dirty="0" smtClean="0"/>
              <a:t>Firewall</a:t>
            </a:r>
            <a:r>
              <a:rPr lang="en-US" sz="2000" b="1" dirty="0"/>
              <a:t> </a:t>
            </a:r>
            <a:r>
              <a:rPr lang="ar-EG" sz="2000" b="1" dirty="0" smtClean="0"/>
              <a:t> </a:t>
            </a:r>
            <a:r>
              <a:rPr lang="ar-EG" sz="2000" dirty="0" smtClean="0"/>
              <a:t>وظيفته </a:t>
            </a:r>
            <a:r>
              <a:rPr lang="ar-EG" sz="2000" dirty="0"/>
              <a:t>مراقبة منافذ الجهاز ومنع المنافذ الغير شرعية من الاتصال بالإنترنت وبالتالي قطع الصلة على المهاجم </a:t>
            </a:r>
            <a:r>
              <a:rPr lang="ar-EG" sz="2000" dirty="0" smtClean="0"/>
              <a:t>تماماً</a:t>
            </a:r>
            <a:endParaRPr lang="ar-SA" sz="2000" dirty="0"/>
          </a:p>
        </p:txBody>
      </p:sp>
    </p:spTree>
    <p:extLst>
      <p:ext uri="{BB962C8B-B14F-4D97-AF65-F5344CB8AC3E}">
        <p14:creationId xmlns="" xmlns:p14="http://schemas.microsoft.com/office/powerpoint/2010/main" val="3300578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الاجتماعية</a:t>
            </a: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2839239"/>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رابعاً: تسرب البيانات الشخصية والمعلومات </a:t>
            </a:r>
            <a:r>
              <a:rPr lang="ar-EG" sz="2400" b="1" u="sng" dirty="0" smtClean="0">
                <a:effectLst>
                  <a:outerShdw blurRad="38100" dist="38100" dir="2700000" algn="tl">
                    <a:srgbClr val="000000">
                      <a:alpha val="43137"/>
                    </a:srgbClr>
                  </a:outerShdw>
                </a:effectLst>
              </a:rPr>
              <a:t>السرية</a:t>
            </a:r>
          </a:p>
          <a:p>
            <a:pPr algn="just">
              <a:spcBef>
                <a:spcPts val="300"/>
              </a:spcBef>
              <a:spcAft>
                <a:spcPts val="300"/>
              </a:spcAft>
            </a:pPr>
            <a:r>
              <a:rPr lang="ar-EG" sz="2000" dirty="0"/>
              <a:t>نتيجةً لشعور مستخدمي الشبكات الاجتماعية بالألفة والثقة مع من يتشاركون معهم، فقد يتشاركون بأكثر مما يجب، سواء في الأمور الشخصية أو في ما يتعلق بأماكن عملهم، وما يخص شؤونهم المالية والتغييرات الحاصلة في مؤسساتهم وفضائحهم. </a:t>
            </a:r>
            <a:endParaRPr lang="ar-EG" sz="2000" dirty="0" smtClean="0"/>
          </a:p>
          <a:p>
            <a:pPr algn="just">
              <a:spcBef>
                <a:spcPts val="300"/>
              </a:spcBef>
              <a:spcAft>
                <a:spcPts val="300"/>
              </a:spcAft>
            </a:pPr>
            <a:r>
              <a:rPr lang="ar-EG" sz="2000" dirty="0" smtClean="0"/>
              <a:t>مما </a:t>
            </a:r>
            <a:r>
              <a:rPr lang="ar-EG" sz="2000" dirty="0"/>
              <a:t>يتسبب في مشاكل كثيرة بدءاً من الإحراجات الاجتماعية وانتهاء بالملاحقات القانونية. </a:t>
            </a:r>
            <a:endParaRPr lang="ar-EG" sz="2000" dirty="0" smtClean="0"/>
          </a:p>
          <a:p>
            <a:pPr algn="just">
              <a:spcBef>
                <a:spcPts val="300"/>
              </a:spcBef>
              <a:spcAft>
                <a:spcPts val="300"/>
              </a:spcAft>
            </a:pPr>
            <a:r>
              <a:rPr lang="ar-EG" sz="2000" dirty="0" smtClean="0"/>
              <a:t>فبمجرد </a:t>
            </a:r>
            <a:r>
              <a:rPr lang="ar-EG" sz="2000" dirty="0"/>
              <a:t>أن تكتب في حائطك على "الفيس بوك" أنك ستقضي أسبوع إجازتك في تركيا، فأنت حتماً و بلا وعي منك تعرض منزلك للسرقة</a:t>
            </a:r>
            <a:r>
              <a:rPr lang="ar-EG" sz="2000" dirty="0" smtClean="0"/>
              <a:t>.</a:t>
            </a:r>
          </a:p>
        </p:txBody>
      </p:sp>
    </p:spTree>
    <p:extLst>
      <p:ext uri="{BB962C8B-B14F-4D97-AF65-F5344CB8AC3E}">
        <p14:creationId xmlns="" xmlns:p14="http://schemas.microsoft.com/office/powerpoint/2010/main" val="3928078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الاجتماعية</a:t>
            </a: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3877985"/>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خامساً: الروابط الإلكترونية </a:t>
            </a:r>
            <a:r>
              <a:rPr lang="ar-EG" sz="2400" b="1" u="sng" dirty="0" smtClean="0">
                <a:effectLst>
                  <a:outerShdw blurRad="38100" dist="38100" dir="2700000" algn="tl">
                    <a:srgbClr val="000000">
                      <a:alpha val="43137"/>
                    </a:srgbClr>
                  </a:outerShdw>
                </a:effectLst>
              </a:rPr>
              <a:t>المختصرة </a:t>
            </a:r>
            <a:r>
              <a:rPr lang="en-US" sz="2400" b="1" u="sng" dirty="0" smtClean="0">
                <a:effectLst>
                  <a:outerShdw blurRad="38100" dist="38100" dir="2700000" algn="tl">
                    <a:srgbClr val="000000">
                      <a:alpha val="43137"/>
                    </a:srgbClr>
                  </a:outerShdw>
                </a:effectLst>
              </a:rPr>
              <a:t>Shorten URL</a:t>
            </a:r>
            <a:endParaRPr lang="ar-EG" sz="2400" b="1" u="sng" dirty="0" smtClean="0">
              <a:effectLst>
                <a:outerShdw blurRad="38100" dist="38100" dir="2700000" algn="tl">
                  <a:srgbClr val="000000">
                    <a:alpha val="43137"/>
                  </a:srgbClr>
                </a:outerShdw>
              </a:effectLst>
            </a:endParaRPr>
          </a:p>
          <a:p>
            <a:pPr algn="just">
              <a:spcBef>
                <a:spcPts val="600"/>
              </a:spcBef>
              <a:spcAft>
                <a:spcPts val="600"/>
              </a:spcAft>
            </a:pPr>
            <a:r>
              <a:rPr lang="ar-SA" sz="2000" dirty="0"/>
              <a:t>وكثيراً ما نجد هذه المشكلة في المواقع الاجتماعية التي لا تسمح بتعدي حد معين من الكلمات </a:t>
            </a:r>
            <a:r>
              <a:rPr lang="ar-SA" sz="2000" dirty="0" smtClean="0"/>
              <a:t>كـ</a:t>
            </a:r>
            <a:r>
              <a:rPr lang="ar-EG" sz="2000" dirty="0" smtClean="0"/>
              <a:t> </a:t>
            </a:r>
            <a:r>
              <a:rPr lang="ar-SA" sz="2000" dirty="0" smtClean="0"/>
              <a:t>"</a:t>
            </a:r>
            <a:r>
              <a:rPr lang="ar-SA" sz="2000" dirty="0" err="1"/>
              <a:t>تويتر</a:t>
            </a:r>
            <a:r>
              <a:rPr lang="ar-SA" sz="2000" dirty="0"/>
              <a:t>" مثلاً</a:t>
            </a:r>
            <a:r>
              <a:rPr lang="ar-SA" sz="2000" dirty="0" smtClean="0"/>
              <a:t>.</a:t>
            </a:r>
            <a:endParaRPr lang="ar-EG" sz="2000" dirty="0" smtClean="0"/>
          </a:p>
          <a:p>
            <a:pPr algn="just">
              <a:spcBef>
                <a:spcPts val="600"/>
              </a:spcBef>
              <a:spcAft>
                <a:spcPts val="600"/>
              </a:spcAft>
            </a:pPr>
            <a:r>
              <a:rPr lang="ar-SA" sz="2000" dirty="0" smtClean="0"/>
              <a:t>إذاً </a:t>
            </a:r>
            <a:r>
              <a:rPr lang="ar-SA" sz="2000" dirty="0"/>
              <a:t>يضطر الأشخاص لاستخدام الخدمات المختصرة لعناوين الموقع الإنترنت </a:t>
            </a:r>
            <a:r>
              <a:rPr lang="ar-SA" sz="2000" dirty="0" smtClean="0"/>
              <a:t>مثل</a:t>
            </a:r>
            <a:r>
              <a:rPr lang="ar-EG" sz="2000" dirty="0" smtClean="0"/>
              <a:t> «</a:t>
            </a:r>
            <a:r>
              <a:rPr lang="en-US" sz="2000" dirty="0" err="1"/>
              <a:t>tinyurl</a:t>
            </a:r>
            <a:r>
              <a:rPr lang="ar-EG" sz="2000" dirty="0" smtClean="0"/>
              <a:t>» </a:t>
            </a:r>
            <a:r>
              <a:rPr lang="ar-SA" sz="2000" dirty="0" smtClean="0"/>
              <a:t>بغية </a:t>
            </a:r>
            <a:r>
              <a:rPr lang="ar-SA" sz="2000" dirty="0"/>
              <a:t>حشر العناوين الطويلة في مساحات ضيقة. وهم يقومون أيضاً هنا بعمل جيد لطمس وتضليل الرابط بحيث لا يبدو من الوهلة الأولى واضحاً للضحايا بأنهم ينقرون فعلاً على برنامج تخريبي جرى تركيبه، وليس على فيديو من قناة "الجزيرة" مثلاً. </a:t>
            </a:r>
            <a:endParaRPr lang="ar-EG" sz="2000" dirty="0" smtClean="0"/>
          </a:p>
          <a:p>
            <a:endParaRPr lang="ar-SA" sz="2000" dirty="0"/>
          </a:p>
          <a:p>
            <a:r>
              <a:rPr lang="ar-SA" sz="2000" b="1" u="sng" dirty="0"/>
              <a:t>للحماية من الروابط </a:t>
            </a:r>
            <a:r>
              <a:rPr lang="ar-SA" sz="2000" b="1" u="sng" dirty="0" smtClean="0"/>
              <a:t>المختصرة</a:t>
            </a:r>
            <a:r>
              <a:rPr lang="ar-EG" sz="2000" b="1" u="sng" dirty="0" smtClean="0"/>
              <a:t>:</a:t>
            </a:r>
            <a:r>
              <a:rPr lang="ar-SA" sz="2000" dirty="0"/>
              <a:t> </a:t>
            </a:r>
            <a:endParaRPr lang="ar-EG" sz="2000" dirty="0" smtClean="0"/>
          </a:p>
          <a:p>
            <a:pPr marL="342900" indent="-342900" algn="just">
              <a:buFont typeface="Wingdings" panose="05000000000000000000" pitchFamily="2" charset="2"/>
              <a:buChar char="ü"/>
            </a:pPr>
            <a:r>
              <a:rPr lang="ar-SA" sz="2000" dirty="0" smtClean="0"/>
              <a:t>يمكن </a:t>
            </a:r>
            <a:r>
              <a:rPr lang="ar-SA" sz="2000" dirty="0"/>
              <a:t>استخدام مواقع على شبكة الإنترنت تقوم بالتحقق من صحة </a:t>
            </a:r>
            <a:r>
              <a:rPr lang="ar-SA" sz="2000" dirty="0" smtClean="0"/>
              <a:t>الرابط</a:t>
            </a:r>
            <a:r>
              <a:rPr lang="en-US" sz="2000" dirty="0" smtClean="0"/>
              <a:t> </a:t>
            </a:r>
            <a:r>
              <a:rPr lang="ar-SA" sz="2000" dirty="0" smtClean="0"/>
              <a:t>مثل موقع</a:t>
            </a:r>
            <a:r>
              <a:rPr lang="ar-EG" sz="2000" dirty="0" smtClean="0"/>
              <a:t> «</a:t>
            </a:r>
            <a:r>
              <a:rPr lang="en-US" sz="2000" dirty="0">
                <a:hlinkClick r:id="rId2"/>
              </a:rPr>
              <a:t>http://unshorten.it/</a:t>
            </a:r>
            <a:r>
              <a:rPr lang="ar-EG" sz="2000" dirty="0" smtClean="0"/>
              <a:t>»</a:t>
            </a:r>
            <a:endParaRPr lang="en-US" sz="2000" dirty="0"/>
          </a:p>
        </p:txBody>
      </p:sp>
    </p:spTree>
    <p:extLst>
      <p:ext uri="{BB962C8B-B14F-4D97-AF65-F5344CB8AC3E}">
        <p14:creationId xmlns="" xmlns:p14="http://schemas.microsoft.com/office/powerpoint/2010/main" val="1099918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المخاطر الأمنية في الشبكات الاجتماعية</a:t>
            </a: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2723823"/>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سادساً: انتحال </a:t>
            </a:r>
            <a:r>
              <a:rPr lang="ar-EG" sz="2400" b="1" u="sng" dirty="0" smtClean="0">
                <a:effectLst>
                  <a:outerShdw blurRad="38100" dist="38100" dir="2700000" algn="tl">
                    <a:srgbClr val="000000">
                      <a:alpha val="43137"/>
                    </a:srgbClr>
                  </a:outerShdw>
                </a:effectLst>
              </a:rPr>
              <a:t>الشخصيات </a:t>
            </a:r>
            <a:r>
              <a:rPr lang="en-US" sz="2400" b="1" u="sng" dirty="0">
                <a:effectLst>
                  <a:outerShdw blurRad="38100" dist="38100" dir="2700000" algn="tl">
                    <a:srgbClr val="000000">
                      <a:alpha val="43137"/>
                    </a:srgbClr>
                  </a:outerShdw>
                </a:effectLst>
              </a:rPr>
              <a:t>Impersonation</a:t>
            </a:r>
            <a:endParaRPr lang="ar-EG" sz="2400" b="1" u="sng" dirty="0" smtClean="0">
              <a:effectLst>
                <a:outerShdw blurRad="38100" dist="38100" dir="2700000" algn="tl">
                  <a:srgbClr val="000000">
                    <a:alpha val="43137"/>
                  </a:srgbClr>
                </a:outerShdw>
              </a:effectLst>
            </a:endParaRPr>
          </a:p>
          <a:p>
            <a:pPr algn="just">
              <a:spcBef>
                <a:spcPts val="600"/>
              </a:spcBef>
              <a:spcAft>
                <a:spcPts val="600"/>
              </a:spcAft>
            </a:pPr>
            <a:r>
              <a:rPr lang="ar-EG" sz="2000" dirty="0"/>
              <a:t>لقد جرى تخريب حسابات العديد من الشخصيات البارزة والمرموقة الذين لديهم الآلاف من الأتباع على الشبكات الاجتماعية. </a:t>
            </a:r>
            <a:endParaRPr lang="ar-EG" sz="2000" dirty="0" smtClean="0"/>
          </a:p>
          <a:p>
            <a:pPr algn="just">
              <a:spcBef>
                <a:spcPts val="600"/>
              </a:spcBef>
              <a:spcAft>
                <a:spcPts val="600"/>
              </a:spcAft>
            </a:pPr>
            <a:r>
              <a:rPr lang="ar-EG" sz="2000" dirty="0" smtClean="0"/>
              <a:t>وأكثر </a:t>
            </a:r>
            <a:r>
              <a:rPr lang="ar-EG" sz="2000" dirty="0"/>
              <a:t>من ذلك قام الآلاف من منتحلي الشخصيات بجمع المئات بل الآلاف من الأتباع على «</a:t>
            </a:r>
            <a:r>
              <a:rPr lang="ar-EG" sz="2000" dirty="0" err="1"/>
              <a:t>تويتر</a:t>
            </a:r>
            <a:r>
              <a:rPr lang="ar-EG" sz="2000" dirty="0"/>
              <a:t>» قبل إلحاقهم الحرج بالشخصيات التي انتحلوا صفتها. </a:t>
            </a:r>
            <a:endParaRPr lang="ar-EG" sz="2000" dirty="0" smtClean="0"/>
          </a:p>
          <a:p>
            <a:pPr algn="just">
              <a:spcBef>
                <a:spcPts val="600"/>
              </a:spcBef>
              <a:spcAft>
                <a:spcPts val="600"/>
              </a:spcAft>
            </a:pPr>
            <a:endParaRPr lang="en-US" sz="2000" dirty="0"/>
          </a:p>
        </p:txBody>
      </p:sp>
    </p:spTree>
    <p:extLst>
      <p:ext uri="{BB962C8B-B14F-4D97-AF65-F5344CB8AC3E}">
        <p14:creationId xmlns="" xmlns:p14="http://schemas.microsoft.com/office/powerpoint/2010/main" val="3636560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323439"/>
            <a:ext cx="9100131" cy="3647152"/>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1- كلمة </a:t>
            </a:r>
            <a:r>
              <a:rPr lang="ar-EG" sz="2400" b="1" u="sng" dirty="0">
                <a:effectLst>
                  <a:outerShdw blurRad="38100" dist="38100" dir="2700000" algn="tl">
                    <a:srgbClr val="000000">
                      <a:alpha val="43137"/>
                    </a:srgbClr>
                  </a:outerShdw>
                </a:effectLst>
              </a:rPr>
              <a:t>المرور  </a:t>
            </a:r>
            <a:r>
              <a:rPr lang="en-US" sz="2400" b="1" u="sng" dirty="0" smtClean="0">
                <a:effectLst>
                  <a:outerShdw blurRad="38100" dist="38100" dir="2700000" algn="tl">
                    <a:srgbClr val="000000">
                      <a:alpha val="43137"/>
                    </a:srgbClr>
                  </a:outerShdw>
                </a:effectLst>
              </a:rPr>
              <a:t>Password</a:t>
            </a:r>
            <a:endParaRPr lang="en-US" sz="2400" b="1" u="sng" dirty="0">
              <a:effectLst>
                <a:outerShdw blurRad="38100" dist="38100" dir="2700000" algn="tl">
                  <a:srgbClr val="000000">
                    <a:alpha val="43137"/>
                  </a:srgbClr>
                </a:outerShdw>
              </a:effectLst>
            </a:endParaRPr>
          </a:p>
          <a:p>
            <a:pPr algn="just">
              <a:spcBef>
                <a:spcPts val="600"/>
              </a:spcBef>
              <a:spcAft>
                <a:spcPts val="600"/>
              </a:spcAft>
            </a:pPr>
            <a:r>
              <a:rPr lang="ar-EG" sz="2000" dirty="0"/>
              <a:t>عند اختيار كلمة مرور الحساب لابد أن تكون صعبة، لماذا؟  </a:t>
            </a:r>
            <a:r>
              <a:rPr lang="ar-EG" sz="2000" dirty="0" smtClean="0"/>
              <a:t>ببساطة </a:t>
            </a:r>
            <a:r>
              <a:rPr lang="ar-EG" sz="2000" dirty="0"/>
              <a:t>لأن التخمين سيجعل منك فريسة سهلة. </a:t>
            </a:r>
            <a:endParaRPr lang="ar-EG" sz="2000" dirty="0" smtClean="0"/>
          </a:p>
          <a:p>
            <a:pPr algn="just">
              <a:spcBef>
                <a:spcPts val="600"/>
              </a:spcBef>
              <a:spcAft>
                <a:spcPts val="600"/>
              </a:spcAft>
            </a:pPr>
            <a:r>
              <a:rPr lang="ar-EG" sz="2000" b="1" dirty="0" smtClean="0"/>
              <a:t>كلمة </a:t>
            </a:r>
            <a:r>
              <a:rPr lang="ar-EG" sz="2000" b="1" dirty="0"/>
              <a:t>المرور </a:t>
            </a:r>
            <a:r>
              <a:rPr lang="ar-EG" sz="2000" b="1" dirty="0" smtClean="0"/>
              <a:t>القوية </a:t>
            </a:r>
            <a:r>
              <a:rPr lang="en-US" sz="2000" b="1" dirty="0" smtClean="0"/>
              <a:t>Strong password</a:t>
            </a:r>
            <a:r>
              <a:rPr lang="ar-EG" sz="2000" b="1" dirty="0" smtClean="0"/>
              <a:t> </a:t>
            </a:r>
            <a:r>
              <a:rPr lang="ar-EG" sz="2000" dirty="0"/>
              <a:t>فلابد أن لا تقل عن 12 حرفاً، وبالتأكيد </a:t>
            </a:r>
            <a:r>
              <a:rPr lang="ar-EG" sz="2000" b="1" dirty="0"/>
              <a:t>لابد أن </a:t>
            </a:r>
            <a:r>
              <a:rPr lang="ar-EG" sz="2000" b="1" dirty="0" smtClean="0"/>
              <a:t>تشتمل على </a:t>
            </a:r>
            <a:r>
              <a:rPr lang="ar-EG" sz="2000" b="1" dirty="0"/>
              <a:t>كل </a:t>
            </a:r>
            <a:r>
              <a:rPr lang="ar-EG" sz="2000" b="1" dirty="0" smtClean="0"/>
              <a:t>من</a:t>
            </a:r>
            <a:r>
              <a:rPr lang="ar-EG" sz="2000" dirty="0" smtClean="0"/>
              <a:t>: </a:t>
            </a:r>
          </a:p>
          <a:p>
            <a:pPr marL="342900" indent="-342900" algn="just">
              <a:spcBef>
                <a:spcPts val="600"/>
              </a:spcBef>
              <a:spcAft>
                <a:spcPts val="600"/>
              </a:spcAft>
              <a:buFont typeface="Arial" panose="020B0604020202020204" pitchFamily="34" charset="0"/>
              <a:buChar char="•"/>
            </a:pPr>
            <a:r>
              <a:rPr lang="ar-EG" sz="2000" dirty="0" smtClean="0"/>
              <a:t>حروف صغيرة من </a:t>
            </a:r>
            <a:r>
              <a:rPr lang="en-US" sz="2000" dirty="0" smtClean="0"/>
              <a:t>a</a:t>
            </a:r>
            <a:r>
              <a:rPr lang="ar-EG" sz="2000" dirty="0" smtClean="0"/>
              <a:t> إلي </a:t>
            </a:r>
            <a:r>
              <a:rPr lang="en-US" sz="2000" dirty="0" smtClean="0"/>
              <a:t>z</a:t>
            </a:r>
            <a:r>
              <a:rPr lang="ar-EG" sz="2000" dirty="0" smtClean="0"/>
              <a:t> و على حروف كبيرة أيضاً </a:t>
            </a:r>
            <a:r>
              <a:rPr lang="en-US" sz="2000" dirty="0" smtClean="0"/>
              <a:t>Capital letters</a:t>
            </a:r>
            <a:r>
              <a:rPr lang="ar-EG" sz="2000" dirty="0" smtClean="0"/>
              <a:t> ومن الممكن استخدام حروف عربية من أ إلي ي</a:t>
            </a:r>
          </a:p>
          <a:p>
            <a:pPr marL="342900" indent="-342900" algn="just">
              <a:spcBef>
                <a:spcPts val="600"/>
              </a:spcBef>
              <a:spcAft>
                <a:spcPts val="600"/>
              </a:spcAft>
              <a:buFont typeface="Arial" panose="020B0604020202020204" pitchFamily="34" charset="0"/>
              <a:buChar char="•"/>
            </a:pPr>
            <a:r>
              <a:rPr lang="ar-EG" sz="2000" dirty="0" smtClean="0"/>
              <a:t>الأرقام من 0 إلي 9</a:t>
            </a:r>
          </a:p>
          <a:p>
            <a:pPr marL="342900" indent="-342900" algn="just">
              <a:spcBef>
                <a:spcPts val="600"/>
              </a:spcBef>
              <a:spcAft>
                <a:spcPts val="600"/>
              </a:spcAft>
              <a:buFont typeface="Arial" panose="020B0604020202020204" pitchFamily="34" charset="0"/>
              <a:buChar char="•"/>
            </a:pPr>
            <a:r>
              <a:rPr lang="ar-EG" sz="2000" dirty="0" smtClean="0"/>
              <a:t>الرموز الخاصة مثل </a:t>
            </a:r>
            <a:r>
              <a:rPr lang="en-US" sz="2000" dirty="0" smtClean="0"/>
              <a:t>&amp; - ^ - * - % - $ - # - @ - ! - ; - ‘ – “ </a:t>
            </a:r>
            <a:endParaRPr lang="en-US" sz="2000" dirty="0"/>
          </a:p>
        </p:txBody>
      </p:sp>
    </p:spTree>
    <p:extLst>
      <p:ext uri="{BB962C8B-B14F-4D97-AF65-F5344CB8AC3E}">
        <p14:creationId xmlns="" xmlns:p14="http://schemas.microsoft.com/office/powerpoint/2010/main" val="20233558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2569934"/>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2- </a:t>
            </a:r>
            <a:r>
              <a:rPr lang="ar-EG" sz="2400" b="1" u="sng" dirty="0">
                <a:effectLst>
                  <a:outerShdw blurRad="38100" dist="38100" dir="2700000" algn="tl">
                    <a:srgbClr val="000000">
                      <a:alpha val="43137"/>
                    </a:srgbClr>
                  </a:outerShdw>
                </a:effectLst>
              </a:rPr>
              <a:t>التصفح عبر </a:t>
            </a:r>
            <a:r>
              <a:rPr lang="ar-EG" sz="2400" b="1" u="sng" dirty="0" smtClean="0">
                <a:effectLst>
                  <a:outerShdw blurRad="38100" dist="38100" dir="2700000" algn="tl">
                    <a:srgbClr val="000000">
                      <a:alpha val="43137"/>
                    </a:srgbClr>
                  </a:outerShdw>
                </a:effectLst>
              </a:rPr>
              <a:t>بروتوكول </a:t>
            </a:r>
            <a:r>
              <a:rPr lang="en-US" sz="2400" b="1" u="sng" dirty="0" smtClean="0">
                <a:effectLst>
                  <a:outerShdw blurRad="38100" dist="38100" dir="2700000" algn="tl">
                    <a:srgbClr val="000000">
                      <a:alpha val="43137"/>
                    </a:srgbClr>
                  </a:outerShdw>
                </a:effectLst>
              </a:rPr>
              <a:t>Browsing using https protocol</a:t>
            </a:r>
            <a:endParaRPr lang="en-US" sz="2400" b="1" u="sng" dirty="0">
              <a:effectLst>
                <a:outerShdw blurRad="38100" dist="38100" dir="2700000" algn="tl">
                  <a:srgbClr val="000000">
                    <a:alpha val="43137"/>
                  </a:srgbClr>
                </a:outerShdw>
              </a:effectLst>
            </a:endParaRPr>
          </a:p>
          <a:p>
            <a:pPr algn="just">
              <a:spcBef>
                <a:spcPts val="600"/>
              </a:spcBef>
              <a:spcAft>
                <a:spcPts val="600"/>
              </a:spcAft>
            </a:pPr>
            <a:r>
              <a:rPr lang="ar-EG" sz="2000" dirty="0" smtClean="0"/>
              <a:t>تعتبر هذه العملية </a:t>
            </a:r>
            <a:r>
              <a:rPr lang="ar-SA" sz="2000" dirty="0" smtClean="0"/>
              <a:t>من </a:t>
            </a:r>
            <a:r>
              <a:rPr lang="ar-SA" sz="2000" dirty="0"/>
              <a:t>أهم الخطوات التي يجب تنفيذها، فمن الممكن أن يقوم أحد الأشخاص الذي يستخدم الشبكة معك في </a:t>
            </a:r>
            <a:r>
              <a:rPr lang="ar-SA" sz="2000" dirty="0" smtClean="0"/>
              <a:t>(</a:t>
            </a:r>
            <a:r>
              <a:rPr lang="ar-EG" sz="2000" dirty="0" err="1" smtClean="0"/>
              <a:t>المقهي</a:t>
            </a:r>
            <a:r>
              <a:rPr lang="ar-SA" sz="2000" dirty="0" smtClean="0"/>
              <a:t>) </a:t>
            </a:r>
            <a:r>
              <a:rPr lang="ar-SA" sz="2000" dirty="0"/>
              <a:t>أو (المؤتمر) أو </a:t>
            </a:r>
            <a:r>
              <a:rPr lang="ar-SA" sz="2000" dirty="0" smtClean="0"/>
              <a:t>(</a:t>
            </a:r>
            <a:r>
              <a:rPr lang="ar-EG" sz="2000" dirty="0" smtClean="0"/>
              <a:t>مقهي الانترنت</a:t>
            </a:r>
            <a:r>
              <a:rPr lang="ar-SA" sz="2000" dirty="0" smtClean="0"/>
              <a:t>) عمل</a:t>
            </a:r>
            <a:r>
              <a:rPr lang="ar-EG" sz="2000" dirty="0" smtClean="0"/>
              <a:t> مسح «</a:t>
            </a:r>
            <a:r>
              <a:rPr lang="en-US" sz="2000" dirty="0" smtClean="0"/>
              <a:t>Scan</a:t>
            </a:r>
            <a:r>
              <a:rPr lang="ar-EG" sz="2000" dirty="0" smtClean="0"/>
              <a:t>»</a:t>
            </a:r>
            <a:r>
              <a:rPr lang="ar-SA" sz="2000" dirty="0"/>
              <a:t> </a:t>
            </a:r>
            <a:r>
              <a:rPr lang="ar-SA" sz="2000" dirty="0" smtClean="0"/>
              <a:t>للبيانات </a:t>
            </a:r>
            <a:r>
              <a:rPr lang="ar-SA" sz="2000" dirty="0"/>
              <a:t>التي تعبر خلال الشبكة ومنها يحصل على معلومات يمكنه استغلالها في الدخول إلى حسابك وتغيير بيانات الحساب </a:t>
            </a:r>
            <a:r>
              <a:rPr lang="ar-SA" sz="2000" dirty="0" smtClean="0"/>
              <a:t>بعدها</a:t>
            </a:r>
            <a:r>
              <a:rPr lang="ar-EG" sz="2000" dirty="0" smtClean="0"/>
              <a:t>.</a:t>
            </a:r>
          </a:p>
          <a:p>
            <a:pPr algn="just">
              <a:spcBef>
                <a:spcPts val="600"/>
              </a:spcBef>
              <a:spcAft>
                <a:spcPts val="600"/>
              </a:spcAft>
            </a:pPr>
            <a:r>
              <a:rPr lang="ar-SA" sz="2000" dirty="0" smtClean="0"/>
              <a:t>لذلك </a:t>
            </a:r>
            <a:r>
              <a:rPr lang="ar-SA" sz="2000" dirty="0"/>
              <a:t>فإن </a:t>
            </a:r>
            <a:r>
              <a:rPr lang="ar-SA" sz="2000" dirty="0" smtClean="0"/>
              <a:t>بروتوكول</a:t>
            </a:r>
            <a:r>
              <a:rPr lang="en-US" sz="2000" dirty="0" smtClean="0"/>
              <a:t>Https</a:t>
            </a:r>
            <a:r>
              <a:rPr lang="en-US" sz="2000" dirty="0"/>
              <a:t> </a:t>
            </a:r>
            <a:r>
              <a:rPr lang="ar-EG" sz="2000" dirty="0" smtClean="0"/>
              <a:t> </a:t>
            </a:r>
            <a:r>
              <a:rPr lang="ar-SA" sz="2000" dirty="0" smtClean="0"/>
              <a:t>هو </a:t>
            </a:r>
            <a:r>
              <a:rPr lang="ar-SA" sz="2000" dirty="0"/>
              <a:t>بروتوكول </a:t>
            </a:r>
            <a:r>
              <a:rPr lang="ar-SA" sz="2000" b="1" dirty="0"/>
              <a:t>يقوم بتشفير البيانات الخارجة من جهازك وبهذا يمنع أي عملية تجسس على البيانات التي تخرج من جهازك ويصبح الاتصال الخاص بك مؤمناً بشكل </a:t>
            </a:r>
            <a:r>
              <a:rPr lang="ar-SA" sz="2000" b="1" dirty="0" smtClean="0"/>
              <a:t>جيد</a:t>
            </a:r>
            <a:r>
              <a:rPr lang="ar-EG" sz="2000" b="1" dirty="0" smtClean="0"/>
              <a:t>.</a:t>
            </a:r>
            <a:endParaRPr lang="ar-EG" sz="2000" dirty="0" smtClean="0"/>
          </a:p>
        </p:txBody>
      </p:sp>
    </p:spTree>
    <p:extLst>
      <p:ext uri="{BB962C8B-B14F-4D97-AF65-F5344CB8AC3E}">
        <p14:creationId xmlns="" xmlns:p14="http://schemas.microsoft.com/office/powerpoint/2010/main" val="379225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4108817"/>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3- تأكد من </a:t>
            </a:r>
            <a:r>
              <a:rPr lang="ar-EG" sz="2400" b="1" u="sng" dirty="0" smtClean="0">
                <a:effectLst>
                  <a:outerShdw blurRad="38100" dist="38100" dir="2700000" algn="tl">
                    <a:srgbClr val="000000">
                      <a:alpha val="43137"/>
                    </a:srgbClr>
                  </a:outerShdw>
                </a:effectLst>
              </a:rPr>
              <a:t>الموقع </a:t>
            </a:r>
            <a:r>
              <a:rPr lang="en-US" sz="2400" b="1" u="sng" dirty="0" smtClean="0">
                <a:effectLst>
                  <a:outerShdw blurRad="38100" dist="38100" dir="2700000" algn="tl">
                    <a:srgbClr val="000000">
                      <a:alpha val="43137"/>
                    </a:srgbClr>
                  </a:outerShdw>
                </a:effectLst>
              </a:rPr>
              <a:t>Make sure from website</a:t>
            </a:r>
            <a:endParaRPr lang="en-US" sz="2400" b="1" u="sng" dirty="0">
              <a:effectLst>
                <a:outerShdw blurRad="38100" dist="38100" dir="2700000" algn="tl">
                  <a:srgbClr val="000000">
                    <a:alpha val="43137"/>
                  </a:srgbClr>
                </a:outerShdw>
              </a:effectLst>
            </a:endParaRPr>
          </a:p>
          <a:p>
            <a:pPr>
              <a:spcBef>
                <a:spcPts val="600"/>
              </a:spcBef>
              <a:spcAft>
                <a:spcPts val="600"/>
              </a:spcAft>
            </a:pPr>
            <a:r>
              <a:rPr lang="ar-SA" sz="2000" dirty="0"/>
              <a:t> تأكد أولاً بأنك تتصفح </a:t>
            </a:r>
            <a:r>
              <a:rPr lang="ar-SA" sz="2000" dirty="0" err="1" smtClean="0"/>
              <a:t>تويتر</a:t>
            </a:r>
            <a:r>
              <a:rPr lang="ar-SA" sz="2000" dirty="0" smtClean="0"/>
              <a:t>.</a:t>
            </a:r>
            <a:endParaRPr lang="en-US" sz="2000" dirty="0"/>
          </a:p>
          <a:p>
            <a:pPr>
              <a:spcBef>
                <a:spcPts val="600"/>
              </a:spcBef>
              <a:spcAft>
                <a:spcPts val="600"/>
              </a:spcAft>
            </a:pPr>
            <a:r>
              <a:rPr lang="ar-SA" sz="2000" b="1" dirty="0" smtClean="0"/>
              <a:t>لماذا؟</a:t>
            </a:r>
            <a:endParaRPr lang="ar-EG" sz="2000" dirty="0"/>
          </a:p>
          <a:p>
            <a:pPr>
              <a:spcBef>
                <a:spcPts val="600"/>
              </a:spcBef>
              <a:spcAft>
                <a:spcPts val="600"/>
              </a:spcAft>
            </a:pPr>
            <a:r>
              <a:rPr lang="ar-SA" sz="2000" dirty="0" smtClean="0"/>
              <a:t>أبسط </a:t>
            </a:r>
            <a:r>
              <a:rPr lang="ar-SA" sz="2000" dirty="0"/>
              <a:t>الحيل هي صناعة وهمية مطابقة لموقع </a:t>
            </a:r>
            <a:r>
              <a:rPr lang="ar-SA" sz="2000" dirty="0" err="1"/>
              <a:t>تويتر</a:t>
            </a:r>
            <a:r>
              <a:rPr lang="en-US" sz="2000" dirty="0"/>
              <a:t>fake form  </a:t>
            </a:r>
            <a:endParaRPr lang="ar-EG" sz="2000" dirty="0" smtClean="0"/>
          </a:p>
          <a:p>
            <a:pPr>
              <a:spcBef>
                <a:spcPts val="600"/>
              </a:spcBef>
              <a:spcAft>
                <a:spcPts val="600"/>
              </a:spcAft>
            </a:pPr>
            <a:r>
              <a:rPr lang="ar-SA" sz="2000" dirty="0" smtClean="0"/>
              <a:t>وهذا </a:t>
            </a:r>
            <a:r>
              <a:rPr lang="ar-SA" sz="2000" dirty="0"/>
              <a:t>يتم عن طريق نسخ تصميم موقع </a:t>
            </a:r>
            <a:r>
              <a:rPr lang="ar-SA" sz="2000" dirty="0" err="1"/>
              <a:t>تويتر</a:t>
            </a:r>
            <a:r>
              <a:rPr lang="ar-SA" sz="2000" dirty="0"/>
              <a:t> في موقع وهمي ويرسل لك اللينك بعد خبر أو في رسالة أو </a:t>
            </a:r>
            <a:r>
              <a:rPr lang="ar-SA" sz="2000" dirty="0" smtClean="0"/>
              <a:t>محادثة</a:t>
            </a:r>
            <a:r>
              <a:rPr lang="ar-EG" sz="2000" dirty="0" smtClean="0"/>
              <a:t>.</a:t>
            </a:r>
          </a:p>
          <a:p>
            <a:pPr>
              <a:spcBef>
                <a:spcPts val="600"/>
              </a:spcBef>
              <a:spcAft>
                <a:spcPts val="600"/>
              </a:spcAft>
            </a:pPr>
            <a:r>
              <a:rPr lang="ar-EG" sz="2000" dirty="0" smtClean="0"/>
              <a:t>مثال على</a:t>
            </a:r>
            <a:r>
              <a:rPr lang="ar-SA" sz="2000" dirty="0" smtClean="0"/>
              <a:t> ذلك</a:t>
            </a:r>
            <a:r>
              <a:rPr lang="ar-EG" sz="2000" dirty="0" smtClean="0"/>
              <a:t>: </a:t>
            </a:r>
            <a:r>
              <a:rPr lang="en-US" sz="2000" dirty="0" smtClean="0"/>
              <a:t>http</a:t>
            </a:r>
            <a:r>
              <a:rPr lang="en-US" sz="2000" dirty="0"/>
              <a:t>://</a:t>
            </a:r>
            <a:r>
              <a:rPr lang="en-US" sz="2000" dirty="0" smtClean="0"/>
              <a:t>twitter.be.com</a:t>
            </a:r>
          </a:p>
          <a:p>
            <a:pPr algn="just">
              <a:spcBef>
                <a:spcPts val="600"/>
              </a:spcBef>
              <a:spcAft>
                <a:spcPts val="600"/>
              </a:spcAft>
            </a:pPr>
            <a:r>
              <a:rPr lang="ar-SA" sz="2000" dirty="0" smtClean="0"/>
              <a:t>في </a:t>
            </a:r>
            <a:r>
              <a:rPr lang="ar-SA" sz="2000" dirty="0"/>
              <a:t>غفوة عن الـ</a:t>
            </a:r>
            <a:r>
              <a:rPr lang="en-US" sz="2000" dirty="0"/>
              <a:t>URL </a:t>
            </a:r>
            <a:r>
              <a:rPr lang="ar-EG" sz="2000" dirty="0" smtClean="0"/>
              <a:t> </a:t>
            </a:r>
            <a:r>
              <a:rPr lang="ar-SA" sz="2000" dirty="0" smtClean="0"/>
              <a:t>الصحيح </a:t>
            </a:r>
            <a:r>
              <a:rPr lang="ar-SA" sz="2000" dirty="0"/>
              <a:t>سوف تقوم بوضع بيانات حسابك، وسيظهر لك أي صفحة بعدها، فيما يكون </a:t>
            </a:r>
            <a:r>
              <a:rPr lang="ar-SA" sz="2000" dirty="0" smtClean="0"/>
              <a:t>(</a:t>
            </a:r>
            <a:r>
              <a:rPr lang="ar-EG" sz="2000" b="1" dirty="0" smtClean="0"/>
              <a:t>اسم المستخدم الخاص بك وكلمة المرور الخاصة ب</a:t>
            </a:r>
            <a:r>
              <a:rPr lang="ar-SA" sz="2000" b="1" dirty="0" smtClean="0"/>
              <a:t>حسابك</a:t>
            </a:r>
            <a:r>
              <a:rPr lang="ar-EG" sz="2000" dirty="0" smtClean="0"/>
              <a:t>)</a:t>
            </a:r>
            <a:r>
              <a:rPr lang="ar-SA" sz="2000" dirty="0" smtClean="0"/>
              <a:t> </a:t>
            </a:r>
            <a:r>
              <a:rPr lang="ar-EG" sz="2000" dirty="0" smtClean="0"/>
              <a:t>قد </a:t>
            </a:r>
            <a:r>
              <a:rPr lang="ar-SA" sz="2000" dirty="0" smtClean="0"/>
              <a:t>تم </a:t>
            </a:r>
            <a:r>
              <a:rPr lang="ar-SA" sz="2000" dirty="0"/>
              <a:t>إرسالهما </a:t>
            </a:r>
            <a:r>
              <a:rPr lang="ar-SA" sz="2000" dirty="0" smtClean="0"/>
              <a:t>ل</a:t>
            </a:r>
            <a:r>
              <a:rPr lang="ar-EG" sz="2000" dirty="0" smtClean="0"/>
              <a:t>ل</a:t>
            </a:r>
            <a:r>
              <a:rPr lang="ar-SA" sz="2000" dirty="0" smtClean="0"/>
              <a:t>بريد</a:t>
            </a:r>
            <a:r>
              <a:rPr lang="ar-EG" sz="2000" dirty="0" smtClean="0"/>
              <a:t> الالكتروني الخاص</a:t>
            </a:r>
            <a:r>
              <a:rPr lang="ar-SA" sz="2000" dirty="0" smtClean="0"/>
              <a:t> </a:t>
            </a:r>
            <a:r>
              <a:rPr lang="ar-EG" sz="2000" dirty="0" smtClean="0"/>
              <a:t>ب</a:t>
            </a:r>
            <a:r>
              <a:rPr lang="ar-SA" sz="2000" dirty="0" smtClean="0"/>
              <a:t>المخترق </a:t>
            </a:r>
            <a:r>
              <a:rPr lang="ar-SA" sz="2000" dirty="0"/>
              <a:t>وقد سحبه منك بدون أي </a:t>
            </a:r>
            <a:r>
              <a:rPr lang="ar-SA" sz="2000" dirty="0" smtClean="0"/>
              <a:t>تعب.</a:t>
            </a:r>
            <a:endParaRPr lang="ar-EG" sz="2000" dirty="0" smtClean="0"/>
          </a:p>
        </p:txBody>
      </p:sp>
    </p:spTree>
    <p:extLst>
      <p:ext uri="{BB962C8B-B14F-4D97-AF65-F5344CB8AC3E}">
        <p14:creationId xmlns="" xmlns:p14="http://schemas.microsoft.com/office/powerpoint/2010/main" val="3862370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3816429"/>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4- الطرف </a:t>
            </a:r>
            <a:r>
              <a:rPr lang="ar-EG" sz="2400" b="1" u="sng" dirty="0" smtClean="0">
                <a:effectLst>
                  <a:outerShdw blurRad="38100" dist="38100" dir="2700000" algn="tl">
                    <a:srgbClr val="000000">
                      <a:alpha val="43137"/>
                    </a:srgbClr>
                  </a:outerShdw>
                </a:effectLst>
              </a:rPr>
              <a:t>الثالث </a:t>
            </a:r>
            <a:r>
              <a:rPr lang="en-US" sz="2400" b="1" u="sng" dirty="0" smtClean="0">
                <a:effectLst>
                  <a:outerShdw blurRad="38100" dist="38100" dir="2700000" algn="tl">
                    <a:srgbClr val="000000">
                      <a:alpha val="43137"/>
                    </a:srgbClr>
                  </a:outerShdw>
                </a:effectLst>
              </a:rPr>
              <a:t>Third party</a:t>
            </a:r>
            <a:endParaRPr lang="en-US" sz="2400" b="1" u="sng" dirty="0">
              <a:effectLst>
                <a:outerShdw blurRad="38100" dist="38100" dir="2700000" algn="tl">
                  <a:srgbClr val="000000">
                    <a:alpha val="43137"/>
                  </a:srgbClr>
                </a:outerShdw>
              </a:effectLst>
            </a:endParaRPr>
          </a:p>
          <a:p>
            <a:pPr algn="just">
              <a:spcBef>
                <a:spcPts val="600"/>
              </a:spcBef>
              <a:spcAft>
                <a:spcPts val="600"/>
              </a:spcAft>
            </a:pPr>
            <a:r>
              <a:rPr lang="ar-SA" sz="2000" dirty="0"/>
              <a:t> </a:t>
            </a:r>
            <a:r>
              <a:rPr lang="ar-SA" sz="2000" dirty="0" smtClean="0"/>
              <a:t>وهي إعطاء </a:t>
            </a:r>
            <a:r>
              <a:rPr lang="ar-SA" sz="2000" dirty="0"/>
              <a:t>بيانات </a:t>
            </a:r>
            <a:r>
              <a:rPr lang="ar-SA" sz="2000" dirty="0" smtClean="0"/>
              <a:t>حسابك</a:t>
            </a:r>
            <a:r>
              <a:rPr lang="ar-EG" sz="2000" dirty="0" smtClean="0"/>
              <a:t> لشخص ما</a:t>
            </a:r>
            <a:r>
              <a:rPr lang="ar-SA" sz="2000" dirty="0" smtClean="0"/>
              <a:t>. </a:t>
            </a:r>
            <a:endParaRPr lang="ar-EG" sz="2000" dirty="0" smtClean="0"/>
          </a:p>
          <a:p>
            <a:pPr algn="just">
              <a:spcBef>
                <a:spcPts val="600"/>
              </a:spcBef>
              <a:spcAft>
                <a:spcPts val="600"/>
              </a:spcAft>
            </a:pPr>
            <a:r>
              <a:rPr lang="ar-SA" sz="2000" dirty="0" smtClean="0"/>
              <a:t>وراء </a:t>
            </a:r>
            <a:r>
              <a:rPr lang="ar-SA" sz="2000" dirty="0"/>
              <a:t>بعض الإغراءات المقدمة منه سواء بضبط التصميم أو بعض الأمور التي تجعل حسابك مميزاً وسط زملائك. </a:t>
            </a:r>
            <a:endParaRPr lang="ar-EG" sz="2000" dirty="0" smtClean="0"/>
          </a:p>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5- التحديثات </a:t>
            </a:r>
            <a:r>
              <a:rPr lang="en-US" sz="2400" b="1" u="sng" dirty="0" smtClean="0">
                <a:effectLst>
                  <a:outerShdw blurRad="38100" dist="38100" dir="2700000" algn="tl">
                    <a:srgbClr val="000000">
                      <a:alpha val="43137"/>
                    </a:srgbClr>
                  </a:outerShdw>
                </a:effectLst>
              </a:rPr>
              <a:t>Updates</a:t>
            </a:r>
            <a:endParaRPr lang="ar-EG" sz="2400" b="1" u="sng" dirty="0">
              <a:effectLst>
                <a:outerShdw blurRad="38100" dist="38100" dir="2700000" algn="tl">
                  <a:srgbClr val="000000">
                    <a:alpha val="43137"/>
                  </a:srgbClr>
                </a:outerShdw>
              </a:effectLst>
            </a:endParaRPr>
          </a:p>
          <a:p>
            <a:pPr algn="just"/>
            <a:r>
              <a:rPr lang="ar-SA" sz="2000" b="1" dirty="0"/>
              <a:t>دائماً </a:t>
            </a:r>
            <a:r>
              <a:rPr lang="ar-SA" sz="2000" b="1" dirty="0" smtClean="0"/>
              <a:t>اجعل </a:t>
            </a:r>
            <a:r>
              <a:rPr lang="ar-SA" sz="2000" b="1" dirty="0"/>
              <a:t>جهازك يحمل آخر تحديث. </a:t>
            </a:r>
            <a:endParaRPr lang="ar-EG" sz="2000" b="1" dirty="0" smtClean="0"/>
          </a:p>
          <a:p>
            <a:pPr algn="just"/>
            <a:r>
              <a:rPr lang="ar-SA" sz="2000" dirty="0" smtClean="0"/>
              <a:t>سواء </a:t>
            </a:r>
            <a:r>
              <a:rPr lang="ar-SA" sz="2000" dirty="0"/>
              <a:t>في نظام التشغيل أو برنامج متصفح المواقع وبرنامج الحماية الذي تستخدمه، اجعلهم بآخر تحديثات أصدرت من </a:t>
            </a:r>
            <a:r>
              <a:rPr lang="ar-SA" sz="2000" dirty="0" smtClean="0"/>
              <a:t>مزوديهم</a:t>
            </a:r>
            <a:r>
              <a:rPr lang="ar-EG" sz="2000" dirty="0" smtClean="0"/>
              <a:t>.</a:t>
            </a:r>
            <a:endParaRPr lang="ar-EG" sz="2000" b="1" dirty="0" smtClean="0"/>
          </a:p>
        </p:txBody>
      </p:sp>
    </p:spTree>
    <p:extLst>
      <p:ext uri="{BB962C8B-B14F-4D97-AF65-F5344CB8AC3E}">
        <p14:creationId xmlns="" xmlns:p14="http://schemas.microsoft.com/office/powerpoint/2010/main" val="1558783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2723823"/>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a:effectLst>
                  <a:outerShdw blurRad="38100" dist="38100" dir="2700000" algn="tl">
                    <a:srgbClr val="000000">
                      <a:alpha val="43137"/>
                    </a:srgbClr>
                  </a:outerShdw>
                </a:effectLst>
              </a:rPr>
              <a:t>6- رسالة </a:t>
            </a:r>
            <a:r>
              <a:rPr lang="ar-EG" sz="2400" b="1" u="sng" dirty="0" smtClean="0">
                <a:effectLst>
                  <a:outerShdw blurRad="38100" dist="38100" dir="2700000" algn="tl">
                    <a:srgbClr val="000000">
                      <a:alpha val="43137"/>
                    </a:srgbClr>
                  </a:outerShdw>
                </a:effectLst>
              </a:rPr>
              <a:t>مباشرة</a:t>
            </a:r>
            <a:r>
              <a:rPr lang="en-US" sz="2400" b="1" u="sng" dirty="0">
                <a:effectLst>
                  <a:outerShdw blurRad="38100" dist="38100" dir="2700000" algn="tl">
                    <a:srgbClr val="000000">
                      <a:alpha val="43137"/>
                    </a:srgbClr>
                  </a:outerShdw>
                </a:effectLst>
              </a:rPr>
              <a:t>Direct Message </a:t>
            </a:r>
          </a:p>
          <a:p>
            <a:pPr algn="just">
              <a:spcBef>
                <a:spcPts val="600"/>
              </a:spcBef>
              <a:spcAft>
                <a:spcPts val="600"/>
              </a:spcAft>
            </a:pPr>
            <a:r>
              <a:rPr lang="ar-SA" sz="2000" dirty="0"/>
              <a:t>قد يأتي يوم تفتح حسابك </a:t>
            </a:r>
            <a:r>
              <a:rPr lang="ar-SA" sz="2000" dirty="0" smtClean="0"/>
              <a:t>لتجد</a:t>
            </a:r>
            <a:r>
              <a:rPr lang="ar-EG" sz="2000" dirty="0" smtClean="0"/>
              <a:t> رسالة مباشرة</a:t>
            </a:r>
            <a:r>
              <a:rPr lang="en-US" sz="2000" dirty="0" smtClean="0"/>
              <a:t>Direct Message </a:t>
            </a:r>
            <a:r>
              <a:rPr lang="ar-EG" sz="2000" dirty="0" smtClean="0"/>
              <a:t> </a:t>
            </a:r>
            <a:r>
              <a:rPr lang="ar-SA" sz="2000" dirty="0" smtClean="0"/>
              <a:t>من أحد الأشخاص ربما يكون صديقك، يضع فيه رابطاً مختصراً </a:t>
            </a:r>
            <a:r>
              <a:rPr lang="en-US" sz="2000" dirty="0" smtClean="0"/>
              <a:t>Short </a:t>
            </a:r>
            <a:r>
              <a:rPr lang="en-US" sz="2000" dirty="0"/>
              <a:t>Link</a:t>
            </a:r>
            <a:r>
              <a:rPr lang="ar-EG" sz="2000" dirty="0" smtClean="0"/>
              <a:t> </a:t>
            </a:r>
            <a:r>
              <a:rPr lang="ar-SA" sz="2000" dirty="0" smtClean="0"/>
              <a:t>ويخبرك بأنك ستجد في الرابط ما يعجبك أو يصنع الابتسامة على وجهك أو سيمكنك من زيادة عدد المتابعين</a:t>
            </a:r>
            <a:r>
              <a:rPr lang="ar-EG" sz="2000" dirty="0" smtClean="0"/>
              <a:t>.</a:t>
            </a:r>
            <a:endParaRPr lang="ar-EG" sz="2000" dirty="0"/>
          </a:p>
          <a:p>
            <a:pPr algn="just">
              <a:spcBef>
                <a:spcPts val="600"/>
              </a:spcBef>
              <a:spcAft>
                <a:spcPts val="600"/>
              </a:spcAft>
            </a:pPr>
            <a:r>
              <a:rPr lang="ar-SA" sz="2000" dirty="0"/>
              <a:t>لا تفتح الرابط. اسأل صاحب الرسالة بمحتوى الرابط ولا تقم بفتحه إلا في حالة الضرورة وليس بأي </a:t>
            </a:r>
            <a:r>
              <a:rPr lang="ar-SA" sz="2000" dirty="0" smtClean="0"/>
              <a:t>طريقة</a:t>
            </a:r>
            <a:r>
              <a:rPr lang="ar-EG" sz="2000" dirty="0" smtClean="0"/>
              <a:t>.</a:t>
            </a:r>
          </a:p>
          <a:p>
            <a:pPr algn="just">
              <a:spcBef>
                <a:spcPts val="600"/>
              </a:spcBef>
              <a:spcAft>
                <a:spcPts val="600"/>
              </a:spcAft>
            </a:pPr>
            <a:r>
              <a:rPr lang="ar-SA" sz="2000" dirty="0"/>
              <a:t>قم أولاً بالتعرف على الرابط المختصر وذلك من خلال الموقع </a:t>
            </a:r>
            <a:r>
              <a:rPr lang="en-US" sz="2000" dirty="0"/>
              <a:t>http://unshort.me </a:t>
            </a:r>
            <a:endParaRPr lang="en-US" sz="2000" dirty="0" smtClean="0"/>
          </a:p>
        </p:txBody>
      </p:sp>
    </p:spTree>
    <p:extLst>
      <p:ext uri="{BB962C8B-B14F-4D97-AF65-F5344CB8AC3E}">
        <p14:creationId xmlns="" xmlns:p14="http://schemas.microsoft.com/office/powerpoint/2010/main" val="24431373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4124206"/>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7- الإخطار بتسجيل الدخول </a:t>
            </a:r>
            <a:r>
              <a:rPr lang="en-US" sz="2400" b="1" u="sng" dirty="0">
                <a:effectLst>
                  <a:outerShdw blurRad="38100" dist="38100" dir="2700000" algn="tl">
                    <a:srgbClr val="000000">
                      <a:alpha val="43137"/>
                    </a:srgbClr>
                  </a:outerShdw>
                </a:effectLst>
              </a:rPr>
              <a:t>Login </a:t>
            </a:r>
            <a:r>
              <a:rPr lang="en-US" sz="2400" b="1" u="sng" dirty="0" smtClean="0">
                <a:effectLst>
                  <a:outerShdw blurRad="38100" dist="38100" dir="2700000" algn="tl">
                    <a:srgbClr val="000000">
                      <a:alpha val="43137"/>
                    </a:srgbClr>
                  </a:outerShdw>
                </a:effectLst>
              </a:rPr>
              <a:t>notification</a:t>
            </a:r>
            <a:endParaRPr lang="en-US" sz="2400" b="1" u="sng" dirty="0">
              <a:effectLst>
                <a:outerShdw blurRad="38100" dist="38100" dir="2700000" algn="tl">
                  <a:srgbClr val="000000">
                    <a:alpha val="43137"/>
                  </a:srgbClr>
                </a:outerShdw>
              </a:effectLst>
            </a:endParaRPr>
          </a:p>
          <a:p>
            <a:pPr algn="just"/>
            <a:r>
              <a:rPr lang="ar-SA" sz="2000" dirty="0"/>
              <a:t>وهي ميزة مفيدة جداً في الفيس بوك عند تفعيلها، سيرسل لك الفيس بوك رسالة بريدية </a:t>
            </a:r>
            <a:r>
              <a:rPr lang="ar-SA" sz="2000" dirty="0" smtClean="0"/>
              <a:t>ورسالة</a:t>
            </a:r>
            <a:r>
              <a:rPr lang="ar-EG" sz="2000" dirty="0" smtClean="0"/>
              <a:t> نصية قصيرة</a:t>
            </a:r>
            <a:r>
              <a:rPr lang="en-US" sz="2000" dirty="0" smtClean="0"/>
              <a:t>SMS</a:t>
            </a:r>
            <a:r>
              <a:rPr lang="en-US" sz="2000" dirty="0"/>
              <a:t> </a:t>
            </a:r>
            <a:r>
              <a:rPr lang="ar-SA" sz="2000" dirty="0"/>
              <a:t>على هاتفك يخبرك بأن أحدهم يحاول الدخول على حسابك الشخصي من أحد الأجهزة التي لم تسجل الدخول بها من قبل، وهذا يعني أنه عند قيام أحد الأشخاص بتخمين كلمة المرور أو سرقتها ودخل إلى حسابك. سوف يخبرك الفيس بوك بذلك لتقوم بتغيير كلمة المرور فوراً</a:t>
            </a:r>
            <a:r>
              <a:rPr lang="ar-SA" sz="2000" dirty="0" smtClean="0"/>
              <a:t>.</a:t>
            </a:r>
            <a:endParaRPr lang="ar-EG" sz="2000" dirty="0" smtClean="0"/>
          </a:p>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8- السماح بتسجيل الدخول </a:t>
            </a:r>
            <a:r>
              <a:rPr lang="en-US" sz="2400" b="1" u="sng" dirty="0">
                <a:effectLst>
                  <a:outerShdw blurRad="38100" dist="38100" dir="2700000" algn="tl">
                    <a:srgbClr val="000000">
                      <a:alpha val="43137"/>
                    </a:srgbClr>
                  </a:outerShdw>
                </a:effectLst>
              </a:rPr>
              <a:t> Login Approvals</a:t>
            </a:r>
            <a:endParaRPr lang="ar-EG" sz="2400" b="1" u="sng" dirty="0">
              <a:effectLst>
                <a:outerShdw blurRad="38100" dist="38100" dir="2700000" algn="tl">
                  <a:srgbClr val="000000">
                    <a:alpha val="43137"/>
                  </a:srgbClr>
                </a:outerShdw>
              </a:effectLst>
            </a:endParaRPr>
          </a:p>
          <a:p>
            <a:pPr algn="just"/>
            <a:r>
              <a:rPr lang="ar-SA" sz="2000" dirty="0"/>
              <a:t>ميزة أخرى من الفيس بوك مفيدة جداً، فعندما يقوم أحد الأشخاص بتخمين كلمة المرور لحسابك والدخول من جهاز لم تسجل الدخول منه من قبل سيطلب منك كوداً لاكتمال تسجيل الدخول، ويقوم بإرسال هذا الكود في </a:t>
            </a:r>
            <a:r>
              <a:rPr lang="ar-SA" sz="2000" dirty="0" smtClean="0"/>
              <a:t>رسالة</a:t>
            </a:r>
            <a:r>
              <a:rPr lang="ar-EG" sz="2000" dirty="0" smtClean="0"/>
              <a:t> نصية قصيرة</a:t>
            </a:r>
            <a:r>
              <a:rPr lang="en-US" sz="2000" dirty="0" smtClean="0"/>
              <a:t>SMS </a:t>
            </a:r>
            <a:r>
              <a:rPr lang="ar-EG" sz="2000" dirty="0" smtClean="0"/>
              <a:t> </a:t>
            </a:r>
            <a:r>
              <a:rPr lang="ar-SA" sz="2000" dirty="0" smtClean="0"/>
              <a:t>على </a:t>
            </a:r>
            <a:r>
              <a:rPr lang="ar-SA" sz="2000" dirty="0"/>
              <a:t>هاتفك ولكن لابد أن تكون قد سجلت هاتفك في </a:t>
            </a:r>
            <a:r>
              <a:rPr lang="ar-SA" sz="2000" dirty="0" smtClean="0"/>
              <a:t>حسابك</a:t>
            </a:r>
            <a:r>
              <a:rPr lang="ar-EG" sz="2000" dirty="0" smtClean="0"/>
              <a:t>.</a:t>
            </a:r>
          </a:p>
          <a:p>
            <a:pPr algn="just"/>
            <a:r>
              <a:rPr lang="ar-SA" sz="2000" dirty="0" smtClean="0"/>
              <a:t>.</a:t>
            </a:r>
            <a:endParaRPr lang="ar-SA" sz="2000" dirty="0"/>
          </a:p>
        </p:txBody>
      </p:sp>
    </p:spTree>
    <p:extLst>
      <p:ext uri="{BB962C8B-B14F-4D97-AF65-F5344CB8AC3E}">
        <p14:creationId xmlns="" xmlns:p14="http://schemas.microsoft.com/office/powerpoint/2010/main" val="937104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3508653"/>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9- الأجهزة الموثوقة </a:t>
            </a:r>
            <a:r>
              <a:rPr lang="en-US" sz="2400" b="1" u="sng" dirty="0">
                <a:effectLst>
                  <a:outerShdw blurRad="38100" dist="38100" dir="2700000" algn="tl">
                    <a:srgbClr val="000000">
                      <a:alpha val="43137"/>
                    </a:srgbClr>
                  </a:outerShdw>
                </a:effectLst>
              </a:rPr>
              <a:t>Recognized </a:t>
            </a:r>
            <a:r>
              <a:rPr lang="en-US" sz="2400" b="1" u="sng" dirty="0" smtClean="0">
                <a:effectLst>
                  <a:outerShdw blurRad="38100" dist="38100" dir="2700000" algn="tl">
                    <a:srgbClr val="000000">
                      <a:alpha val="43137"/>
                    </a:srgbClr>
                  </a:outerShdw>
                </a:effectLst>
              </a:rPr>
              <a:t>Devices</a:t>
            </a:r>
          </a:p>
          <a:p>
            <a:pPr algn="just"/>
            <a:r>
              <a:rPr lang="ar-SA" sz="2000" dirty="0"/>
              <a:t>هذه ليست إضافة ولكنها تسجيلات لعمليات الدخول على حسابك في كل مرة سوف تسجل الدخول فيها من جهاز مختلف أو بنظام تشغيل مختلف سيطلب منك تسمية الجهاز، وبهذا تستطيع مراجعة الأوقات التي دخلت فيها على حسابك والأجهزة المستخدمة في ذلك. ويمكنك حذف الوثوق في جهاز ما في أي </a:t>
            </a:r>
            <a:r>
              <a:rPr lang="ar-SA" sz="2000" dirty="0" smtClean="0"/>
              <a:t>وقت.</a:t>
            </a:r>
            <a:endParaRPr lang="ar-EG" sz="2000" dirty="0" smtClean="0"/>
          </a:p>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10- تسجيل جلسات العمل </a:t>
            </a:r>
            <a:r>
              <a:rPr lang="en-US" sz="2400" b="1" u="sng" dirty="0">
                <a:effectLst>
                  <a:outerShdw blurRad="38100" dist="38100" dir="2700000" algn="tl">
                    <a:srgbClr val="000000">
                      <a:alpha val="43137"/>
                    </a:srgbClr>
                  </a:outerShdw>
                </a:effectLst>
              </a:rPr>
              <a:t>Active </a:t>
            </a:r>
            <a:r>
              <a:rPr lang="en-US" sz="2400" b="1" u="sng" dirty="0" smtClean="0">
                <a:effectLst>
                  <a:outerShdw blurRad="38100" dist="38100" dir="2700000" algn="tl">
                    <a:srgbClr val="000000">
                      <a:alpha val="43137"/>
                    </a:srgbClr>
                  </a:outerShdw>
                </a:effectLst>
              </a:rPr>
              <a:t>Sessions</a:t>
            </a:r>
            <a:endParaRPr lang="ar-EG" sz="2400" b="1" u="sng" dirty="0" smtClean="0">
              <a:effectLst>
                <a:outerShdw blurRad="38100" dist="38100" dir="2700000" algn="tl">
                  <a:srgbClr val="000000">
                    <a:alpha val="43137"/>
                  </a:srgbClr>
                </a:outerShdw>
              </a:effectLst>
            </a:endParaRPr>
          </a:p>
          <a:p>
            <a:pPr algn="just"/>
            <a:r>
              <a:rPr lang="ar-SA" sz="2000" dirty="0"/>
              <a:t>عبارة عن تسجيلات ولكنني أعتبرها الأكثر دقة لأنها تسجل </a:t>
            </a:r>
            <a:r>
              <a:rPr lang="ar-EG" sz="2000" dirty="0" smtClean="0"/>
              <a:t>عنوان بروتوكول الانترنت</a:t>
            </a:r>
            <a:r>
              <a:rPr lang="en-US" sz="2000" dirty="0" smtClean="0"/>
              <a:t>IP</a:t>
            </a:r>
            <a:r>
              <a:rPr lang="en-US" sz="2000" dirty="0"/>
              <a:t> </a:t>
            </a:r>
            <a:r>
              <a:rPr lang="ar-EG" sz="2000" dirty="0" smtClean="0"/>
              <a:t> الخاص ب</a:t>
            </a:r>
            <a:r>
              <a:rPr lang="ar-SA" sz="2000" dirty="0" smtClean="0"/>
              <a:t>المستخدم </a:t>
            </a:r>
            <a:r>
              <a:rPr lang="ar-SA" sz="2000" dirty="0"/>
              <a:t>في تسجيل الدخول ونظام التشغيل وإصداره بالإضافة إلى المتصفح المستخدم. </a:t>
            </a:r>
            <a:endParaRPr lang="ar-EG" sz="2000" dirty="0" smtClean="0"/>
          </a:p>
          <a:p>
            <a:pPr algn="just"/>
            <a:r>
              <a:rPr lang="ar-SA" sz="2000" dirty="0" smtClean="0"/>
              <a:t>حاول </a:t>
            </a:r>
            <a:r>
              <a:rPr lang="ar-SA" sz="2000" dirty="0"/>
              <a:t>أن تقرأ التسجيلات </a:t>
            </a:r>
            <a:r>
              <a:rPr lang="ar-SA" sz="2000" dirty="0" smtClean="0"/>
              <a:t>س</a:t>
            </a:r>
            <a:r>
              <a:rPr lang="ar-EG" sz="2000" dirty="0" smtClean="0"/>
              <a:t>وف </a:t>
            </a:r>
            <a:r>
              <a:rPr lang="ar-SA" sz="2000" dirty="0" err="1" smtClean="0"/>
              <a:t>تفيدك</a:t>
            </a:r>
            <a:r>
              <a:rPr lang="ar-SA" sz="2000" dirty="0" smtClean="0"/>
              <a:t> </a:t>
            </a:r>
            <a:r>
              <a:rPr lang="ar-SA" sz="2000" dirty="0"/>
              <a:t>كثيراً في التعرف ما إذا دخل أحدهم في أوقات لم تكن أنت متاحاً وقتها</a:t>
            </a:r>
            <a:r>
              <a:rPr lang="ar-SA" sz="2000" dirty="0" smtClean="0"/>
              <a:t>.</a:t>
            </a:r>
            <a:endParaRPr lang="ar-SA" sz="2000" dirty="0"/>
          </a:p>
        </p:txBody>
      </p:sp>
    </p:spTree>
    <p:extLst>
      <p:ext uri="{BB962C8B-B14F-4D97-AF65-F5344CB8AC3E}">
        <p14:creationId xmlns="" xmlns:p14="http://schemas.microsoft.com/office/powerpoint/2010/main" val="2525734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استراتيجية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لحماية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الاختراق</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295400"/>
            <a:ext cx="9100131" cy="2893100"/>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11- إخفاء بريدك </a:t>
            </a:r>
            <a:r>
              <a:rPr lang="en-US" sz="2400" b="1" u="sng" dirty="0" smtClean="0">
                <a:effectLst>
                  <a:outerShdw blurRad="38100" dist="38100" dir="2700000" algn="tl">
                    <a:srgbClr val="000000">
                      <a:alpha val="43137"/>
                    </a:srgbClr>
                  </a:outerShdw>
                </a:effectLst>
              </a:rPr>
              <a:t>Hide </a:t>
            </a:r>
            <a:r>
              <a:rPr lang="en-US" sz="2400" b="1" u="sng" dirty="0">
                <a:effectLst>
                  <a:outerShdw blurRad="38100" dist="38100" dir="2700000" algn="tl">
                    <a:srgbClr val="000000">
                      <a:alpha val="43137"/>
                    </a:srgbClr>
                  </a:outerShdw>
                </a:effectLst>
              </a:rPr>
              <a:t>your </a:t>
            </a:r>
            <a:r>
              <a:rPr lang="en-US" sz="2400" b="1" u="sng" dirty="0" smtClean="0">
                <a:effectLst>
                  <a:outerShdw blurRad="38100" dist="38100" dir="2700000" algn="tl">
                    <a:srgbClr val="000000">
                      <a:alpha val="43137"/>
                    </a:srgbClr>
                  </a:outerShdw>
                </a:effectLst>
              </a:rPr>
              <a:t>mail</a:t>
            </a:r>
          </a:p>
          <a:p>
            <a:pPr algn="just"/>
            <a:r>
              <a:rPr lang="ar-SA" sz="2000" dirty="0"/>
              <a:t>معظم المستخدمون يظهر لهم </a:t>
            </a:r>
            <a:r>
              <a:rPr lang="ar-SA" sz="2000" dirty="0" smtClean="0"/>
              <a:t>البريد</a:t>
            </a:r>
            <a:r>
              <a:rPr lang="ar-EG" sz="2000" dirty="0" smtClean="0"/>
              <a:t> الالكتروني</a:t>
            </a:r>
            <a:r>
              <a:rPr lang="ar-SA" sz="2000" dirty="0" smtClean="0"/>
              <a:t> </a:t>
            </a:r>
            <a:r>
              <a:rPr lang="ar-SA" sz="2000" dirty="0"/>
              <a:t>الذي تم تسجيل الحساب به. </a:t>
            </a:r>
            <a:endParaRPr lang="ar-EG" sz="2000" dirty="0" smtClean="0"/>
          </a:p>
          <a:p>
            <a:pPr algn="just"/>
            <a:r>
              <a:rPr lang="ar-EG" sz="2000" dirty="0" smtClean="0"/>
              <a:t>ويعتبر </a:t>
            </a:r>
            <a:r>
              <a:rPr lang="ar-SA" sz="2000" dirty="0" smtClean="0"/>
              <a:t>ذلك </a:t>
            </a:r>
            <a:r>
              <a:rPr lang="ar-SA" sz="2000" dirty="0"/>
              <a:t>خطراً لذا يجب عليك تسجيل الحساب </a:t>
            </a:r>
            <a:r>
              <a:rPr lang="ar-SA" sz="2000" dirty="0" smtClean="0"/>
              <a:t>ببريد</a:t>
            </a:r>
            <a:r>
              <a:rPr lang="ar-EG" sz="2000" dirty="0" smtClean="0"/>
              <a:t> إلكتروني</a:t>
            </a:r>
            <a:r>
              <a:rPr lang="ar-SA" sz="2000" dirty="0" smtClean="0"/>
              <a:t> </a:t>
            </a:r>
            <a:r>
              <a:rPr lang="ar-SA" sz="2000" dirty="0"/>
              <a:t>ما وعمل بريد آخر للتواصل وجعله متاحاً للظهور في حسابك</a:t>
            </a:r>
            <a:r>
              <a:rPr lang="ar-SA" sz="2000" dirty="0" smtClean="0"/>
              <a:t>.</a:t>
            </a:r>
            <a:endParaRPr lang="ar-EG" sz="2000" dirty="0" smtClean="0"/>
          </a:p>
          <a:p>
            <a:pPr marL="342900" indent="-342900" algn="just">
              <a:lnSpc>
                <a:spcPct val="150000"/>
              </a:lnSpc>
              <a:spcBef>
                <a:spcPts val="1200"/>
              </a:spcBef>
              <a:spcAft>
                <a:spcPts val="1200"/>
              </a:spcAft>
              <a:buFont typeface="Arial" panose="020B0604020202020204" pitchFamily="34" charset="0"/>
              <a:buChar char="•"/>
            </a:pPr>
            <a:r>
              <a:rPr lang="ar-EG" sz="2400" b="1" u="sng" dirty="0" smtClean="0">
                <a:effectLst>
                  <a:outerShdw blurRad="38100" dist="38100" dir="2700000" algn="tl">
                    <a:srgbClr val="000000">
                      <a:alpha val="43137"/>
                    </a:srgbClr>
                  </a:outerShdw>
                </a:effectLst>
              </a:rPr>
              <a:t>12- المعلومات الشخصية </a:t>
            </a:r>
            <a:r>
              <a:rPr lang="en-US" sz="2400" b="1" u="sng" dirty="0" smtClean="0">
                <a:effectLst>
                  <a:outerShdw blurRad="38100" dist="38100" dir="2700000" algn="tl">
                    <a:srgbClr val="000000">
                      <a:alpha val="43137"/>
                    </a:srgbClr>
                  </a:outerShdw>
                </a:effectLst>
              </a:rPr>
              <a:t>Personal Information</a:t>
            </a:r>
            <a:endParaRPr lang="ar-EG" sz="2400" b="1" u="sng" dirty="0" smtClean="0">
              <a:effectLst>
                <a:outerShdw blurRad="38100" dist="38100" dir="2700000" algn="tl">
                  <a:srgbClr val="000000">
                    <a:alpha val="43137"/>
                  </a:srgbClr>
                </a:outerShdw>
              </a:effectLst>
            </a:endParaRPr>
          </a:p>
          <a:p>
            <a:pPr algn="just"/>
            <a:r>
              <a:rPr lang="ar-EG" sz="2000" dirty="0"/>
              <a:t>عند اختيار اسم المستخدم يحبذ الابتعاد عن ذكر معلومات شخصية إن لم يكن هناك داعٍ </a:t>
            </a:r>
            <a:r>
              <a:rPr lang="ar-EG" sz="2000" dirty="0" smtClean="0"/>
              <a:t>لذلك.</a:t>
            </a:r>
            <a:endParaRPr lang="ar-SA" sz="2000" dirty="0"/>
          </a:p>
        </p:txBody>
      </p:sp>
    </p:spTree>
    <p:extLst>
      <p:ext uri="{BB962C8B-B14F-4D97-AF65-F5344CB8AC3E}">
        <p14:creationId xmlns="" xmlns:p14="http://schemas.microsoft.com/office/powerpoint/2010/main" val="32777058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3366</TotalTime>
  <Words>1139</Words>
  <Application>Microsoft Office PowerPoint</Application>
  <PresentationFormat>A4 Paper (210x297 mm)‎</PresentationFormat>
  <Paragraphs>116</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14</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1544</cp:revision>
  <dcterms:created xsi:type="dcterms:W3CDTF">2009-10-14T19:14:34Z</dcterms:created>
  <dcterms:modified xsi:type="dcterms:W3CDTF">2016-12-01T22:10:35Z</dcterms:modified>
</cp:coreProperties>
</file>