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56" r:id="rId2"/>
    <p:sldId id="292" r:id="rId3"/>
    <p:sldId id="293" r:id="rId4"/>
    <p:sldId id="294" r:id="rId5"/>
    <p:sldId id="295" r:id="rId6"/>
    <p:sldId id="296" r:id="rId7"/>
    <p:sldId id="297" r:id="rId8"/>
    <p:sldId id="298" r:id="rId9"/>
    <p:sldId id="299" r:id="rId10"/>
    <p:sldId id="266" r:id="rId11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8061"/>
    <a:srgbClr val="ECA02F"/>
    <a:srgbClr val="8E6334"/>
    <a:srgbClr val="313B4A"/>
    <a:srgbClr val="43A79C"/>
    <a:srgbClr val="EDBD1F"/>
    <a:srgbClr val="F04316"/>
    <a:srgbClr val="81AA52"/>
    <a:srgbClr val="0E478A"/>
    <a:srgbClr val="D52D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00" autoAdjust="0"/>
    <p:restoredTop sz="94664" autoAdjust="0"/>
  </p:normalViewPr>
  <p:slideViewPr>
    <p:cSldViewPr>
      <p:cViewPr varScale="1">
        <p:scale>
          <a:sx n="74" d="100"/>
          <a:sy n="74" d="100"/>
        </p:scale>
        <p:origin x="1032" y="7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66" d="100"/>
          <a:sy n="66" d="100"/>
        </p:scale>
        <p:origin x="906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738247E6-4D04-487B-9E21-F3F0BE2DF85D}" type="datetimeFigureOut">
              <a:rPr lang="ar-SA" smtClean="0"/>
              <a:t>08/04/1438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6D04E7AD-D295-469B-9094-C8B8F427F4E1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91946763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1/6/2017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22769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313B4A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562709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836712"/>
            <a:ext cx="9296400" cy="698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8E63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>
                <a:solidFill>
                  <a:srgbClr val="313B4A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8E63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>
                <a:solidFill>
                  <a:srgbClr val="313B4A"/>
                </a:solidFill>
              </a:defRPr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3" name="Rectangle 9"/>
          <p:cNvSpPr/>
          <p:nvPr userDrawn="1"/>
        </p:nvSpPr>
        <p:spPr>
          <a:xfrm>
            <a:off x="9424988" y="280988"/>
            <a:ext cx="304800" cy="562709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14" name="Straight Connector 11"/>
          <p:cNvCxnSpPr/>
          <p:nvPr userDrawn="1"/>
        </p:nvCxnSpPr>
        <p:spPr>
          <a:xfrm>
            <a:off x="415925" y="836712"/>
            <a:ext cx="9296400" cy="698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  <a:ln>
            <a:solidFill>
              <a:srgbClr val="D9806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21"/>
          <p:cNvSpPr>
            <a:spLocks noChangeArrowheads="1"/>
          </p:cNvSpPr>
          <p:nvPr userDrawn="1"/>
        </p:nvSpPr>
        <p:spPr bwMode="auto">
          <a:xfrm>
            <a:off x="4876800" y="6367463"/>
            <a:ext cx="681038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ar-SA" sz="1600">
                <a:solidFill>
                  <a:schemeClr val="bg1"/>
                </a:solidFill>
                <a:latin typeface="Calibri" panose="020F0502020204030204" pitchFamily="34" charset="0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8E63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9" name="Rectangle 9"/>
          <p:cNvSpPr/>
          <p:nvPr userDrawn="1"/>
        </p:nvSpPr>
        <p:spPr>
          <a:xfrm>
            <a:off x="9424988" y="280988"/>
            <a:ext cx="304800" cy="562709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18423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2" name="Rectangle 11"/>
          <p:cNvSpPr/>
          <p:nvPr userDrawn="1"/>
        </p:nvSpPr>
        <p:spPr>
          <a:xfrm>
            <a:off x="5760062" y="6365557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All Rights Reserved for KFU ©</a:t>
            </a:r>
            <a:endParaRPr lang="en-US" sz="1100" b="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  <p:sldLayoutId id="2147483775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43A79C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313B4A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313B4A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313B4A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313B4A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313B4A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313B4A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313B4A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313B4A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313B4A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313B4A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71800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rgbClr val="43A79C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en-US" sz="2800" b="1" dirty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Composition 1</a:t>
            </a:r>
          </a:p>
          <a:p>
            <a:pPr algn="ctr"/>
            <a:r>
              <a:rPr lang="ar-SA" sz="3700" b="1" dirty="0" smtClean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استاذ </a:t>
            </a:r>
            <a:r>
              <a:rPr lang="ar-SA" sz="3700" b="1" dirty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المقرر</a:t>
            </a:r>
          </a:p>
          <a:p>
            <a:pPr algn="ctr"/>
            <a:r>
              <a:rPr lang="en-US" sz="2800" b="1" dirty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Dr. Ibrahim </a:t>
            </a:r>
            <a:r>
              <a:rPr lang="en-US" sz="2800" b="1" dirty="0" err="1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Almahboob</a:t>
            </a:r>
            <a:endParaRPr lang="en-US" sz="2800" b="1" dirty="0">
              <a:solidFill>
                <a:srgbClr val="313B4A"/>
              </a:solidFill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Subtitle 2"/>
          <p:cNvSpPr txBox="1">
            <a:spLocks/>
          </p:cNvSpPr>
          <p:nvPr/>
        </p:nvSpPr>
        <p:spPr bwMode="auto">
          <a:xfrm>
            <a:off x="5753100" y="5893593"/>
            <a:ext cx="4083050" cy="53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u="sng" dirty="0">
                <a:solidFill>
                  <a:srgbClr val="D9806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كلية الآداب</a:t>
            </a:r>
            <a:endParaRPr lang="en-US" sz="2400" b="1" u="sng" dirty="0">
              <a:solidFill>
                <a:srgbClr val="D9806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D98061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D98061"/>
              </a:solidFill>
              <a:latin typeface="Calibri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1936982" y="6329534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effectLst/>
              </a:rPr>
              <a:t>All Rights Reserved for KFU ©</a:t>
            </a:r>
            <a:endParaRPr lang="en-US" sz="1100" b="0" dirty="0"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Lecture 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15</a:t>
            </a:r>
            <a:endParaRPr lang="en-US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7" name="Subtitle 5"/>
          <p:cNvSpPr txBox="1">
            <a:spLocks/>
          </p:cNvSpPr>
          <p:nvPr/>
        </p:nvSpPr>
        <p:spPr bwMode="auto">
          <a:xfrm>
            <a:off x="495300" y="4103687"/>
            <a:ext cx="88773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endParaRPr lang="en-US" sz="4000" b="1" spc="50" dirty="0">
              <a:ln w="11430"/>
              <a:solidFill>
                <a:srgbClr val="313B4A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/>
            <a:endParaRPr lang="en-US" sz="2000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>
          <a:xfrm>
            <a:off x="990600" y="3886200"/>
            <a:ext cx="7429500" cy="1752600"/>
          </a:xfrm>
        </p:spPr>
        <p:txBody>
          <a:bodyPr/>
          <a:lstStyle/>
          <a:p>
            <a:r>
              <a:rPr lang="en-US" altLang="ar-SA" b="1" dirty="0">
                <a:solidFill>
                  <a:schemeClr val="tx1"/>
                </a:solidFill>
              </a:rPr>
              <a:t>Final remarks</a:t>
            </a:r>
          </a:p>
        </p:txBody>
      </p:sp>
    </p:spTree>
    <p:extLst>
      <p:ext uri="{BB962C8B-B14F-4D97-AF65-F5344CB8AC3E}">
        <p14:creationId xmlns:p14="http://schemas.microsoft.com/office/powerpoint/2010/main" val="2743000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en-US" b="1" dirty="0" smtClean="0">
                <a:solidFill>
                  <a:srgbClr val="D98061"/>
                </a:solidFill>
                <a:ea typeface="ＭＳ Ｐゴシック" pitchFamily="-107" charset="-128"/>
              </a:rPr>
              <a:t>Using Articles</a:t>
            </a:r>
            <a:endParaRPr lang="en-US" b="1" dirty="0">
              <a:solidFill>
                <a:srgbClr val="D98061"/>
              </a:solidFill>
              <a:ea typeface="ＭＳ Ｐゴシック" pitchFamily="-107" charset="-128"/>
            </a:endParaRPr>
          </a:p>
        </p:txBody>
      </p:sp>
      <p:sp>
        <p:nvSpPr>
          <p:cNvPr id="16386" name="Content Placeholder 2"/>
          <p:cNvSpPr>
            <a:spLocks noGrp="1"/>
          </p:cNvSpPr>
          <p:nvPr>
            <p:ph idx="1"/>
          </p:nvPr>
        </p:nvSpPr>
        <p:spPr>
          <a:xfrm>
            <a:off x="495300" y="1412776"/>
            <a:ext cx="8915400" cy="4525963"/>
          </a:xfrm>
        </p:spPr>
        <p:txBody>
          <a:bodyPr/>
          <a:lstStyle/>
          <a:p>
            <a:pPr algn="l"/>
            <a:r>
              <a:rPr lang="en-US" altLang="ar-SA" sz="1600" dirty="0" smtClean="0"/>
              <a:t>1.	One of   _____  most beneficial aspects </a:t>
            </a:r>
          </a:p>
          <a:p>
            <a:pPr algn="l"/>
            <a:r>
              <a:rPr lang="en-US" altLang="ar-SA" sz="1600" dirty="0" smtClean="0"/>
              <a:t>2.	of globalization is   _____   movement of people across borders. </a:t>
            </a:r>
          </a:p>
          <a:p>
            <a:pPr algn="l"/>
            <a:r>
              <a:rPr lang="en-US" altLang="ar-SA" sz="1600" dirty="0" smtClean="0"/>
              <a:t>3.	For example, in   _____   small town where I live in Mexico, there are now shops owned and operated by people from China. </a:t>
            </a:r>
          </a:p>
          <a:p>
            <a:pPr algn="l"/>
            <a:r>
              <a:rPr lang="en-US" altLang="ar-SA" sz="1600" dirty="0" smtClean="0"/>
              <a:t>4.	For people in town,  _____   Chinese are not quite as </a:t>
            </a:r>
            <a:r>
              <a:rPr lang="en-US" altLang="en-US" sz="1600" dirty="0" smtClean="0"/>
              <a:t>“</a:t>
            </a:r>
            <a:r>
              <a:rPr lang="en-US" altLang="ar-SA" sz="1600" dirty="0" smtClean="0"/>
              <a:t>foreign</a:t>
            </a:r>
            <a:r>
              <a:rPr lang="en-US" altLang="en-US" sz="1600" dirty="0" smtClean="0"/>
              <a:t>”</a:t>
            </a:r>
            <a:r>
              <a:rPr lang="en-US" altLang="ar-SA" sz="1600" dirty="0" smtClean="0"/>
              <a:t> as they were before. There are many other examples as well. </a:t>
            </a:r>
          </a:p>
          <a:p>
            <a:pPr algn="l"/>
            <a:r>
              <a:rPr lang="en-US" altLang="ar-SA" sz="1600" dirty="0" smtClean="0"/>
              <a:t>1.	a.	nothing				3.	a.	nothing</a:t>
            </a:r>
          </a:p>
          <a:p>
            <a:pPr algn="l"/>
            <a:r>
              <a:rPr lang="en-US" altLang="ar-SA" sz="1600" dirty="0" smtClean="0"/>
              <a:t>	b.	a					b.	a</a:t>
            </a:r>
          </a:p>
          <a:p>
            <a:pPr algn="l"/>
            <a:r>
              <a:rPr lang="en-US" altLang="ar-SA" sz="1600" dirty="0" smtClean="0"/>
              <a:t>	c.	an					c.	an</a:t>
            </a:r>
          </a:p>
          <a:p>
            <a:pPr algn="l"/>
            <a:r>
              <a:rPr lang="en-US" altLang="ar-SA" sz="1600" dirty="0" smtClean="0"/>
              <a:t>	d.	</a:t>
            </a:r>
            <a:r>
              <a:rPr lang="en-US" altLang="ar-SA" sz="1600" u="sng" dirty="0" smtClean="0"/>
              <a:t>the</a:t>
            </a:r>
            <a:r>
              <a:rPr lang="en-US" altLang="ar-SA" sz="1600" dirty="0" smtClean="0"/>
              <a:t>					d.	</a:t>
            </a:r>
            <a:r>
              <a:rPr lang="en-US" altLang="ar-SA" sz="1600" u="sng" dirty="0" smtClean="0"/>
              <a:t>the</a:t>
            </a:r>
          </a:p>
          <a:p>
            <a:pPr algn="l"/>
            <a:r>
              <a:rPr lang="en-US" altLang="ar-SA" sz="1600" dirty="0" smtClean="0"/>
              <a:t> </a:t>
            </a:r>
          </a:p>
          <a:p>
            <a:pPr algn="l"/>
            <a:r>
              <a:rPr lang="en-US" altLang="ar-SA" sz="1600" dirty="0" smtClean="0"/>
              <a:t>2.	a.	nothing				4.	a.	nothing</a:t>
            </a:r>
          </a:p>
          <a:p>
            <a:pPr algn="l"/>
            <a:r>
              <a:rPr lang="en-US" altLang="ar-SA" sz="1600" dirty="0" smtClean="0"/>
              <a:t>	b.	a					b.	a</a:t>
            </a:r>
          </a:p>
          <a:p>
            <a:pPr algn="l"/>
            <a:r>
              <a:rPr lang="en-US" altLang="ar-SA" sz="1600" dirty="0" smtClean="0"/>
              <a:t>	c.	an					c.	an</a:t>
            </a:r>
          </a:p>
          <a:p>
            <a:pPr algn="l"/>
            <a:r>
              <a:rPr lang="en-US" altLang="ar-SA" sz="1600" dirty="0" smtClean="0"/>
              <a:t>	d.	</a:t>
            </a:r>
            <a:r>
              <a:rPr lang="en-US" altLang="ar-SA" sz="1600" u="sng" dirty="0" smtClean="0"/>
              <a:t>the</a:t>
            </a:r>
            <a:r>
              <a:rPr lang="en-US" altLang="ar-SA" sz="1600" dirty="0" smtClean="0"/>
              <a:t>					d.	</a:t>
            </a:r>
            <a:r>
              <a:rPr lang="en-US" altLang="ar-SA" sz="1600" u="sng" dirty="0" smtClean="0"/>
              <a:t>the</a:t>
            </a:r>
          </a:p>
          <a:p>
            <a:pPr algn="l"/>
            <a:endParaRPr lang="en-US" altLang="ar-SA" sz="1600" dirty="0" smtClean="0"/>
          </a:p>
          <a:p>
            <a:pPr algn="l"/>
            <a:r>
              <a:rPr lang="en-US" altLang="ar-SA" sz="1600" dirty="0" smtClean="0"/>
              <a:t> </a:t>
            </a:r>
          </a:p>
          <a:p>
            <a:pPr algn="l"/>
            <a:r>
              <a:rPr lang="en-US" altLang="ar-SA" sz="1600" dirty="0" smtClean="0"/>
              <a:t>			 </a:t>
            </a:r>
          </a:p>
          <a:p>
            <a:pPr algn="l"/>
            <a:r>
              <a:rPr lang="en-US" altLang="ar-SA" sz="1600" dirty="0" smtClean="0"/>
              <a:t>			</a:t>
            </a:r>
          </a:p>
        </p:txBody>
      </p:sp>
    </p:spTree>
    <p:extLst>
      <p:ext uri="{BB962C8B-B14F-4D97-AF65-F5344CB8AC3E}">
        <p14:creationId xmlns:p14="http://schemas.microsoft.com/office/powerpoint/2010/main" val="27116149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en-US" b="1" dirty="0" smtClean="0">
                <a:solidFill>
                  <a:srgbClr val="D98061"/>
                </a:solidFill>
                <a:ea typeface="ＭＳ Ｐゴシック" pitchFamily="-107" charset="-128"/>
              </a:rPr>
              <a:t>Using Prepositions</a:t>
            </a:r>
            <a:endParaRPr lang="en-US" b="1" dirty="0">
              <a:solidFill>
                <a:srgbClr val="D98061"/>
              </a:solidFill>
              <a:ea typeface="ＭＳ Ｐゴシック" pitchFamily="-107" charset="-128"/>
            </a:endParaRPr>
          </a:p>
        </p:txBody>
      </p:sp>
      <p:sp>
        <p:nvSpPr>
          <p:cNvPr id="16387" name="Content Placeholder 2"/>
          <p:cNvSpPr>
            <a:spLocks noGrp="1"/>
          </p:cNvSpPr>
          <p:nvPr>
            <p:ph idx="1"/>
          </p:nvPr>
        </p:nvSpPr>
        <p:spPr>
          <a:xfrm>
            <a:off x="457200" y="1412776"/>
            <a:ext cx="8915400" cy="4525963"/>
          </a:xfrm>
        </p:spPr>
        <p:txBody>
          <a:bodyPr/>
          <a:lstStyle/>
          <a:p>
            <a:pPr marL="0" indent="0" algn="l">
              <a:defRPr/>
            </a:pPr>
            <a:r>
              <a:rPr lang="en-US" sz="1800" dirty="0" smtClean="0"/>
              <a:t>1.	the </a:t>
            </a:r>
            <a:r>
              <a:rPr lang="en-US" sz="1800" dirty="0"/>
              <a:t>events   _____  one </a:t>
            </a:r>
          </a:p>
          <a:p>
            <a:pPr marL="228600" indent="-228600" algn="l">
              <a:buFont typeface="Arial" panose="020B0604020202020204" pitchFamily="34" charset="0"/>
              <a:buAutoNum type="arabicPeriod" startAt="2"/>
              <a:defRPr/>
            </a:pPr>
            <a:r>
              <a:rPr lang="en-US" sz="1800" dirty="0" smtClean="0"/>
              <a:t>part   </a:t>
            </a:r>
            <a:r>
              <a:rPr lang="en-US" sz="1800" dirty="0"/>
              <a:t>_____   the world have a significant </a:t>
            </a:r>
          </a:p>
          <a:p>
            <a:pPr marL="228600" indent="-228600" algn="l">
              <a:buFont typeface="Arial" panose="020B0604020202020204" pitchFamily="34" charset="0"/>
              <a:buAutoNum type="arabicPeriod" startAt="2"/>
              <a:defRPr/>
            </a:pPr>
            <a:r>
              <a:rPr lang="en-US" sz="1800" dirty="0" smtClean="0"/>
              <a:t>.</a:t>
            </a:r>
            <a:r>
              <a:rPr lang="en-US" sz="1800" dirty="0"/>
              <a:t>	impact   _____  the </a:t>
            </a:r>
          </a:p>
          <a:p>
            <a:pPr marL="0" indent="0" algn="l">
              <a:defRPr/>
            </a:pPr>
            <a:r>
              <a:rPr lang="en-US" sz="1800" dirty="0"/>
              <a:t>4</a:t>
            </a:r>
            <a:r>
              <a:rPr lang="en-US" sz="1800" dirty="0" smtClean="0"/>
              <a:t>.</a:t>
            </a:r>
            <a:r>
              <a:rPr lang="en-US" sz="1800" dirty="0"/>
              <a:t>	rest   _____   the world.</a:t>
            </a:r>
          </a:p>
          <a:p>
            <a:pPr algn="l">
              <a:defRPr/>
            </a:pPr>
            <a:endParaRPr lang="en-US" sz="1800" dirty="0" smtClean="0"/>
          </a:p>
          <a:p>
            <a:pPr algn="l">
              <a:defRPr/>
            </a:pPr>
            <a:r>
              <a:rPr lang="en-US" sz="1800" dirty="0" smtClean="0"/>
              <a:t>1.</a:t>
            </a:r>
            <a:r>
              <a:rPr lang="en-US" sz="1800" dirty="0"/>
              <a:t>	a.	</a:t>
            </a:r>
            <a:r>
              <a:rPr lang="en-US" sz="1800" u="sng" dirty="0" smtClean="0"/>
              <a:t>in</a:t>
            </a:r>
            <a:r>
              <a:rPr lang="en-US" sz="1800" dirty="0" smtClean="0"/>
              <a:t>		2.</a:t>
            </a:r>
            <a:r>
              <a:rPr lang="en-US" sz="1800" dirty="0"/>
              <a:t>	a.	</a:t>
            </a:r>
            <a:r>
              <a:rPr lang="en-US" sz="1800" dirty="0" smtClean="0"/>
              <a:t>with</a:t>
            </a:r>
            <a:endParaRPr lang="en-US" sz="1800" dirty="0"/>
          </a:p>
          <a:p>
            <a:pPr algn="l">
              <a:defRPr/>
            </a:pPr>
            <a:r>
              <a:rPr lang="en-US" sz="1800" dirty="0"/>
              <a:t>	b.	</a:t>
            </a:r>
            <a:r>
              <a:rPr lang="en-US" sz="1800" dirty="0" smtClean="0"/>
              <a:t>of			b</a:t>
            </a:r>
            <a:r>
              <a:rPr lang="en-US" sz="1800" dirty="0"/>
              <a:t>.	</a:t>
            </a:r>
            <a:r>
              <a:rPr lang="en-US" sz="1800" u="sng" dirty="0"/>
              <a:t>of </a:t>
            </a:r>
          </a:p>
          <a:p>
            <a:pPr algn="l">
              <a:defRPr/>
            </a:pPr>
            <a:r>
              <a:rPr lang="en-US" sz="1800" dirty="0"/>
              <a:t>	c.	</a:t>
            </a:r>
            <a:r>
              <a:rPr lang="en-US" sz="1800" dirty="0" smtClean="0"/>
              <a:t>with			c</a:t>
            </a:r>
            <a:r>
              <a:rPr lang="en-US" sz="1800" dirty="0"/>
              <a:t>.	toward </a:t>
            </a:r>
          </a:p>
          <a:p>
            <a:pPr algn="l">
              <a:defRPr/>
            </a:pPr>
            <a:r>
              <a:rPr lang="en-US" sz="1800" dirty="0"/>
              <a:t>	d.	</a:t>
            </a:r>
            <a:r>
              <a:rPr lang="en-US" sz="1800" dirty="0" smtClean="0"/>
              <a:t>to			d</a:t>
            </a:r>
            <a:r>
              <a:rPr lang="en-US" sz="1800" dirty="0"/>
              <a:t>.	over </a:t>
            </a:r>
          </a:p>
          <a:p>
            <a:pPr algn="l">
              <a:defRPr/>
            </a:pPr>
            <a:endParaRPr lang="en-US" sz="1800" dirty="0" smtClean="0"/>
          </a:p>
          <a:p>
            <a:pPr algn="l">
              <a:defRPr/>
            </a:pPr>
            <a:r>
              <a:rPr lang="en-US" sz="1800" dirty="0" smtClean="0"/>
              <a:t>3.</a:t>
            </a:r>
            <a:r>
              <a:rPr lang="en-US" sz="1800" dirty="0"/>
              <a:t>	a.	</a:t>
            </a:r>
            <a:r>
              <a:rPr lang="en-US" sz="1800" dirty="0" smtClean="0"/>
              <a:t>in		4.</a:t>
            </a:r>
            <a:r>
              <a:rPr lang="en-US" sz="1800" dirty="0"/>
              <a:t>	a.	</a:t>
            </a:r>
            <a:r>
              <a:rPr lang="en-US" sz="1800" u="sng" dirty="0" smtClean="0"/>
              <a:t>of</a:t>
            </a:r>
            <a:r>
              <a:rPr lang="en-US" sz="1800" dirty="0" smtClean="0"/>
              <a:t>		</a:t>
            </a:r>
            <a:endParaRPr lang="en-US" sz="1800" dirty="0"/>
          </a:p>
          <a:p>
            <a:pPr algn="l">
              <a:defRPr/>
            </a:pPr>
            <a:r>
              <a:rPr lang="en-US" sz="1800" dirty="0" smtClean="0"/>
              <a:t>	b.	</a:t>
            </a:r>
            <a:r>
              <a:rPr lang="en-US" sz="1800" u="sng" dirty="0" smtClean="0"/>
              <a:t>on</a:t>
            </a:r>
            <a:r>
              <a:rPr lang="en-US" sz="1800" dirty="0" smtClean="0"/>
              <a:t>			</a:t>
            </a:r>
            <a:r>
              <a:rPr lang="en-US" sz="1800" dirty="0"/>
              <a:t>b.	with </a:t>
            </a:r>
            <a:endParaRPr lang="en-US" sz="1800" dirty="0" smtClean="0"/>
          </a:p>
          <a:p>
            <a:pPr algn="l">
              <a:defRPr/>
            </a:pPr>
            <a:r>
              <a:rPr lang="en-US" sz="1800" dirty="0"/>
              <a:t>	c.	</a:t>
            </a:r>
            <a:r>
              <a:rPr lang="en-US" sz="1800" dirty="0" smtClean="0"/>
              <a:t>with			</a:t>
            </a:r>
            <a:r>
              <a:rPr lang="en-US" sz="1800" dirty="0"/>
              <a:t>c.	toward </a:t>
            </a:r>
          </a:p>
          <a:p>
            <a:pPr algn="l">
              <a:defRPr/>
            </a:pPr>
            <a:r>
              <a:rPr lang="en-US" sz="1800" dirty="0"/>
              <a:t>	d.	</a:t>
            </a:r>
            <a:r>
              <a:rPr lang="en-US" sz="1800" dirty="0" smtClean="0"/>
              <a:t>over			</a:t>
            </a:r>
            <a:r>
              <a:rPr lang="en-US" sz="1800" dirty="0"/>
              <a:t>d.	over </a:t>
            </a:r>
          </a:p>
          <a:p>
            <a:pPr algn="l">
              <a:buFont typeface="Arial" charset="0"/>
              <a:buNone/>
              <a:defRPr/>
            </a:pPr>
            <a:endParaRPr lang="en-US" sz="1800" dirty="0">
              <a:ea typeface="MS PGothi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42897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en-US" b="1" dirty="0" smtClean="0">
                <a:solidFill>
                  <a:srgbClr val="D98061"/>
                </a:solidFill>
              </a:rPr>
              <a:t>Exercise 1 p. 109</a:t>
            </a:r>
            <a:endParaRPr lang="en-US" b="1" dirty="0">
              <a:solidFill>
                <a:srgbClr val="D98061"/>
              </a:solidFill>
            </a:endParaRPr>
          </a:p>
        </p:txBody>
      </p:sp>
      <p:sp>
        <p:nvSpPr>
          <p:cNvPr id="31746" name="Content Placeholder 2"/>
          <p:cNvSpPr>
            <a:spLocks noGrp="1"/>
          </p:cNvSpPr>
          <p:nvPr>
            <p:ph idx="1"/>
          </p:nvPr>
        </p:nvSpPr>
        <p:spPr>
          <a:xfrm>
            <a:off x="495300" y="1412776"/>
            <a:ext cx="8915400" cy="4525963"/>
          </a:xfrm>
        </p:spPr>
        <p:txBody>
          <a:bodyPr/>
          <a:lstStyle/>
          <a:p>
            <a:pPr algn="l"/>
            <a:r>
              <a:rPr lang="en-US" altLang="ar-SA" sz="2400" dirty="0" smtClean="0"/>
              <a:t>1.	Many countries are worried about increasing __________ </a:t>
            </a:r>
          </a:p>
          <a:p>
            <a:pPr algn="l"/>
            <a:r>
              <a:rPr lang="en-US" altLang="ar-SA" sz="2400" dirty="0" smtClean="0"/>
              <a:t>and have strict laws to control the number of people who can become</a:t>
            </a:r>
          </a:p>
          <a:p>
            <a:pPr algn="l"/>
            <a:r>
              <a:rPr lang="en-US" altLang="ar-SA" sz="2400" dirty="0" smtClean="0"/>
              <a:t>citizens</a:t>
            </a:r>
          </a:p>
          <a:p>
            <a:pPr algn="l"/>
            <a:r>
              <a:rPr lang="en-US" altLang="ar-SA" sz="2400" dirty="0" smtClean="0"/>
              <a:t> </a:t>
            </a:r>
          </a:p>
          <a:p>
            <a:pPr algn="l"/>
            <a:r>
              <a:rPr lang="en-US" altLang="ar-SA" sz="2400" dirty="0" smtClean="0"/>
              <a:t>	a.	migrate</a:t>
            </a:r>
          </a:p>
          <a:p>
            <a:pPr algn="l"/>
            <a:r>
              <a:rPr lang="en-US" altLang="ar-SA" sz="2400" dirty="0" smtClean="0"/>
              <a:t>	b.	immigrate</a:t>
            </a:r>
          </a:p>
          <a:p>
            <a:pPr algn="l"/>
            <a:r>
              <a:rPr lang="en-US" altLang="ar-SA" sz="2400" dirty="0" smtClean="0"/>
              <a:t>	c.	</a:t>
            </a:r>
            <a:r>
              <a:rPr lang="en-US" altLang="ar-SA" sz="2400" b="1" u="sng" dirty="0" smtClean="0"/>
              <a:t>immigration</a:t>
            </a:r>
            <a:r>
              <a:rPr lang="en-US" altLang="ar-SA" sz="2400" dirty="0" smtClean="0"/>
              <a:t> </a:t>
            </a:r>
          </a:p>
          <a:p>
            <a:pPr algn="l"/>
            <a:r>
              <a:rPr lang="en-US" altLang="ar-SA" sz="2400" dirty="0" smtClean="0"/>
              <a:t>	d.	migration</a:t>
            </a:r>
          </a:p>
          <a:p>
            <a:pPr algn="l"/>
            <a:endParaRPr lang="en-US" altLang="ar-SA" sz="2400" dirty="0" smtClean="0"/>
          </a:p>
        </p:txBody>
      </p:sp>
    </p:spTree>
    <p:extLst>
      <p:ext uri="{BB962C8B-B14F-4D97-AF65-F5344CB8AC3E}">
        <p14:creationId xmlns:p14="http://schemas.microsoft.com/office/powerpoint/2010/main" val="42316025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2770" name="Content Placeholder 2"/>
          <p:cNvSpPr>
            <a:spLocks noGrp="1"/>
          </p:cNvSpPr>
          <p:nvPr>
            <p:ph idx="1"/>
          </p:nvPr>
        </p:nvSpPr>
        <p:spPr>
          <a:xfrm>
            <a:off x="495300" y="1412776"/>
            <a:ext cx="8915400" cy="4525963"/>
          </a:xfrm>
        </p:spPr>
        <p:txBody>
          <a:bodyPr/>
          <a:lstStyle/>
          <a:p>
            <a:pPr algn="l"/>
            <a:r>
              <a:rPr lang="en-US" altLang="ar-SA" sz="1800" dirty="0" smtClean="0"/>
              <a:t>2.	_________ is an important source of revenue for a lot of countries.</a:t>
            </a:r>
          </a:p>
          <a:p>
            <a:pPr algn="l"/>
            <a:r>
              <a:rPr lang="en-US" altLang="ar-SA" sz="1800" dirty="0" smtClean="0"/>
              <a:t> </a:t>
            </a:r>
          </a:p>
          <a:p>
            <a:pPr algn="l"/>
            <a:r>
              <a:rPr lang="en-US" altLang="ar-SA" sz="1800" dirty="0" smtClean="0"/>
              <a:t>	a.	</a:t>
            </a:r>
            <a:r>
              <a:rPr lang="en-US" altLang="ar-SA" sz="1800" b="1" u="sng" dirty="0" smtClean="0"/>
              <a:t>tourism</a:t>
            </a:r>
          </a:p>
          <a:p>
            <a:pPr algn="l"/>
            <a:r>
              <a:rPr lang="en-US" altLang="ar-SA" sz="1800" dirty="0" smtClean="0"/>
              <a:t>	b.	touring</a:t>
            </a:r>
          </a:p>
          <a:p>
            <a:pPr algn="l"/>
            <a:r>
              <a:rPr lang="en-US" altLang="ar-SA" sz="1800" dirty="0" smtClean="0"/>
              <a:t>	c.	tourist</a:t>
            </a:r>
          </a:p>
          <a:p>
            <a:pPr algn="l"/>
            <a:r>
              <a:rPr lang="en-US" altLang="ar-SA" sz="1800" dirty="0" smtClean="0"/>
              <a:t>	d.	to tour </a:t>
            </a:r>
          </a:p>
          <a:p>
            <a:pPr algn="l"/>
            <a:endParaRPr lang="en-US" altLang="ar-SA" sz="1800" dirty="0" smtClean="0"/>
          </a:p>
          <a:p>
            <a:pPr algn="l"/>
            <a:r>
              <a:rPr lang="en-US" altLang="ar-SA" sz="1800" dirty="0" smtClean="0"/>
              <a:t>3.	Many cities in the United States have a multicultural atmosphere.  This can be seen in their great _______  of ethnic restaurants.</a:t>
            </a:r>
          </a:p>
          <a:p>
            <a:pPr algn="l"/>
            <a:r>
              <a:rPr lang="en-US" altLang="ar-SA" sz="1800" dirty="0" smtClean="0"/>
              <a:t> </a:t>
            </a:r>
          </a:p>
          <a:p>
            <a:pPr algn="l"/>
            <a:r>
              <a:rPr lang="en-US" altLang="ar-SA" sz="1800" dirty="0" smtClean="0"/>
              <a:t>	a.	diverse </a:t>
            </a:r>
          </a:p>
          <a:p>
            <a:pPr algn="l"/>
            <a:r>
              <a:rPr lang="en-US" altLang="ar-SA" sz="1800" dirty="0" smtClean="0"/>
              <a:t>	b.	divergence</a:t>
            </a:r>
          </a:p>
          <a:p>
            <a:pPr algn="l"/>
            <a:r>
              <a:rPr lang="en-US" altLang="ar-SA" sz="1800" dirty="0" smtClean="0"/>
              <a:t>	c.	</a:t>
            </a:r>
            <a:r>
              <a:rPr lang="en-US" altLang="ar-SA" sz="1800" b="1" u="sng" dirty="0" smtClean="0"/>
              <a:t>diversity</a:t>
            </a:r>
            <a:r>
              <a:rPr lang="en-US" altLang="ar-SA" sz="1800" dirty="0" smtClean="0"/>
              <a:t> </a:t>
            </a:r>
          </a:p>
          <a:p>
            <a:pPr algn="l"/>
            <a:r>
              <a:rPr lang="en-US" altLang="ar-SA" sz="1800" dirty="0" smtClean="0"/>
              <a:t>	d.	deriving </a:t>
            </a:r>
          </a:p>
          <a:p>
            <a:pPr algn="l"/>
            <a:endParaRPr lang="en-US" altLang="ar-SA" sz="1800" dirty="0" smtClean="0"/>
          </a:p>
        </p:txBody>
      </p:sp>
    </p:spTree>
    <p:extLst>
      <p:ext uri="{BB962C8B-B14F-4D97-AF65-F5344CB8AC3E}">
        <p14:creationId xmlns:p14="http://schemas.microsoft.com/office/powerpoint/2010/main" val="32469541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3794" name="Content Placeholder 2"/>
          <p:cNvSpPr>
            <a:spLocks noGrp="1"/>
          </p:cNvSpPr>
          <p:nvPr>
            <p:ph idx="1"/>
          </p:nvPr>
        </p:nvSpPr>
        <p:spPr>
          <a:xfrm>
            <a:off x="495300" y="1412776"/>
            <a:ext cx="8915400" cy="4525963"/>
          </a:xfrm>
        </p:spPr>
        <p:txBody>
          <a:bodyPr/>
          <a:lstStyle/>
          <a:p>
            <a:pPr algn="l"/>
            <a:r>
              <a:rPr lang="en-US" altLang="ar-SA" sz="2400" dirty="0" smtClean="0"/>
              <a:t>4.	The world is truly becoming interdependent. No country </a:t>
            </a:r>
            <a:endParaRPr lang="en-US" altLang="ar-SA" sz="2400" dirty="0"/>
          </a:p>
          <a:p>
            <a:pPr algn="l"/>
            <a:r>
              <a:rPr lang="en-US" altLang="ar-SA" sz="2400" dirty="0" smtClean="0"/>
              <a:t>	today can survive in ___________.</a:t>
            </a:r>
          </a:p>
          <a:p>
            <a:pPr algn="l"/>
            <a:r>
              <a:rPr lang="en-US" altLang="ar-SA" sz="2400" dirty="0" smtClean="0"/>
              <a:t> </a:t>
            </a:r>
          </a:p>
          <a:p>
            <a:pPr algn="l"/>
            <a:r>
              <a:rPr lang="en-US" altLang="ar-SA" sz="2400" dirty="0" smtClean="0"/>
              <a:t>	a.	</a:t>
            </a:r>
            <a:r>
              <a:rPr lang="en-US" altLang="ar-SA" sz="2400" b="1" u="sng" dirty="0" smtClean="0"/>
              <a:t>isolation</a:t>
            </a:r>
          </a:p>
          <a:p>
            <a:pPr algn="l"/>
            <a:r>
              <a:rPr lang="en-US" altLang="ar-SA" sz="2400" dirty="0" smtClean="0"/>
              <a:t>	b.	am</a:t>
            </a:r>
          </a:p>
          <a:p>
            <a:pPr algn="l"/>
            <a:r>
              <a:rPr lang="en-US" altLang="ar-SA" sz="2400" dirty="0" smtClean="0"/>
              <a:t>	c.	isolate</a:t>
            </a:r>
          </a:p>
          <a:p>
            <a:pPr algn="l"/>
            <a:r>
              <a:rPr lang="en-US" altLang="ar-SA" sz="2400" dirty="0" smtClean="0"/>
              <a:t>	d.	had</a:t>
            </a:r>
          </a:p>
          <a:p>
            <a:pPr algn="l"/>
            <a:endParaRPr lang="en-US" altLang="ar-SA" sz="2400" dirty="0" smtClean="0"/>
          </a:p>
          <a:p>
            <a:pPr algn="l"/>
            <a:endParaRPr lang="en-US" altLang="ar-SA" sz="2400" dirty="0" smtClean="0"/>
          </a:p>
        </p:txBody>
      </p:sp>
    </p:spTree>
    <p:extLst>
      <p:ext uri="{BB962C8B-B14F-4D97-AF65-F5344CB8AC3E}">
        <p14:creationId xmlns:p14="http://schemas.microsoft.com/office/powerpoint/2010/main" val="19658046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4818" name="Content Placeholder 2"/>
          <p:cNvSpPr>
            <a:spLocks noGrp="1"/>
          </p:cNvSpPr>
          <p:nvPr>
            <p:ph idx="1"/>
          </p:nvPr>
        </p:nvSpPr>
        <p:spPr>
          <a:xfrm>
            <a:off x="495300" y="1412776"/>
            <a:ext cx="8915400" cy="4525963"/>
          </a:xfrm>
        </p:spPr>
        <p:txBody>
          <a:bodyPr/>
          <a:lstStyle/>
          <a:p>
            <a:pPr algn="l"/>
            <a:r>
              <a:rPr lang="en-US" altLang="ar-SA" sz="2400" dirty="0" smtClean="0"/>
              <a:t>5.	It is almost impossible to keep up with all the recent __________ changes.</a:t>
            </a:r>
          </a:p>
          <a:p>
            <a:pPr algn="l"/>
            <a:r>
              <a:rPr lang="en-US" altLang="ar-SA" sz="2400" dirty="0" smtClean="0"/>
              <a:t> </a:t>
            </a:r>
          </a:p>
          <a:p>
            <a:pPr algn="l"/>
            <a:r>
              <a:rPr lang="en-US" altLang="ar-SA" sz="2400" dirty="0" smtClean="0"/>
              <a:t>	a.	am</a:t>
            </a:r>
          </a:p>
          <a:p>
            <a:pPr algn="l"/>
            <a:r>
              <a:rPr lang="en-US" altLang="ar-SA" sz="2400" dirty="0" smtClean="0"/>
              <a:t>	b.	is</a:t>
            </a:r>
          </a:p>
          <a:p>
            <a:pPr algn="l"/>
            <a:r>
              <a:rPr lang="en-US" altLang="ar-SA" sz="2400" dirty="0" smtClean="0"/>
              <a:t>	c.	are</a:t>
            </a:r>
          </a:p>
          <a:p>
            <a:pPr algn="l"/>
            <a:r>
              <a:rPr lang="en-US" altLang="ar-SA" sz="2400" dirty="0" smtClean="0"/>
              <a:t>	d.	</a:t>
            </a:r>
            <a:r>
              <a:rPr lang="en-US" altLang="ar-SA" sz="2400" b="1" u="sng" dirty="0" smtClean="0"/>
              <a:t>technological</a:t>
            </a:r>
          </a:p>
          <a:p>
            <a:pPr algn="l"/>
            <a:endParaRPr lang="en-US" altLang="ar-SA" sz="2400" dirty="0" smtClean="0"/>
          </a:p>
        </p:txBody>
      </p:sp>
    </p:spTree>
    <p:extLst>
      <p:ext uri="{BB962C8B-B14F-4D97-AF65-F5344CB8AC3E}">
        <p14:creationId xmlns:p14="http://schemas.microsoft.com/office/powerpoint/2010/main" val="27898671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>
              <a:defRPr/>
            </a:pPr>
            <a:endParaRPr lang="en-US" dirty="0">
              <a:ea typeface="ＭＳ Ｐゴシック" pitchFamily="-107" charset="-128"/>
            </a:endParaRPr>
          </a:p>
        </p:txBody>
      </p:sp>
      <p:sp>
        <p:nvSpPr>
          <p:cNvPr id="1843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en-US" altLang="ar-SA" sz="4400" dirty="0" smtClean="0"/>
          </a:p>
          <a:p>
            <a:pPr algn="ctr"/>
            <a:endParaRPr lang="en-US" altLang="ar-SA" sz="4400" b="1" dirty="0" smtClean="0">
              <a:solidFill>
                <a:srgbClr val="660066"/>
              </a:solidFill>
            </a:endParaRPr>
          </a:p>
          <a:p>
            <a:pPr algn="ctr"/>
            <a:r>
              <a:rPr lang="en-US" altLang="ar-SA" sz="4400" b="1" dirty="0" smtClean="0">
                <a:solidFill>
                  <a:srgbClr val="660066"/>
                </a:solidFill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2233415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3844363" y="6329534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effectLst/>
              </a:rPr>
              <a:t>All Rights Reserved for KFU ©</a:t>
            </a:r>
            <a:endParaRPr lang="en-US" sz="1100" b="0" dirty="0"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8EC88328-42C1-414D-8FE8-C67053200C72}" vid="{5416BC9F-2187-4C3D-91E8-20911268742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Arts-template-final</Template>
  <TotalTime>1630</TotalTime>
  <Words>80</Words>
  <Application>Microsoft Office PowerPoint</Application>
  <PresentationFormat>A4 Paper (210x297 mm)</PresentationFormat>
  <Paragraphs>91</Paragraphs>
  <Slides>10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8" baseType="lpstr">
      <vt:lpstr>ＭＳ Ｐゴシック</vt:lpstr>
      <vt:lpstr>ＭＳ Ｐゴシック</vt:lpstr>
      <vt:lpstr>ae_AlMateen</vt:lpstr>
      <vt:lpstr>Arial</vt:lpstr>
      <vt:lpstr>AYM Wadiy S_U normal.</vt:lpstr>
      <vt:lpstr>Calibri</vt:lpstr>
      <vt:lpstr>Times New Roman</vt:lpstr>
      <vt:lpstr>Office Theme</vt:lpstr>
      <vt:lpstr>PowerPoint Presentation</vt:lpstr>
      <vt:lpstr>Lecture 15</vt:lpstr>
      <vt:lpstr>Using Articles</vt:lpstr>
      <vt:lpstr>Using Prepositions</vt:lpstr>
      <vt:lpstr>Exercise 1 p. 109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Karim Mohmmad Zayed</dc:creator>
  <cp:lastModifiedBy>26-80E400AHAD</cp:lastModifiedBy>
  <cp:revision>188</cp:revision>
  <dcterms:created xsi:type="dcterms:W3CDTF">2014-09-11T06:30:06Z</dcterms:created>
  <dcterms:modified xsi:type="dcterms:W3CDTF">2017-01-06T14:18:48Z</dcterms:modified>
</cp:coreProperties>
</file>