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301" r:id="rId4"/>
    <p:sldId id="302" r:id="rId5"/>
    <p:sldId id="267" r:id="rId6"/>
    <p:sldId id="300" r:id="rId7"/>
    <p:sldId id="259" r:id="rId8"/>
    <p:sldId id="303" r:id="rId9"/>
    <p:sldId id="304" r:id="rId10"/>
    <p:sldId id="266" r:id="rId1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28" autoAdjust="0"/>
  </p:normalViewPr>
  <p:slideViewPr>
    <p:cSldViewPr>
      <p:cViewPr varScale="1">
        <p:scale>
          <a:sx n="74" d="100"/>
          <a:sy n="74" d="100"/>
        </p:scale>
        <p:origin x="-870" y="-10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9/29/2011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 advTm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med" advTm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med" advTm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med" advTm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med" advTm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med" advTm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med" advTm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 advTm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 advTm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 advTm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 advTm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 spd="med" advTm="0"/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45720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8194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/>
            <a:r>
              <a:rPr lang="en-US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Course title</a:t>
            </a:r>
          </a:p>
          <a:p>
            <a:pPr algn="l"/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Composition 1, ADEL 203</a:t>
            </a:r>
          </a:p>
          <a:p>
            <a:pPr algn="l"/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Instructor: Mohamed </a:t>
            </a:r>
            <a:r>
              <a:rPr lang="en-US" sz="2400" b="1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Werdien</a:t>
            </a:r>
            <a:endParaRPr lang="en-US" sz="24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Lecture 1</a:t>
            </a:r>
            <a:b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Chapter 1</a:t>
            </a:r>
            <a:b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Education and Student Life</a:t>
            </a:r>
            <a:b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</a:t>
            </a:r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915400" cy="1143000"/>
          </a:xfrm>
        </p:spPr>
        <p:txBody>
          <a:bodyPr/>
          <a:lstStyle/>
          <a:p>
            <a:pPr algn="l"/>
            <a:r>
              <a:rPr lang="en-US" sz="3200" dirty="0" smtClean="0"/>
              <a:t>Part 1:</a:t>
            </a:r>
            <a:br>
              <a:rPr lang="en-US" sz="3200" dirty="0" smtClean="0"/>
            </a:br>
            <a:r>
              <a:rPr lang="en-US" sz="3200" dirty="0" smtClean="0"/>
              <a:t>Before you write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447800"/>
            <a:ext cx="8915400" cy="4373563"/>
          </a:xfrm>
        </p:spPr>
        <p:txBody>
          <a:bodyPr/>
          <a:lstStyle/>
          <a:p>
            <a:pPr algn="l"/>
            <a:endParaRPr lang="en-US" sz="1800" dirty="0" smtClean="0"/>
          </a:p>
          <a:p>
            <a:pPr algn="l"/>
            <a:r>
              <a:rPr lang="en-US" sz="1800" dirty="0" smtClean="0"/>
              <a:t>1- </a:t>
            </a:r>
            <a:r>
              <a:rPr lang="en-US" sz="1800" b="1" u="sng" dirty="0" smtClean="0"/>
              <a:t>Choosing a topic</a:t>
            </a:r>
          </a:p>
          <a:p>
            <a:pPr algn="l"/>
            <a:r>
              <a:rPr lang="en-US" sz="1800" dirty="0" smtClean="0"/>
              <a:t>    Choose the topic you want to write about:</a:t>
            </a:r>
          </a:p>
          <a:p>
            <a:pPr algn="l"/>
            <a:r>
              <a:rPr lang="en-US" sz="1800" dirty="0" smtClean="0"/>
              <a:t>         - The advantages of a large college  </a:t>
            </a:r>
          </a:p>
          <a:p>
            <a:pPr algn="l"/>
            <a:r>
              <a:rPr lang="en-US" sz="1800" dirty="0" smtClean="0"/>
              <a:t>                                        or </a:t>
            </a:r>
          </a:p>
          <a:p>
            <a:pPr algn="l"/>
            <a:r>
              <a:rPr lang="en-US" sz="1800" dirty="0" smtClean="0"/>
              <a:t>         - The advantages of a small college</a:t>
            </a:r>
          </a:p>
          <a:p>
            <a:pPr algn="l"/>
            <a:r>
              <a:rPr lang="en-US" sz="1800" dirty="0" smtClean="0"/>
              <a:t>2- </a:t>
            </a:r>
            <a:r>
              <a:rPr lang="en-US" sz="1800" b="1" dirty="0" smtClean="0"/>
              <a:t>Brainstorming</a:t>
            </a:r>
          </a:p>
          <a:p>
            <a:pPr algn="l"/>
            <a:r>
              <a:rPr lang="en-US" sz="1800" dirty="0" smtClean="0"/>
              <a:t>        - Write down the ideas that come to your mind.</a:t>
            </a:r>
          </a:p>
          <a:p>
            <a:pPr algn="l"/>
            <a:r>
              <a:rPr lang="en-US" sz="1800" dirty="0" smtClean="0"/>
              <a:t>        - The ideas should be related to the topic you chose.</a:t>
            </a:r>
          </a:p>
          <a:p>
            <a:pPr algn="l"/>
            <a:r>
              <a:rPr lang="en-US" sz="1800" dirty="0" smtClean="0"/>
              <a:t>3- </a:t>
            </a:r>
            <a:r>
              <a:rPr lang="en-US" sz="1800" b="1" dirty="0" smtClean="0"/>
              <a:t>Organizing ideas in order of importance</a:t>
            </a:r>
          </a:p>
          <a:p>
            <a:pPr algn="l"/>
            <a:r>
              <a:rPr lang="en-US" sz="1800" dirty="0" smtClean="0"/>
              <a:t>         - One way of doing this is to write about the most important ideas first, then write about</a:t>
            </a:r>
          </a:p>
          <a:p>
            <a:pPr algn="l"/>
            <a:r>
              <a:rPr lang="en-US" sz="1800" dirty="0" smtClean="0"/>
              <a:t>             the less important ones.</a:t>
            </a:r>
          </a:p>
          <a:p>
            <a:pPr algn="l"/>
            <a:endParaRPr lang="ar-SA" sz="1800" dirty="0"/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400" dirty="0" smtClean="0"/>
              <a:t>4- </a:t>
            </a:r>
            <a:r>
              <a:rPr lang="en-US" sz="2400" b="1" dirty="0" smtClean="0"/>
              <a:t>Writing the topic sentence</a:t>
            </a:r>
          </a:p>
          <a:p>
            <a:pPr algn="l"/>
            <a:r>
              <a:rPr lang="en-US" sz="2400" dirty="0" smtClean="0"/>
              <a:t>   </a:t>
            </a:r>
            <a:r>
              <a:rPr lang="en-US" sz="2400" dirty="0" smtClean="0"/>
              <a:t>  </a:t>
            </a:r>
            <a:r>
              <a:rPr lang="en-US" sz="1800" dirty="0" smtClean="0"/>
              <a:t>- The topic sentence tells the reader the main idea of the paragraph</a:t>
            </a:r>
            <a:r>
              <a:rPr lang="en-US" sz="1800" dirty="0" smtClean="0"/>
              <a:t>.</a:t>
            </a:r>
            <a:endParaRPr lang="en-US" sz="1800" dirty="0" smtClean="0"/>
          </a:p>
          <a:p>
            <a:pPr algn="l"/>
            <a:r>
              <a:rPr lang="en-US" sz="1800" dirty="0" smtClean="0"/>
              <a:t>      - It usually comes at the beginning of the paragraph.</a:t>
            </a:r>
          </a:p>
          <a:p>
            <a:pPr algn="l"/>
            <a:r>
              <a:rPr lang="en-US" sz="1800" dirty="0" smtClean="0"/>
              <a:t>      - A good topic sentence shouldn’t be too specific.</a:t>
            </a:r>
          </a:p>
          <a:p>
            <a:pPr algn="l"/>
            <a:r>
              <a:rPr lang="en-US" sz="1800" dirty="0" smtClean="0"/>
              <a:t>      - In an opinion paragraph, a good topic sentence should clearly state your opinion .</a:t>
            </a:r>
          </a:p>
          <a:p>
            <a:endParaRPr lang="en-US" dirty="0"/>
          </a:p>
        </p:txBody>
      </p:sp>
      <p:sp>
        <p:nvSpPr>
          <p:cNvPr id="4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 smtClean="0"/>
              <a:t>Part 1:</a:t>
            </a:r>
            <a:br>
              <a:rPr lang="en-US" sz="3200" dirty="0" smtClean="0"/>
            </a:br>
            <a:r>
              <a:rPr lang="en-US" sz="3200" dirty="0" smtClean="0"/>
              <a:t>Before you write</a:t>
            </a:r>
            <a:endParaRPr lang="ar-SA" sz="3200" dirty="0"/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eaLnBrk="1" hangingPunct="1">
              <a:defRPr/>
            </a:pPr>
            <a:r>
              <a:rPr lang="en-US" sz="3200" smtClean="0">
                <a:solidFill>
                  <a:srgbClr val="C00000"/>
                </a:solidFill>
              </a:rPr>
              <a:t>Building Vocabulary:</a:t>
            </a:r>
            <a:br>
              <a:rPr lang="en-US" sz="3200" smtClean="0">
                <a:solidFill>
                  <a:srgbClr val="C00000"/>
                </a:solidFill>
              </a:rPr>
            </a:br>
            <a:r>
              <a:rPr lang="en-US" sz="3200" smtClean="0">
                <a:solidFill>
                  <a:srgbClr val="C00000"/>
                </a:solidFill>
              </a:rPr>
              <a:t>Exercise 4 page 5: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04800" y="1371600"/>
            <a:ext cx="8915400" cy="4800600"/>
          </a:xfrm>
        </p:spPr>
        <p:txBody>
          <a:bodyPr/>
          <a:lstStyle/>
          <a:p>
            <a:pPr algn="l"/>
            <a:r>
              <a:rPr lang="en-US" sz="2400" b="1" dirty="0" smtClean="0">
                <a:cs typeface="Arial" pitchFamily="34" charset="0"/>
              </a:rPr>
              <a:t>1- a good thing                                     advantage</a:t>
            </a:r>
          </a:p>
          <a:p>
            <a:pPr algn="l"/>
            <a:r>
              <a:rPr lang="en-US" sz="2400" b="1" dirty="0" smtClean="0">
                <a:cs typeface="Arial" pitchFamily="34" charset="0"/>
              </a:rPr>
              <a:t>2- the cost of college classes             ….……………</a:t>
            </a:r>
          </a:p>
          <a:p>
            <a:pPr algn="l"/>
            <a:r>
              <a:rPr lang="en-US" sz="2400" b="1" dirty="0" smtClean="0">
                <a:cs typeface="Arial" pitchFamily="34" charset="0"/>
              </a:rPr>
              <a:t>3- very large                                          ……………….</a:t>
            </a:r>
          </a:p>
          <a:p>
            <a:pPr algn="l"/>
            <a:r>
              <a:rPr lang="en-US" sz="2400" b="1" dirty="0" smtClean="0">
                <a:cs typeface="Arial" pitchFamily="34" charset="0"/>
              </a:rPr>
              <a:t>4- a good reputation                           ……………….</a:t>
            </a:r>
          </a:p>
          <a:p>
            <a:pPr algn="l"/>
            <a:r>
              <a:rPr lang="en-US" sz="2400" b="1" dirty="0" smtClean="0">
                <a:cs typeface="Arial" pitchFamily="34" charset="0"/>
              </a:rPr>
              <a:t>5- teachers                                             ………………</a:t>
            </a:r>
          </a:p>
          <a:p>
            <a:pPr algn="l"/>
            <a:r>
              <a:rPr lang="en-US" sz="2400" b="1" dirty="0" smtClean="0">
                <a:cs typeface="Arial" pitchFamily="34" charset="0"/>
              </a:rPr>
              <a:t>6- a building, laboratory, a library    ………………</a:t>
            </a:r>
          </a:p>
          <a:p>
            <a:pPr algn="l"/>
            <a:r>
              <a:rPr lang="en-US" sz="2400" b="1" dirty="0" smtClean="0">
                <a:cs typeface="Arial" pitchFamily="34" charset="0"/>
              </a:rPr>
              <a:t>7- go to                                                    ………………</a:t>
            </a:r>
          </a:p>
          <a:p>
            <a:pPr algn="l"/>
            <a:r>
              <a:rPr lang="en-US" sz="2400" b="1" dirty="0" smtClean="0">
                <a:latin typeface="Calibri" pitchFamily="34" charset="0"/>
              </a:rPr>
              <a:t>8-having many different kinds           </a:t>
            </a:r>
            <a:r>
              <a:rPr lang="en-US" sz="2400" b="1" dirty="0" smtClean="0">
                <a:cs typeface="Arial" pitchFamily="34" charset="0"/>
              </a:rPr>
              <a:t>……………..</a:t>
            </a:r>
            <a:endParaRPr lang="ar-SA" sz="2400" b="1" dirty="0" smtClean="0">
              <a:latin typeface="Calibri" pitchFamily="34" charset="0"/>
            </a:endParaRPr>
          </a:p>
          <a:p>
            <a:pPr algn="l"/>
            <a:r>
              <a:rPr lang="en-US" sz="2400" b="1" dirty="0" smtClean="0">
                <a:latin typeface="Calibri" pitchFamily="34" charset="0"/>
              </a:rPr>
              <a:t>9-</a:t>
            </a:r>
            <a:r>
              <a:rPr lang="en-US" sz="2400" dirty="0" smtClean="0">
                <a:latin typeface="Calibri" pitchFamily="34" charset="0"/>
              </a:rPr>
              <a:t> </a:t>
            </a:r>
            <a:r>
              <a:rPr lang="en-US" sz="2400" b="1" dirty="0" smtClean="0">
                <a:latin typeface="Calibri" pitchFamily="34" charset="0"/>
              </a:rPr>
              <a:t>not friendly                                        </a:t>
            </a:r>
            <a:r>
              <a:rPr lang="en-US" sz="2400" b="1" dirty="0" smtClean="0">
                <a:cs typeface="Arial" pitchFamily="34" charset="0"/>
              </a:rPr>
              <a:t>……………..</a:t>
            </a:r>
            <a:endParaRPr lang="en-US" sz="2400" b="1" dirty="0" smtClean="0">
              <a:latin typeface="Calibri" pitchFamily="34" charset="0"/>
            </a:endParaRPr>
          </a:p>
          <a:p>
            <a:pPr algn="l"/>
            <a:r>
              <a:rPr lang="en-US" sz="2400" b="1" dirty="0" smtClean="0">
                <a:latin typeface="Calibri" pitchFamily="34" charset="0"/>
              </a:rPr>
              <a:t>10- a bad thing                                       </a:t>
            </a:r>
            <a:r>
              <a:rPr lang="en-US" sz="2400" b="1" dirty="0" smtClean="0">
                <a:cs typeface="Arial" pitchFamily="34" charset="0"/>
              </a:rPr>
              <a:t>……………..</a:t>
            </a:r>
            <a:endParaRPr lang="en-US" sz="2400" b="1" dirty="0" smtClean="0">
              <a:latin typeface="Calibri" pitchFamily="34" charset="0"/>
            </a:endParaRPr>
          </a:p>
          <a:p>
            <a:pPr algn="l"/>
            <a:endParaRPr lang="en-US" sz="2400" b="1" dirty="0" smtClean="0">
              <a:cs typeface="Arial" pitchFamily="34" charset="0"/>
            </a:endParaRPr>
          </a:p>
          <a:p>
            <a:pPr algn="l"/>
            <a:endParaRPr lang="en-US" b="1" dirty="0" smtClean="0">
              <a:cs typeface="Arial" pitchFamily="34" charset="0"/>
            </a:endParaRPr>
          </a:p>
          <a:p>
            <a:pPr algn="l"/>
            <a:endParaRPr lang="en-US" b="1" dirty="0" smtClean="0">
              <a:cs typeface="Arial" pitchFamily="34" charset="0"/>
            </a:endParaRP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dirty="0" smtClean="0">
                <a:solidFill>
                  <a:srgbClr val="C00000"/>
                </a:solidFill>
              </a:rPr>
              <a:t>Building Vocabulary:</a:t>
            </a:r>
            <a:br>
              <a:rPr lang="en-US" sz="2800" dirty="0" smtClean="0">
                <a:solidFill>
                  <a:srgbClr val="C00000"/>
                </a:solidFill>
              </a:rPr>
            </a:br>
            <a:r>
              <a:rPr lang="en-US" sz="2800" dirty="0" smtClean="0">
                <a:solidFill>
                  <a:srgbClr val="C00000"/>
                </a:solidFill>
              </a:rPr>
              <a:t>Exercise 4 page 5:</a:t>
            </a:r>
            <a:endParaRPr lang="ar-SA" sz="28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400" b="1" dirty="0" smtClean="0">
                <a:cs typeface="Arial" pitchFamily="34" charset="0"/>
              </a:rPr>
              <a:t>1- a good thing                                          advantage</a:t>
            </a:r>
          </a:p>
          <a:p>
            <a:pPr algn="l"/>
            <a:r>
              <a:rPr lang="en-US" sz="2400" b="1" dirty="0" smtClean="0">
                <a:cs typeface="Arial" pitchFamily="34" charset="0"/>
              </a:rPr>
              <a:t>2- the cost of college classes                  tuition</a:t>
            </a:r>
          </a:p>
          <a:p>
            <a:pPr algn="l"/>
            <a:r>
              <a:rPr lang="en-US" sz="2400" b="1" dirty="0" smtClean="0">
                <a:cs typeface="Arial" pitchFamily="34" charset="0"/>
              </a:rPr>
              <a:t>3- very large                                                huge</a:t>
            </a:r>
          </a:p>
          <a:p>
            <a:pPr algn="l"/>
            <a:r>
              <a:rPr lang="en-US" sz="2400" b="1" dirty="0" smtClean="0">
                <a:cs typeface="Arial" pitchFamily="34" charset="0"/>
              </a:rPr>
              <a:t>4- a good reputation                                  prestige</a:t>
            </a:r>
          </a:p>
          <a:p>
            <a:pPr algn="l"/>
            <a:r>
              <a:rPr lang="en-US" sz="2400" b="1" dirty="0" smtClean="0">
                <a:cs typeface="Arial" pitchFamily="34" charset="0"/>
              </a:rPr>
              <a:t>5- teachers                                                    faculty</a:t>
            </a:r>
          </a:p>
          <a:p>
            <a:pPr algn="l"/>
            <a:r>
              <a:rPr lang="en-US" sz="2400" b="1" dirty="0" smtClean="0">
                <a:cs typeface="Arial" pitchFamily="34" charset="0"/>
              </a:rPr>
              <a:t>6- a building, laboratory, a library           facility</a:t>
            </a:r>
          </a:p>
          <a:p>
            <a:pPr algn="l"/>
            <a:r>
              <a:rPr lang="en-US" sz="2400" b="1" dirty="0" smtClean="0">
                <a:cs typeface="Arial" pitchFamily="34" charset="0"/>
              </a:rPr>
              <a:t>7- go to                                                           attend</a:t>
            </a:r>
          </a:p>
          <a:p>
            <a:pPr algn="l"/>
            <a:r>
              <a:rPr lang="en-US" sz="2400" b="1" dirty="0" smtClean="0">
                <a:latin typeface="Calibri" pitchFamily="34" charset="0"/>
              </a:rPr>
              <a:t>8-having many different kinds                  diverse</a:t>
            </a:r>
            <a:endParaRPr lang="ar-SA" sz="2400" b="1" dirty="0" smtClean="0">
              <a:latin typeface="Calibri" pitchFamily="34" charset="0"/>
            </a:endParaRPr>
          </a:p>
          <a:p>
            <a:pPr algn="l"/>
            <a:r>
              <a:rPr lang="en-US" sz="2400" b="1" dirty="0" smtClean="0">
                <a:latin typeface="Calibri" pitchFamily="34" charset="0"/>
              </a:rPr>
              <a:t>9-</a:t>
            </a:r>
            <a:r>
              <a:rPr lang="en-US" sz="2400" dirty="0" smtClean="0">
                <a:latin typeface="Calibri" pitchFamily="34" charset="0"/>
              </a:rPr>
              <a:t> </a:t>
            </a:r>
            <a:r>
              <a:rPr lang="en-US" sz="2400" b="1" dirty="0" smtClean="0">
                <a:latin typeface="Calibri" pitchFamily="34" charset="0"/>
              </a:rPr>
              <a:t>not friendly                                               impersonal</a:t>
            </a:r>
          </a:p>
          <a:p>
            <a:pPr algn="l"/>
            <a:r>
              <a:rPr lang="en-US" sz="2400" b="1" dirty="0" smtClean="0">
                <a:latin typeface="Calibri" pitchFamily="34" charset="0"/>
              </a:rPr>
              <a:t>10- a bad thing                                             disadvantage</a:t>
            </a:r>
          </a:p>
          <a:p>
            <a:pPr algn="l"/>
            <a:endParaRPr lang="en-US" sz="2400" b="1" dirty="0" smtClean="0">
              <a:cs typeface="Arial" pitchFamily="34" charset="0"/>
            </a:endParaRPr>
          </a:p>
          <a:p>
            <a:pPr algn="l"/>
            <a:endParaRPr lang="en-US" b="1" dirty="0" smtClean="0">
              <a:cs typeface="Arial" pitchFamily="34" charset="0"/>
            </a:endParaRPr>
          </a:p>
          <a:p>
            <a:pPr algn="l"/>
            <a:endParaRPr lang="en-US" b="1" dirty="0" smtClean="0">
              <a:cs typeface="Arial" pitchFamily="34" charset="0"/>
            </a:endParaRP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  <a:p>
            <a:endParaRPr lang="ar-SA" dirty="0"/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94488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eaLnBrk="1" hangingPunct="1"/>
            <a:r>
              <a:rPr lang="en-US" sz="2800" dirty="0" smtClean="0">
                <a:solidFill>
                  <a:srgbClr val="C00000"/>
                </a:solidFill>
                <a:cs typeface="Arial" pitchFamily="34" charset="0"/>
              </a:rPr>
              <a:t>Exercise 5 page 6:</a:t>
            </a:r>
            <a:endParaRPr lang="ar-SA" sz="2800" dirty="0" smtClean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1752600"/>
            <a:ext cx="8458200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endParaRPr lang="en-US" dirty="0" smtClean="0"/>
          </a:p>
          <a:p>
            <a:pPr algn="l"/>
            <a:r>
              <a:rPr lang="en-US" dirty="0" smtClean="0"/>
              <a:t>Discussing advantages:</a:t>
            </a:r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 - Advantages of a Large College</a:t>
            </a:r>
          </a:p>
          <a:p>
            <a:pPr algn="l"/>
            <a:endParaRPr lang="en-US" dirty="0" smtClean="0"/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   </a:t>
            </a:r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 </a:t>
            </a:r>
            <a:r>
              <a:rPr lang="ar-SA" dirty="0" smtClean="0"/>
              <a:t>    </a:t>
            </a:r>
            <a:endParaRPr lang="en-US" dirty="0" smtClean="0"/>
          </a:p>
          <a:p>
            <a:pPr algn="l"/>
            <a:r>
              <a:rPr lang="en-US" dirty="0" smtClean="0"/>
              <a:t>- Advantages of a small college</a:t>
            </a:r>
          </a:p>
          <a:p>
            <a:pPr algn="l">
              <a:buFontTx/>
              <a:buChar char="-"/>
            </a:pPr>
            <a:endParaRPr lang="en-US" dirty="0" smtClean="0"/>
          </a:p>
          <a:p>
            <a:pPr algn="l">
              <a:buFontTx/>
              <a:buChar char="-"/>
            </a:pPr>
            <a:endParaRPr lang="ar-SA" dirty="0"/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dirty="0" smtClean="0">
                <a:solidFill>
                  <a:srgbClr val="C00000"/>
                </a:solidFill>
                <a:cs typeface="Arial" pitchFamily="34" charset="0"/>
              </a:rPr>
              <a:t>Exercise 5 page 6: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400" dirty="0" smtClean="0"/>
              <a:t>Discussing advantages:</a:t>
            </a:r>
          </a:p>
          <a:p>
            <a:pPr algn="l"/>
            <a:r>
              <a:rPr lang="en-US" sz="2400" dirty="0" smtClean="0"/>
              <a:t> - </a:t>
            </a:r>
            <a:r>
              <a:rPr lang="en-US" sz="2400" b="1" u="sng" dirty="0" smtClean="0"/>
              <a:t>Advantages of a Large College:</a:t>
            </a:r>
          </a:p>
          <a:p>
            <a:pPr algn="l"/>
            <a:r>
              <a:rPr lang="en-US" sz="2400" dirty="0" smtClean="0"/>
              <a:t>  1- It  offers degrees in about every academic field.</a:t>
            </a:r>
          </a:p>
          <a:p>
            <a:pPr algn="l"/>
            <a:r>
              <a:rPr lang="en-US" sz="2400" dirty="0" smtClean="0"/>
              <a:t>  2- There are more facilities .</a:t>
            </a:r>
          </a:p>
          <a:p>
            <a:pPr algn="l"/>
            <a:r>
              <a:rPr lang="en-US" sz="2400" dirty="0" smtClean="0"/>
              <a:t>  3-  They offer a high quality of teaching.</a:t>
            </a:r>
          </a:p>
          <a:p>
            <a:pPr algn="l"/>
            <a:r>
              <a:rPr lang="en-US" sz="2400" dirty="0" smtClean="0"/>
              <a:t>- </a:t>
            </a:r>
            <a:r>
              <a:rPr lang="en-US" sz="2400" b="1" u="sng" dirty="0" smtClean="0"/>
              <a:t>Advantages of a small college:</a:t>
            </a:r>
          </a:p>
          <a:p>
            <a:pPr algn="l"/>
            <a:r>
              <a:rPr lang="en-US" sz="2400" dirty="0" smtClean="0"/>
              <a:t>  1- Students get along with one another easily.</a:t>
            </a:r>
          </a:p>
          <a:p>
            <a:pPr algn="l"/>
            <a:r>
              <a:rPr lang="en-US" sz="2400" dirty="0" smtClean="0"/>
              <a:t>  2- Students have a permanent  access to professors.</a:t>
            </a:r>
          </a:p>
          <a:p>
            <a:pPr algn="l"/>
            <a:r>
              <a:rPr lang="en-US" sz="2400" dirty="0" smtClean="0"/>
              <a:t>  3- It is easy to navigate.</a:t>
            </a:r>
          </a:p>
          <a:p>
            <a:pPr algn="l"/>
            <a:endParaRPr lang="en-US" dirty="0"/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Exercise </a:t>
            </a:r>
            <a:r>
              <a:rPr lang="en-US" sz="2800" dirty="0" smtClean="0"/>
              <a:t>10 page 8</a:t>
            </a:r>
            <a:r>
              <a:rPr lang="en-US" sz="2800" dirty="0" smtClean="0"/>
              <a:t>:</a:t>
            </a:r>
            <a:br>
              <a:rPr lang="en-US" sz="2800" dirty="0" smtClean="0"/>
            </a:br>
            <a:r>
              <a:rPr lang="en-US" sz="2800" b="1" dirty="0" smtClean="0"/>
              <a:t>Choosing the best topic sentence:</a:t>
            </a:r>
            <a:br>
              <a:rPr lang="en-US" sz="2800" b="1" dirty="0" smtClean="0"/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400" dirty="0" smtClean="0"/>
              <a:t>   Which of the </a:t>
            </a:r>
            <a:r>
              <a:rPr lang="en-US" sz="2400" smtClean="0"/>
              <a:t>following sentences are </a:t>
            </a:r>
            <a:r>
              <a:rPr lang="en-US" sz="2400" dirty="0" smtClean="0"/>
              <a:t>good </a:t>
            </a:r>
            <a:r>
              <a:rPr lang="en-US" sz="2400" smtClean="0"/>
              <a:t>topic sentences?</a:t>
            </a:r>
            <a:endParaRPr lang="en-US" sz="2400" dirty="0" smtClean="0"/>
          </a:p>
          <a:p>
            <a:pPr algn="l"/>
            <a:r>
              <a:rPr lang="en-US" sz="2400" dirty="0" smtClean="0"/>
              <a:t> </a:t>
            </a:r>
            <a:r>
              <a:rPr lang="en-US" sz="2400" dirty="0" smtClean="0"/>
              <a:t>  </a:t>
            </a:r>
            <a:r>
              <a:rPr lang="en-US" sz="2400" dirty="0" smtClean="0"/>
              <a:t>1- </a:t>
            </a:r>
            <a:r>
              <a:rPr lang="en-US" sz="2400" dirty="0" smtClean="0"/>
              <a:t>Students who study abroad often can’t speak the language well.</a:t>
            </a:r>
          </a:p>
          <a:p>
            <a:pPr algn="l"/>
            <a:r>
              <a:rPr lang="en-US" sz="2400" dirty="0" smtClean="0"/>
              <a:t>   2- Studying abroad has three main advantages</a:t>
            </a:r>
            <a:r>
              <a:rPr lang="en-US" sz="2400" dirty="0" smtClean="0"/>
              <a:t>.    </a:t>
            </a:r>
            <a:r>
              <a:rPr lang="en-US" sz="2400" dirty="0" smtClean="0"/>
              <a:t>( good )</a:t>
            </a:r>
            <a:endParaRPr lang="en-US" sz="2400" dirty="0" smtClean="0"/>
          </a:p>
          <a:p>
            <a:pPr algn="l"/>
            <a:r>
              <a:rPr lang="en-US" sz="2400" dirty="0" smtClean="0"/>
              <a:t>   3- I believe this for several reasons.</a:t>
            </a:r>
          </a:p>
          <a:p>
            <a:pPr algn="l"/>
            <a:r>
              <a:rPr lang="en-US" sz="2400" dirty="0" smtClean="0"/>
              <a:t>   4- There are many good schools in foreign countries</a:t>
            </a:r>
            <a:r>
              <a:rPr lang="en-US" sz="2400" dirty="0" smtClean="0"/>
              <a:t>.     ( good )</a:t>
            </a:r>
            <a:endParaRPr lang="en-US" sz="2400" dirty="0" smtClean="0"/>
          </a:p>
          <a:p>
            <a:pPr algn="l"/>
            <a:r>
              <a:rPr lang="en-US" sz="2400" dirty="0" smtClean="0"/>
              <a:t>   5- If possible, all college students should spend some time studying in a foreign country.</a:t>
            </a:r>
          </a:p>
          <a:p>
            <a:pPr algn="l"/>
            <a:r>
              <a:rPr lang="en-US" sz="2400" dirty="0" smtClean="0"/>
              <a:t>   </a:t>
            </a:r>
            <a:r>
              <a:rPr lang="en-US" sz="2400" b="1" dirty="0" smtClean="0"/>
              <a:t>Homework:</a:t>
            </a:r>
          </a:p>
          <a:p>
            <a:pPr algn="l"/>
            <a:r>
              <a:rPr lang="en-US" sz="2400" b="1" dirty="0" smtClean="0"/>
              <a:t>   Exercise 11 page 8</a:t>
            </a:r>
          </a:p>
          <a:p>
            <a:pPr algn="l"/>
            <a:r>
              <a:rPr lang="en-US" sz="2400" dirty="0" smtClean="0"/>
              <a:t>     Write a topic sentence for the topic you chose. </a:t>
            </a:r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493</Words>
  <Application>Microsoft Office PowerPoint</Application>
  <PresentationFormat>A4 Paper (210x297 mm)</PresentationFormat>
  <Paragraphs>93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    Lecture 1  Chapter 1 Education and Student Life  </vt:lpstr>
      <vt:lpstr>Part 1: Before you write</vt:lpstr>
      <vt:lpstr>Part 1: Before you write</vt:lpstr>
      <vt:lpstr>Building Vocabulary: Exercise 4 page 5:</vt:lpstr>
      <vt:lpstr>Building Vocabulary: Exercise 4 page 5:</vt:lpstr>
      <vt:lpstr>Exercise 5 page 6:</vt:lpstr>
      <vt:lpstr>Exercise 5 page 6:</vt:lpstr>
      <vt:lpstr> Exercise 10 page 8: Choosing the best topic sentence: 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M@Z</cp:lastModifiedBy>
  <cp:revision>39</cp:revision>
  <dcterms:modified xsi:type="dcterms:W3CDTF">2011-09-29T08:56:57Z</dcterms:modified>
</cp:coreProperties>
</file>