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1" r:id="rId4"/>
    <p:sldId id="302" r:id="rId5"/>
    <p:sldId id="305" r:id="rId6"/>
    <p:sldId id="306" r:id="rId7"/>
    <p:sldId id="307" r:id="rId8"/>
    <p:sldId id="308" r:id="rId9"/>
    <p:sldId id="30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2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Chapter 1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Education and Student Life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/>
            <a:r>
              <a:rPr lang="en-US" sz="3200" dirty="0" smtClean="0"/>
              <a:t>Examples of good topic sentences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  1- </a:t>
            </a:r>
            <a:r>
              <a:rPr lang="en-US" sz="1800" b="1" dirty="0" smtClean="0"/>
              <a:t>The advantages of a large college :</a:t>
            </a:r>
          </a:p>
          <a:p>
            <a:pPr algn="l"/>
            <a:r>
              <a:rPr lang="en-US" sz="1800" dirty="0" smtClean="0"/>
              <a:t>              -  There are three main advantages of a large college.</a:t>
            </a:r>
          </a:p>
          <a:p>
            <a:pPr algn="l"/>
            <a:r>
              <a:rPr lang="en-US" sz="1800" dirty="0" smtClean="0"/>
              <a:t>              -  Studying in a large college offers students many advantages.</a:t>
            </a:r>
          </a:p>
          <a:p>
            <a:pPr algn="l"/>
            <a:r>
              <a:rPr lang="en-US" sz="1800" dirty="0" smtClean="0"/>
              <a:t>                                         </a:t>
            </a:r>
          </a:p>
          <a:p>
            <a:pPr algn="l"/>
            <a:r>
              <a:rPr lang="en-US" sz="1800" dirty="0" smtClean="0"/>
              <a:t>         2- </a:t>
            </a:r>
            <a:r>
              <a:rPr lang="en-US" sz="1800" b="1" dirty="0" smtClean="0"/>
              <a:t>The advantages of a small college:</a:t>
            </a:r>
          </a:p>
          <a:p>
            <a:pPr algn="l"/>
            <a:r>
              <a:rPr lang="en-US" sz="1800" dirty="0" smtClean="0"/>
              <a:t>              - A small college has three main advantages.</a:t>
            </a:r>
          </a:p>
          <a:p>
            <a:pPr algn="l"/>
            <a:r>
              <a:rPr lang="en-US" sz="1800" dirty="0" smtClean="0"/>
              <a:t>              - Students who study in a small college enjoy many advantages.</a:t>
            </a:r>
          </a:p>
          <a:p>
            <a:pPr algn="l"/>
            <a:endParaRPr lang="ar-SA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 </a:t>
            </a:r>
            <a:r>
              <a:rPr lang="en-US" sz="2400" b="1" dirty="0" smtClean="0"/>
              <a:t>Developing  cohesion and clarity</a:t>
            </a:r>
          </a:p>
          <a:p>
            <a:pPr algn="l"/>
            <a:r>
              <a:rPr lang="en-US" sz="2400" dirty="0" smtClean="0"/>
              <a:t>  Giving reasons with </a:t>
            </a:r>
            <a:r>
              <a:rPr lang="en-US" sz="2400" b="1" u="sng" dirty="0" smtClean="0"/>
              <a:t>because</a:t>
            </a:r>
            <a:r>
              <a:rPr lang="en-US" sz="2400" dirty="0" smtClean="0"/>
              <a:t>, </a:t>
            </a:r>
            <a:r>
              <a:rPr lang="en-US" sz="2400" b="1" u="sng" dirty="0" smtClean="0"/>
              <a:t>so</a:t>
            </a:r>
            <a:r>
              <a:rPr lang="en-US" sz="2400" dirty="0" smtClean="0"/>
              <a:t> and </a:t>
            </a:r>
            <a:r>
              <a:rPr lang="en-US" sz="2400" b="1" u="sng" dirty="0" smtClean="0"/>
              <a:t>therefore</a:t>
            </a:r>
            <a:r>
              <a:rPr lang="en-US" sz="2400" dirty="0" smtClean="0"/>
              <a:t>:</a:t>
            </a:r>
          </a:p>
          <a:p>
            <a:pPr algn="l"/>
            <a:r>
              <a:rPr lang="en-US" sz="2400" dirty="0" smtClean="0"/>
              <a:t>      1-</a:t>
            </a:r>
            <a:r>
              <a:rPr lang="en-US" sz="2400" b="1" u="sng" dirty="0" smtClean="0"/>
              <a:t> Because</a:t>
            </a:r>
            <a:r>
              <a:rPr lang="en-US" sz="2400" dirty="0" smtClean="0"/>
              <a:t>:</a:t>
            </a:r>
          </a:p>
          <a:p>
            <a:pPr algn="l"/>
            <a:r>
              <a:rPr lang="en-US" sz="2400" dirty="0" smtClean="0"/>
              <a:t>          It is used in phrases and clauses that state a cause or reason.</a:t>
            </a:r>
          </a:p>
          <a:p>
            <a:pPr algn="l"/>
            <a:r>
              <a:rPr lang="en-US" sz="2400" dirty="0" smtClean="0"/>
              <a:t>       Examples:</a:t>
            </a:r>
          </a:p>
          <a:p>
            <a:pPr algn="l"/>
            <a:r>
              <a:rPr lang="en-US" sz="2400" dirty="0" smtClean="0"/>
              <a:t>       - </a:t>
            </a:r>
            <a:r>
              <a:rPr lang="en-US" sz="2400" b="1" u="sng" dirty="0" smtClean="0"/>
              <a:t>Because </a:t>
            </a:r>
            <a:r>
              <a:rPr lang="en-US" sz="2400" dirty="0" smtClean="0"/>
              <a:t>large schools offer many different courses, students have a wide variety of subjects to choose from.</a:t>
            </a:r>
          </a:p>
          <a:p>
            <a:pPr algn="l"/>
            <a:r>
              <a:rPr lang="en-US" sz="2400" dirty="0" smtClean="0"/>
              <a:t>       - Students at large schools have a wide variety of subjects to choose from</a:t>
            </a:r>
            <a:r>
              <a:rPr lang="en-US" sz="2400" b="1" u="sng" dirty="0" smtClean="0"/>
              <a:t> because </a:t>
            </a:r>
            <a:r>
              <a:rPr lang="en-US" sz="2400" dirty="0" smtClean="0"/>
              <a:t>large schools offer many different courses.</a:t>
            </a:r>
            <a:endParaRPr lang="en-US" sz="24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2: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2-</a:t>
            </a:r>
            <a:r>
              <a:rPr lang="en-US" sz="2400" b="1" u="sng" dirty="0" smtClean="0"/>
              <a:t> So </a:t>
            </a:r>
            <a:r>
              <a:rPr lang="en-US" sz="2400" dirty="0" smtClean="0"/>
              <a:t>and </a:t>
            </a:r>
            <a:r>
              <a:rPr lang="en-US" sz="2400" b="1" u="sng" dirty="0" smtClean="0"/>
              <a:t>therefore</a:t>
            </a:r>
            <a:r>
              <a:rPr lang="en-US" sz="2400" dirty="0" smtClean="0"/>
              <a:t>:</a:t>
            </a:r>
          </a:p>
          <a:p>
            <a:pPr algn="l"/>
            <a:r>
              <a:rPr lang="en-US" sz="2400" dirty="0" smtClean="0"/>
              <a:t>     They are used in phrases and clauses that state an effect or result.</a:t>
            </a:r>
          </a:p>
          <a:p>
            <a:pPr algn="l"/>
            <a:r>
              <a:rPr lang="en-US" sz="2400" dirty="0" smtClean="0"/>
              <a:t>     Examples:</a:t>
            </a:r>
          </a:p>
          <a:p>
            <a:pPr algn="l"/>
            <a:r>
              <a:rPr lang="en-US" sz="2400" dirty="0" smtClean="0"/>
              <a:t>    - Large schools offer many different courses, </a:t>
            </a:r>
            <a:r>
              <a:rPr lang="en-US" sz="2400" b="1" u="sng" dirty="0" smtClean="0"/>
              <a:t>so</a:t>
            </a:r>
            <a:r>
              <a:rPr lang="en-US" sz="2400" dirty="0" smtClean="0"/>
              <a:t> students have a wide variety of subjects to choose from.</a:t>
            </a:r>
          </a:p>
          <a:p>
            <a:pPr algn="l"/>
            <a:r>
              <a:rPr lang="en-US" sz="2400" dirty="0" smtClean="0"/>
              <a:t>    - Large schools offer many different courses; </a:t>
            </a:r>
            <a:r>
              <a:rPr lang="en-US" sz="2400" b="1" u="sng" dirty="0" smtClean="0"/>
              <a:t>therefore</a:t>
            </a:r>
            <a:r>
              <a:rPr lang="en-US" sz="2400" dirty="0" smtClean="0"/>
              <a:t> , students have a wide variety of subjects to choose from.</a:t>
            </a:r>
          </a:p>
          <a:p>
            <a:pPr algn="l"/>
            <a:r>
              <a:rPr lang="en-US" sz="2400" dirty="0" smtClean="0"/>
              <a:t>    - Large schools offer many different courses. </a:t>
            </a:r>
            <a:r>
              <a:rPr lang="en-US" sz="2400" b="1" u="sng" dirty="0" smtClean="0"/>
              <a:t>Therefore</a:t>
            </a:r>
            <a:r>
              <a:rPr lang="en-US" sz="2400" dirty="0" smtClean="0"/>
              <a:t> , students have a wide variety of subjects to choose from.</a:t>
            </a:r>
            <a:endParaRPr lang="en-US" sz="24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73162"/>
          </a:xfrm>
        </p:spPr>
        <p:txBody>
          <a:bodyPr/>
          <a:lstStyle/>
          <a:p>
            <a:pPr algn="l"/>
            <a:r>
              <a:rPr lang="en-US" sz="3200" dirty="0" smtClean="0"/>
              <a:t>Exercise 1 page 10</a:t>
            </a:r>
            <a:br>
              <a:rPr lang="en-US" sz="3200" dirty="0" smtClean="0"/>
            </a:br>
            <a:r>
              <a:rPr lang="en-US" sz="2800" dirty="0" smtClean="0"/>
              <a:t>Completing sentences with because, so, and therefore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      1- Students who study in a foreign country live with people who do not speak their native language ; </a:t>
            </a:r>
            <a:r>
              <a:rPr lang="en-US" sz="1800" b="1" u="sng" dirty="0" smtClean="0"/>
              <a:t>therefore</a:t>
            </a:r>
            <a:r>
              <a:rPr lang="en-US" sz="1800" dirty="0" smtClean="0"/>
              <a:t>, they will learn that country’s language well.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2- Public colleges are more practical ……………………….. they are less expensive.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3- When students attend a local college, they can live at home, …………………. they don’t have to spend a lot on rent and food.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4- ……………………….. international students have to study in a foreign language, they often have difficulty with their courses.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5- International students spend a long time away from home.  ………………………. , they may lose touch  with their own customs and cultures.</a:t>
            </a:r>
          </a:p>
          <a:p>
            <a:pPr algn="l"/>
            <a:endParaRPr lang="en-US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algn="l"/>
            <a:r>
              <a:rPr lang="en-US" sz="3600" dirty="0" smtClean="0"/>
              <a:t>Exercise 1 page 10</a:t>
            </a:r>
            <a:br>
              <a:rPr lang="en-US" sz="3600" dirty="0" smtClean="0"/>
            </a:br>
            <a:r>
              <a:rPr lang="en-US" sz="2800" dirty="0" smtClean="0"/>
              <a:t>Completing sentences with because, so, and therefore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      1- Students who study in a foreign country live with people who do not speak their native language ; </a:t>
            </a:r>
            <a:r>
              <a:rPr lang="en-US" sz="1800" b="1" u="sng" dirty="0" smtClean="0"/>
              <a:t>therefore</a:t>
            </a:r>
            <a:r>
              <a:rPr lang="en-US" sz="1800" dirty="0" smtClean="0"/>
              <a:t>, they will learn that country’s language well.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2- Public colleges are more practical </a:t>
            </a:r>
            <a:r>
              <a:rPr lang="en-US" sz="1800" b="1" u="sng" dirty="0" smtClean="0"/>
              <a:t>because </a:t>
            </a:r>
            <a:r>
              <a:rPr lang="en-US" sz="1800" dirty="0" smtClean="0"/>
              <a:t>they are less expensive.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3- When students attend a local college, they can live at home, </a:t>
            </a:r>
            <a:r>
              <a:rPr lang="en-US" sz="1800" b="1" u="sng" dirty="0" smtClean="0"/>
              <a:t>so</a:t>
            </a:r>
            <a:r>
              <a:rPr lang="en-US" sz="1800" dirty="0" smtClean="0"/>
              <a:t> they don’t have to spend a lot on rent and food.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4- </a:t>
            </a:r>
            <a:r>
              <a:rPr lang="en-US" sz="1800" b="1" u="sng" dirty="0" smtClean="0"/>
              <a:t>Because </a:t>
            </a:r>
            <a:r>
              <a:rPr lang="en-US" sz="1800" dirty="0" smtClean="0"/>
              <a:t>international students have to study in a foreign language, they often have difficulty with their courses.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5- International students spend a long time away from home.  </a:t>
            </a:r>
            <a:r>
              <a:rPr lang="en-US" sz="1800" b="1" u="sng" dirty="0" smtClean="0"/>
              <a:t>Therefore </a:t>
            </a:r>
            <a:r>
              <a:rPr lang="en-US" sz="1800" dirty="0" smtClean="0"/>
              <a:t>, they may lose touch  with their own customs and cultures.</a:t>
            </a:r>
          </a:p>
          <a:p>
            <a:pPr algn="l"/>
            <a:endParaRPr lang="en-US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2: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877300" cy="4678363"/>
          </a:xfrm>
        </p:spPr>
        <p:txBody>
          <a:bodyPr/>
          <a:lstStyle/>
          <a:p>
            <a:pPr algn="l"/>
            <a:r>
              <a:rPr lang="en-US" sz="2400" dirty="0" smtClean="0"/>
              <a:t>Using connecting words: in addition and also</a:t>
            </a:r>
          </a:p>
          <a:p>
            <a:pPr algn="l"/>
            <a:r>
              <a:rPr lang="en-US" sz="1800" dirty="0" smtClean="0"/>
              <a:t>We use </a:t>
            </a:r>
            <a:r>
              <a:rPr lang="en-US" sz="1800" b="1" u="sng" dirty="0" smtClean="0"/>
              <a:t>in addition </a:t>
            </a:r>
            <a:r>
              <a:rPr lang="en-US" sz="1800" dirty="0" smtClean="0"/>
              <a:t>and</a:t>
            </a:r>
            <a:r>
              <a:rPr lang="en-US" sz="1800" b="1" u="sng" dirty="0" smtClean="0"/>
              <a:t> also </a:t>
            </a:r>
            <a:r>
              <a:rPr lang="en-US" sz="1800" dirty="0" smtClean="0"/>
              <a:t>to connect similar ideas in a paragraph.</a:t>
            </a:r>
          </a:p>
          <a:p>
            <a:pPr algn="l"/>
            <a:r>
              <a:rPr lang="en-US" sz="1800" dirty="0" smtClean="0"/>
              <a:t>     1- </a:t>
            </a:r>
            <a:r>
              <a:rPr lang="en-US" sz="1800" b="1" u="sng" dirty="0" smtClean="0"/>
              <a:t>In addition</a:t>
            </a:r>
            <a:r>
              <a:rPr lang="en-US" sz="1800" dirty="0" smtClean="0"/>
              <a:t>:</a:t>
            </a:r>
          </a:p>
          <a:p>
            <a:pPr algn="l"/>
            <a:r>
              <a:rPr lang="en-US" sz="1800" dirty="0" smtClean="0"/>
              <a:t>        It usually comes at the beginning of a sentence.</a:t>
            </a:r>
          </a:p>
          <a:p>
            <a:pPr algn="l"/>
            <a:r>
              <a:rPr lang="en-US" sz="1800" dirty="0" smtClean="0"/>
              <a:t>        Example:</a:t>
            </a:r>
          </a:p>
          <a:p>
            <a:pPr algn="l"/>
            <a:r>
              <a:rPr lang="en-US" sz="1800" dirty="0" smtClean="0"/>
              <a:t>     - It is very difficult to study abroad. </a:t>
            </a:r>
            <a:r>
              <a:rPr lang="en-US" sz="1800" b="1" u="sng" dirty="0" smtClean="0"/>
              <a:t>In addition</a:t>
            </a:r>
            <a:r>
              <a:rPr lang="en-US" sz="1800" dirty="0" smtClean="0"/>
              <a:t>, it can be much more expensive than studying in your own country.</a:t>
            </a:r>
          </a:p>
          <a:p>
            <a:pPr algn="l"/>
            <a:r>
              <a:rPr lang="en-US" sz="1800" dirty="0" smtClean="0"/>
              <a:t>   2- </a:t>
            </a:r>
            <a:r>
              <a:rPr lang="en-US" sz="1800" b="1" u="sng" dirty="0" smtClean="0"/>
              <a:t>Also</a:t>
            </a:r>
            <a:r>
              <a:rPr lang="en-US" sz="1800" dirty="0" smtClean="0"/>
              <a:t>:</a:t>
            </a:r>
          </a:p>
          <a:p>
            <a:pPr algn="l"/>
            <a:r>
              <a:rPr lang="en-US" sz="1800" dirty="0" smtClean="0"/>
              <a:t>       It can come at the beginning of a sentence, before a simple present or past tense verb, or after an auxiliary verb or modal.</a:t>
            </a:r>
          </a:p>
          <a:p>
            <a:pPr algn="l"/>
            <a:r>
              <a:rPr lang="en-US" sz="1800" dirty="0" smtClean="0"/>
              <a:t>        Examples:</a:t>
            </a:r>
          </a:p>
          <a:p>
            <a:pPr algn="l"/>
            <a:r>
              <a:rPr lang="en-US" sz="1800" dirty="0" smtClean="0"/>
              <a:t>         - </a:t>
            </a:r>
            <a:r>
              <a:rPr lang="en-US" sz="1800" b="1" u="sng" dirty="0" smtClean="0"/>
              <a:t>Also</a:t>
            </a:r>
            <a:r>
              <a:rPr lang="en-US" sz="1800" dirty="0" smtClean="0"/>
              <a:t>, large universities offer a more diverse student population.</a:t>
            </a:r>
          </a:p>
          <a:p>
            <a:pPr algn="l"/>
            <a:r>
              <a:rPr lang="en-US" sz="1800" dirty="0" smtClean="0"/>
              <a:t>         - Large universities </a:t>
            </a:r>
            <a:r>
              <a:rPr lang="en-US" sz="1800" b="1" u="sng" dirty="0" smtClean="0"/>
              <a:t>also</a:t>
            </a:r>
            <a:r>
              <a:rPr lang="en-US" sz="1800" dirty="0" smtClean="0"/>
              <a:t> offer a more diverse student population.</a:t>
            </a:r>
          </a:p>
          <a:p>
            <a:pPr algn="l"/>
            <a:r>
              <a:rPr lang="en-US" sz="1800" dirty="0" smtClean="0"/>
              <a:t>         - Large universities can </a:t>
            </a:r>
            <a:r>
              <a:rPr lang="en-US" sz="1800" b="1" u="sng" dirty="0" smtClean="0"/>
              <a:t>also</a:t>
            </a:r>
            <a:r>
              <a:rPr lang="en-US" sz="1800" dirty="0" smtClean="0"/>
              <a:t> offer a more diverse student population.</a:t>
            </a:r>
            <a:endParaRPr lang="en-US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Using connecting words: in addition and also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Exercise 2 page 10:</a:t>
            </a:r>
          </a:p>
          <a:p>
            <a:pPr algn="l"/>
            <a:r>
              <a:rPr lang="en-US" sz="2000" dirty="0" smtClean="0"/>
              <a:t>   1- Many students learn a lot about the world from their study abroad experience. They </a:t>
            </a:r>
            <a:r>
              <a:rPr lang="en-US" sz="2000" b="1" dirty="0" smtClean="0"/>
              <a:t>also</a:t>
            </a:r>
            <a:r>
              <a:rPr lang="en-US" sz="2000" dirty="0" smtClean="0"/>
              <a:t> learn a lot about themselves.</a:t>
            </a:r>
          </a:p>
          <a:p>
            <a:pPr algn="l"/>
            <a:r>
              <a:rPr lang="en-US" sz="2000" dirty="0" smtClean="0"/>
              <a:t>   2- Most students in four-year colleges are very intelligent. </a:t>
            </a:r>
            <a:r>
              <a:rPr lang="en-US" sz="2000" b="1" dirty="0" smtClean="0"/>
              <a:t>Also</a:t>
            </a:r>
            <a:r>
              <a:rPr lang="en-US" sz="2000" dirty="0" smtClean="0"/>
              <a:t>, they study hard.</a:t>
            </a:r>
          </a:p>
          <a:p>
            <a:pPr algn="l"/>
            <a:r>
              <a:rPr lang="en-US" sz="2000" dirty="0" smtClean="0"/>
              <a:t>   3- Some professors don’t always understand international students. </a:t>
            </a:r>
            <a:r>
              <a:rPr lang="en-US" sz="2000" b="1" dirty="0" smtClean="0"/>
              <a:t>In addition</a:t>
            </a:r>
            <a:r>
              <a:rPr lang="en-US" sz="2000" dirty="0" smtClean="0"/>
              <a:t>, they may  know very little about foreign cultures.</a:t>
            </a:r>
          </a:p>
          <a:p>
            <a:pPr algn="l"/>
            <a:r>
              <a:rPr lang="en-US" sz="2000" dirty="0" smtClean="0"/>
              <a:t>    4- Many students who go abroad to study lose contact with their families. </a:t>
            </a:r>
          </a:p>
          <a:p>
            <a:pPr algn="l"/>
            <a:r>
              <a:rPr lang="en-US" sz="2000" dirty="0" smtClean="0"/>
              <a:t>        </a:t>
            </a:r>
            <a:r>
              <a:rPr lang="en-US" sz="2000" b="1" dirty="0" smtClean="0"/>
              <a:t>In addition</a:t>
            </a:r>
            <a:r>
              <a:rPr lang="en-US" sz="2000" dirty="0" smtClean="0"/>
              <a:t>, some of them marry foreigners and never return home.</a:t>
            </a:r>
          </a:p>
          <a:p>
            <a:pPr algn="l"/>
            <a:r>
              <a:rPr lang="en-US" sz="2000" dirty="0" smtClean="0"/>
              <a:t>    5- Studying in a foreign country can be more exciting than studying in your native country. You may </a:t>
            </a:r>
            <a:r>
              <a:rPr lang="en-US" sz="2000" b="1" dirty="0" smtClean="0"/>
              <a:t>also </a:t>
            </a:r>
            <a:r>
              <a:rPr lang="en-US" sz="2000" dirty="0" smtClean="0"/>
              <a:t>get a better education.</a:t>
            </a:r>
          </a:p>
          <a:p>
            <a:pPr algn="l"/>
            <a:r>
              <a:rPr lang="en-US" sz="2000" dirty="0" smtClean="0"/>
              <a:t>    </a:t>
            </a:r>
            <a:r>
              <a:rPr lang="en-US" sz="2000" b="1" dirty="0" smtClean="0"/>
              <a:t>Homework:</a:t>
            </a:r>
          </a:p>
          <a:p>
            <a:pPr algn="l"/>
            <a:r>
              <a:rPr lang="en-US" sz="2000" b="1" dirty="0" smtClean="0"/>
              <a:t>      Exercise 3 page 11: </a:t>
            </a:r>
            <a:r>
              <a:rPr lang="en-US" sz="2000" dirty="0" smtClean="0"/>
              <a:t>Rewriting a paragraph with connecting words</a:t>
            </a:r>
            <a:endParaRPr lang="en-US" sz="2000" b="1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793</Words>
  <Application>Microsoft Office PowerPoint</Application>
  <PresentationFormat>A4 Paper (210x297 mm)</PresentationFormat>
  <Paragraphs>78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Lecture 2  Chapter 1 Education and Student Life  </vt:lpstr>
      <vt:lpstr>Examples of good topic sentences</vt:lpstr>
      <vt:lpstr>Part 2: Developing writing skills</vt:lpstr>
      <vt:lpstr>Part 2 Developing writing skills</vt:lpstr>
      <vt:lpstr>Exercise 1 page 10 Completing sentences with because, so, and therefore</vt:lpstr>
      <vt:lpstr>Exercise 1 page 10 Completing sentences with because, so, and therefore</vt:lpstr>
      <vt:lpstr>Part 2: Developing writing skills</vt:lpstr>
      <vt:lpstr> Using connecting words: in addition and also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54</cp:revision>
  <dcterms:modified xsi:type="dcterms:W3CDTF">2011-09-29T08:57:57Z</dcterms:modified>
</cp:coreProperties>
</file>