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01" r:id="rId4"/>
    <p:sldId id="302" r:id="rId5"/>
    <p:sldId id="300" r:id="rId6"/>
    <p:sldId id="303" r:id="rId7"/>
    <p:sldId id="305" r:id="rId8"/>
    <p:sldId id="304" r:id="rId9"/>
    <p:sldId id="306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8" autoAdjust="0"/>
  </p:normalViewPr>
  <p:slideViewPr>
    <p:cSldViewPr>
      <p:cViewPr varScale="1">
        <p:scale>
          <a:sx n="74" d="100"/>
          <a:sy n="74" d="100"/>
        </p:scale>
        <p:origin x="-87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-533400" y="3048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Course title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Composition 1, ADEL 203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Instructor: Mohamed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Werdien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3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Chapter 1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Education and Student Life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1143000"/>
          </a:xfrm>
        </p:spPr>
        <p:txBody>
          <a:bodyPr/>
          <a:lstStyle/>
          <a:p>
            <a:pPr algn="l"/>
            <a:r>
              <a:rPr lang="en-US" sz="3200" dirty="0" smtClean="0"/>
              <a:t>Exercise 3 page 11</a:t>
            </a:r>
            <a:br>
              <a:rPr lang="en-US" sz="3200" dirty="0" smtClean="0"/>
            </a:br>
            <a:r>
              <a:rPr lang="en-US" sz="3200" dirty="0" smtClean="0"/>
              <a:t>Rewriting a paragraph with connecting words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              </a:t>
            </a:r>
            <a:r>
              <a:rPr lang="en-US" sz="2000" dirty="0" smtClean="0"/>
              <a:t>Studying abroad offers students many advantages. First of all, students have the opportunity to learn a new language by interacting with native speakers every day. The students live in a new culture, so they can learn both in and out of the classroom. Studying abroad teaches students that there are other ways of looking at the world. This is a very important part of education. Students learn to be flexible because they have to adapt to different ways of living. They experience another culture in a much more significant way than if they simply took a vacation to another country. Foreign students are far from home. Therefore, they have to become responsible and self-reliant. When they study abroad, students have an experience they will remember all their lives. </a:t>
            </a:r>
            <a:endParaRPr lang="ar-SA" sz="20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Exercise 3 page 11</a:t>
            </a:r>
            <a:br>
              <a:rPr lang="en-US" sz="3200" dirty="0" smtClean="0"/>
            </a:br>
            <a:r>
              <a:rPr lang="en-US" sz="3200" dirty="0" smtClean="0"/>
              <a:t>Rewriting a paragraph with connecting words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               </a:t>
            </a:r>
          </a:p>
          <a:p>
            <a:pPr algn="l"/>
            <a:r>
              <a:rPr lang="en-US" sz="2000" dirty="0" smtClean="0"/>
              <a:t>              Studying abroad offers students many advantages. First of all, students have the opportunity to learn a new language by interacting with native speakers every day. </a:t>
            </a:r>
            <a:r>
              <a:rPr lang="en-US" sz="2000" b="1" u="sng" dirty="0" smtClean="0"/>
              <a:t>In addition</a:t>
            </a:r>
            <a:r>
              <a:rPr lang="en-US" sz="2000" dirty="0" smtClean="0"/>
              <a:t>, the students live in a new culture, so they can learn both in and out of the classroom. Studying abroad </a:t>
            </a:r>
            <a:r>
              <a:rPr lang="en-US" sz="2000" b="1" u="sng" dirty="0" smtClean="0"/>
              <a:t>also </a:t>
            </a:r>
            <a:r>
              <a:rPr lang="en-US" sz="2000" dirty="0" smtClean="0"/>
              <a:t>teaches students that there are other ways of looking at the world. This is a very important part of education. </a:t>
            </a:r>
            <a:r>
              <a:rPr lang="en-US" sz="2000" b="1" u="sng" dirty="0" smtClean="0"/>
              <a:t>In addition</a:t>
            </a:r>
            <a:r>
              <a:rPr lang="en-US" sz="2000" dirty="0" smtClean="0"/>
              <a:t>, students learn to be flexible because they have to adapt to different ways of living. They experience another culture in a much more significant way than if they simply took a vacation to another country. </a:t>
            </a:r>
            <a:r>
              <a:rPr lang="en-US" sz="2000" b="1" u="sng" dirty="0" smtClean="0"/>
              <a:t>Also</a:t>
            </a:r>
            <a:r>
              <a:rPr lang="en-US" sz="2000" dirty="0" smtClean="0"/>
              <a:t>, Foreign students are far from home. Therefore, they have to become responsible and self-reliant. When they study abroad, students have an experience they will remember all their lives.</a:t>
            </a:r>
            <a:endParaRPr lang="en-US" sz="20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>
                <a:cs typeface="Arial" pitchFamily="34" charset="0"/>
              </a:rPr>
              <a:t>Using transition words and phrases: </a:t>
            </a:r>
            <a:r>
              <a:rPr lang="en-US" sz="2400" b="1" u="sng" dirty="0" smtClean="0">
                <a:cs typeface="Arial" pitchFamily="34" charset="0"/>
              </a:rPr>
              <a:t>First of all </a:t>
            </a:r>
            <a:r>
              <a:rPr lang="en-US" sz="2400" dirty="0" smtClean="0">
                <a:cs typeface="Arial" pitchFamily="34" charset="0"/>
              </a:rPr>
              <a:t>and </a:t>
            </a:r>
            <a:r>
              <a:rPr lang="en-US" sz="2400" b="1" dirty="0" smtClean="0">
                <a:cs typeface="Arial" pitchFamily="34" charset="0"/>
              </a:rPr>
              <a:t>finally: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    - </a:t>
            </a:r>
            <a:r>
              <a:rPr lang="en-US" sz="2400" dirty="0" smtClean="0">
                <a:cs typeface="Arial" pitchFamily="34" charset="0"/>
              </a:rPr>
              <a:t>We use first of all and finally when we want to list several points. First of all starts the list, and finally ends it.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         Examples: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         </a:t>
            </a:r>
            <a:r>
              <a:rPr lang="en-US" sz="2400" dirty="0" smtClean="0">
                <a:cs typeface="Arial" pitchFamily="34" charset="0"/>
              </a:rPr>
              <a:t>There are many reasons international students might feel homesick. </a:t>
            </a:r>
            <a:r>
              <a:rPr lang="en-US" sz="2400" b="1" u="sng" dirty="0" smtClean="0">
                <a:cs typeface="Arial" pitchFamily="34" charset="0"/>
              </a:rPr>
              <a:t>First of all</a:t>
            </a:r>
            <a:r>
              <a:rPr lang="en-US" sz="2400" dirty="0" smtClean="0">
                <a:cs typeface="Arial" pitchFamily="34" charset="0"/>
              </a:rPr>
              <a:t>, they may be away from their families for the first time. In addition, there is the problem of adapting to a completely different culture. </a:t>
            </a:r>
            <a:r>
              <a:rPr lang="en-US" sz="2400" b="1" u="sng" dirty="0" smtClean="0">
                <a:cs typeface="Arial" pitchFamily="34" charset="0"/>
              </a:rPr>
              <a:t>Finally</a:t>
            </a:r>
            <a:r>
              <a:rPr lang="en-US" sz="2400" dirty="0" smtClean="0">
                <a:cs typeface="Arial" pitchFamily="34" charset="0"/>
              </a:rPr>
              <a:t>, not knowing the native language can make students feel isolated.</a:t>
            </a:r>
            <a:endParaRPr lang="en-US" sz="2400" b="1" dirty="0" smtClean="0">
              <a:cs typeface="Arial" pitchFamily="34" charset="0"/>
            </a:endParaRPr>
          </a:p>
          <a:p>
            <a:pPr algn="l"/>
            <a:endParaRPr lang="en-US" b="1" dirty="0" smtClean="0">
              <a:cs typeface="Arial" pitchFamily="34" charset="0"/>
            </a:endParaRPr>
          </a:p>
          <a:p>
            <a:pPr algn="l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 smtClean="0"/>
              <a:t>     </a:t>
            </a:r>
            <a:r>
              <a:rPr lang="en-US" sz="2400" dirty="0" smtClean="0"/>
              <a:t>Making general statements with </a:t>
            </a:r>
            <a:r>
              <a:rPr lang="en-US" sz="2400" b="1" dirty="0" smtClean="0"/>
              <a:t>present tense </a:t>
            </a:r>
            <a:r>
              <a:rPr lang="en-US" sz="2400" dirty="0" smtClean="0"/>
              <a:t>verbs:</a:t>
            </a:r>
          </a:p>
          <a:p>
            <a:pPr algn="l"/>
            <a:r>
              <a:rPr lang="en-US" sz="2400" dirty="0" smtClean="0"/>
              <a:t>When we make general statements  we use the simple present tense.</a:t>
            </a:r>
          </a:p>
          <a:p>
            <a:pPr algn="l"/>
            <a:r>
              <a:rPr lang="en-US" sz="2400" dirty="0" smtClean="0"/>
              <a:t>Subjects are usually plural with no articles.</a:t>
            </a:r>
          </a:p>
          <a:p>
            <a:pPr algn="l"/>
            <a:r>
              <a:rPr lang="en-US" sz="2400" dirty="0" smtClean="0"/>
              <a:t>When the subjects are people, singular personal pronouns can be</a:t>
            </a:r>
          </a:p>
          <a:p>
            <a:pPr algn="l"/>
            <a:r>
              <a:rPr lang="en-US" sz="2400" dirty="0" smtClean="0"/>
              <a:t>awkward as in the example:</a:t>
            </a:r>
          </a:p>
          <a:p>
            <a:pPr algn="l"/>
            <a:r>
              <a:rPr lang="en-US" sz="2400" dirty="0" smtClean="0"/>
              <a:t>         - A student must leave his or her family.</a:t>
            </a:r>
          </a:p>
          <a:p>
            <a:pPr algn="l"/>
            <a:r>
              <a:rPr lang="en-US" sz="2400" dirty="0" smtClean="0"/>
              <a:t>          As a general statement this sentence is awkward and it is better to say:</a:t>
            </a:r>
          </a:p>
          <a:p>
            <a:pPr algn="l"/>
            <a:r>
              <a:rPr lang="en-US" sz="2400" dirty="0" smtClean="0"/>
              <a:t>         - Students must leave their families.</a:t>
            </a:r>
          </a:p>
          <a:p>
            <a:pPr algn="l"/>
            <a:r>
              <a:rPr lang="en-US" sz="2400" dirty="0" smtClean="0"/>
              <a:t>    </a:t>
            </a:r>
            <a:endParaRPr lang="en-US" sz="2400" dirty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  </a:t>
            </a:r>
          </a:p>
          <a:p>
            <a:pPr algn="l"/>
            <a:r>
              <a:rPr lang="en-US" sz="2000" dirty="0" smtClean="0"/>
              <a:t>  Follow the following rules when you write sentences that contain general </a:t>
            </a:r>
          </a:p>
          <a:p>
            <a:pPr algn="l"/>
            <a:r>
              <a:rPr lang="en-US" sz="2000" dirty="0" smtClean="0"/>
              <a:t>    statements:</a:t>
            </a:r>
          </a:p>
          <a:p>
            <a:pPr algn="l"/>
            <a:r>
              <a:rPr lang="en-US" sz="2000" dirty="0" smtClean="0"/>
              <a:t>         1- </a:t>
            </a:r>
            <a:r>
              <a:rPr lang="en-US" sz="2000" b="1" dirty="0" smtClean="0"/>
              <a:t>Use simple present verbs.</a:t>
            </a:r>
          </a:p>
          <a:p>
            <a:pPr algn="l"/>
            <a:r>
              <a:rPr lang="en-US" sz="2000" dirty="0" smtClean="0"/>
              <a:t>         Ex: Many international students </a:t>
            </a:r>
            <a:r>
              <a:rPr lang="en-US" sz="2000" b="1" dirty="0" smtClean="0"/>
              <a:t>get</a:t>
            </a:r>
            <a:r>
              <a:rPr lang="en-US" sz="2000" dirty="0" smtClean="0"/>
              <a:t> better grades than other students.</a:t>
            </a:r>
          </a:p>
          <a:p>
            <a:pPr algn="l"/>
            <a:r>
              <a:rPr lang="en-US" sz="2000" dirty="0" smtClean="0"/>
              <a:t>         2- </a:t>
            </a:r>
            <a:r>
              <a:rPr lang="en-US" sz="2000" b="1" dirty="0" smtClean="0"/>
              <a:t>Add -s to verbs with third-person singular subjects ( he, she, it ).</a:t>
            </a:r>
          </a:p>
          <a:p>
            <a:pPr algn="l"/>
            <a:r>
              <a:rPr lang="en-US" sz="2000" dirty="0" smtClean="0"/>
              <a:t>         Ex : A good student usually </a:t>
            </a:r>
            <a:r>
              <a:rPr lang="en-US" sz="2000" b="1" dirty="0" smtClean="0"/>
              <a:t>does </a:t>
            </a:r>
            <a:r>
              <a:rPr lang="en-US" sz="2000" dirty="0" smtClean="0"/>
              <a:t>his homework every day.</a:t>
            </a:r>
          </a:p>
          <a:p>
            <a:pPr algn="l"/>
            <a:r>
              <a:rPr lang="en-US" sz="2000" dirty="0" smtClean="0"/>
              <a:t>         3- </a:t>
            </a:r>
            <a:r>
              <a:rPr lang="en-US" sz="2000" b="1" dirty="0" smtClean="0"/>
              <a:t>Count nouns should generally be plural with no article.</a:t>
            </a:r>
          </a:p>
          <a:p>
            <a:pPr algn="l"/>
            <a:r>
              <a:rPr lang="en-US" sz="2000" dirty="0" smtClean="0"/>
              <a:t>         Ex: </a:t>
            </a:r>
            <a:r>
              <a:rPr lang="en-US" sz="2000" b="1" dirty="0" smtClean="0"/>
              <a:t>Large colleges </a:t>
            </a:r>
            <a:r>
              <a:rPr lang="en-US" sz="2000" dirty="0" smtClean="0"/>
              <a:t>offer more facilities than small colleges.</a:t>
            </a:r>
          </a:p>
          <a:p>
            <a:pPr algn="l"/>
            <a:r>
              <a:rPr lang="en-US" sz="2000" dirty="0" smtClean="0"/>
              <a:t>         4- </a:t>
            </a:r>
            <a:r>
              <a:rPr lang="en-US" sz="2000" b="1" dirty="0" smtClean="0"/>
              <a:t>Pronouns must agree in number with their antecedents.</a:t>
            </a:r>
          </a:p>
          <a:p>
            <a:pPr algn="l"/>
            <a:r>
              <a:rPr lang="en-US" sz="2000" dirty="0" smtClean="0"/>
              <a:t>         Ex: Good </a:t>
            </a:r>
            <a:r>
              <a:rPr lang="en-US" sz="2000" b="1" dirty="0" smtClean="0"/>
              <a:t>teachers </a:t>
            </a:r>
            <a:r>
              <a:rPr lang="en-US" sz="2000" dirty="0" smtClean="0"/>
              <a:t>always give </a:t>
            </a:r>
            <a:r>
              <a:rPr lang="en-US" sz="2000" b="1" dirty="0" smtClean="0"/>
              <a:t>their</a:t>
            </a:r>
            <a:r>
              <a:rPr lang="en-US" sz="2000" dirty="0" smtClean="0"/>
              <a:t> students homework.</a:t>
            </a:r>
          </a:p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    </a:t>
            </a:r>
          </a:p>
          <a:p>
            <a:pPr algn="l"/>
            <a:r>
              <a:rPr lang="en-US" sz="2000" dirty="0" smtClean="0"/>
              <a:t>  </a:t>
            </a:r>
            <a:endParaRPr lang="en-US" sz="20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Exercise 5 page 13: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  </a:t>
            </a:r>
            <a:r>
              <a:rPr lang="en-US" sz="2000" b="1" dirty="0" smtClean="0"/>
              <a:t>Finding and correcting mistakes:</a:t>
            </a:r>
          </a:p>
          <a:p>
            <a:pPr algn="l"/>
            <a:r>
              <a:rPr lang="en-US" sz="2000" dirty="0" smtClean="0"/>
              <a:t> 1- Most </a:t>
            </a:r>
            <a:r>
              <a:rPr lang="en-US" sz="2000" u="sng" dirty="0" smtClean="0"/>
              <a:t>family </a:t>
            </a:r>
            <a:r>
              <a:rPr lang="en-US" sz="2000" dirty="0" smtClean="0"/>
              <a:t>save for many years to send their children to college.</a:t>
            </a:r>
          </a:p>
          <a:p>
            <a:pPr algn="l"/>
            <a:r>
              <a:rPr lang="en-US" sz="2000" dirty="0" smtClean="0"/>
              <a:t> 2- Some students</a:t>
            </a:r>
            <a:r>
              <a:rPr lang="en-US" sz="2000" u="sng" dirty="0" smtClean="0"/>
              <a:t> feel </a:t>
            </a:r>
            <a:r>
              <a:rPr lang="en-US" sz="2000" dirty="0" smtClean="0"/>
              <a:t>homesick.</a:t>
            </a:r>
          </a:p>
          <a:p>
            <a:pPr algn="l"/>
            <a:r>
              <a:rPr lang="en-US" sz="2000" dirty="0" smtClean="0"/>
              <a:t> 3- Some small schools don’t have good </a:t>
            </a:r>
            <a:r>
              <a:rPr lang="en-US" sz="2000" u="sng" dirty="0" smtClean="0"/>
              <a:t>library</a:t>
            </a:r>
            <a:r>
              <a:rPr lang="en-US" sz="2000" dirty="0" smtClean="0"/>
              <a:t>.</a:t>
            </a:r>
          </a:p>
          <a:p>
            <a:pPr algn="l"/>
            <a:r>
              <a:rPr lang="en-US" sz="2000" dirty="0" smtClean="0"/>
              <a:t> 4- A large school has fewer teachers on </a:t>
            </a:r>
            <a:r>
              <a:rPr lang="en-US" sz="2000" u="sng" dirty="0" smtClean="0"/>
              <a:t>their </a:t>
            </a:r>
            <a:r>
              <a:rPr lang="en-US" sz="2000" dirty="0" smtClean="0"/>
              <a:t>faculty.</a:t>
            </a:r>
          </a:p>
          <a:p>
            <a:pPr algn="l"/>
            <a:r>
              <a:rPr lang="en-US" sz="2000" dirty="0" smtClean="0"/>
              <a:t> 5- </a:t>
            </a:r>
            <a:r>
              <a:rPr lang="en-US" sz="2000" u="sng" dirty="0" smtClean="0"/>
              <a:t>A school </a:t>
            </a:r>
            <a:r>
              <a:rPr lang="en-US" sz="2000" dirty="0" smtClean="0"/>
              <a:t>with many courses offer more majors.</a:t>
            </a:r>
          </a:p>
          <a:p>
            <a:pPr algn="l"/>
            <a:r>
              <a:rPr lang="en-US" sz="2000" dirty="0" smtClean="0"/>
              <a:t> 6- People who work often </a:t>
            </a:r>
            <a:r>
              <a:rPr lang="en-US" sz="2000" u="sng" dirty="0" smtClean="0"/>
              <a:t> prefer </a:t>
            </a:r>
            <a:r>
              <a:rPr lang="en-US" sz="2000" dirty="0" smtClean="0"/>
              <a:t>to attend community colleges.</a:t>
            </a:r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Exercise 5 page 13: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/>
              <a:t>Finding and correcting mistakes:</a:t>
            </a:r>
          </a:p>
          <a:p>
            <a:pPr algn="l"/>
            <a:r>
              <a:rPr lang="en-US" sz="2000" dirty="0" smtClean="0"/>
              <a:t> 1- Most </a:t>
            </a:r>
            <a:r>
              <a:rPr lang="en-US" sz="2000" b="1" u="sng" dirty="0" smtClean="0"/>
              <a:t>families</a:t>
            </a:r>
            <a:r>
              <a:rPr lang="en-US" sz="2000" u="sng" dirty="0" smtClean="0"/>
              <a:t> </a:t>
            </a:r>
            <a:r>
              <a:rPr lang="en-US" sz="2000" dirty="0" smtClean="0"/>
              <a:t>save for many years to send their children to college.</a:t>
            </a:r>
          </a:p>
          <a:p>
            <a:pPr algn="l"/>
            <a:r>
              <a:rPr lang="en-US" sz="2000" dirty="0" smtClean="0"/>
              <a:t> 2- Some students</a:t>
            </a:r>
            <a:r>
              <a:rPr lang="en-US" sz="2000" u="sng" dirty="0" smtClean="0"/>
              <a:t> </a:t>
            </a:r>
            <a:r>
              <a:rPr lang="en-US" sz="2000" b="1" u="sng" dirty="0" smtClean="0"/>
              <a:t>feel </a:t>
            </a:r>
            <a:r>
              <a:rPr lang="en-US" sz="2000" dirty="0" smtClean="0"/>
              <a:t>homesick.    (correct)</a:t>
            </a:r>
          </a:p>
          <a:p>
            <a:pPr algn="l"/>
            <a:r>
              <a:rPr lang="en-US" sz="2000" dirty="0" smtClean="0"/>
              <a:t> 3- Some small schools don’t have good </a:t>
            </a:r>
            <a:r>
              <a:rPr lang="en-US" sz="2000" b="1" u="sng" dirty="0" smtClean="0"/>
              <a:t>libraries</a:t>
            </a:r>
            <a:r>
              <a:rPr lang="en-US" sz="2000" b="1" dirty="0" smtClean="0"/>
              <a:t>.</a:t>
            </a:r>
          </a:p>
          <a:p>
            <a:pPr algn="l"/>
            <a:r>
              <a:rPr lang="en-US" sz="2000" dirty="0" smtClean="0"/>
              <a:t> 4- A large school has fewer teachers on</a:t>
            </a:r>
            <a:r>
              <a:rPr lang="en-US" sz="2000" b="1" dirty="0" smtClean="0"/>
              <a:t> </a:t>
            </a:r>
            <a:r>
              <a:rPr lang="en-US" sz="2000" b="1" u="sng" dirty="0" smtClean="0"/>
              <a:t>its </a:t>
            </a:r>
            <a:r>
              <a:rPr lang="en-US" sz="2000" dirty="0" smtClean="0"/>
              <a:t>faculty.</a:t>
            </a:r>
          </a:p>
          <a:p>
            <a:pPr algn="l"/>
            <a:r>
              <a:rPr lang="en-US" sz="2000" dirty="0" smtClean="0"/>
              <a:t> 5- </a:t>
            </a:r>
            <a:r>
              <a:rPr lang="en-US" sz="2000" b="1" u="sng" dirty="0" smtClean="0"/>
              <a:t>Schools </a:t>
            </a:r>
            <a:r>
              <a:rPr lang="en-US" sz="2000" dirty="0" smtClean="0"/>
              <a:t>with many courses offer more majors.</a:t>
            </a:r>
          </a:p>
          <a:p>
            <a:pPr algn="l"/>
            <a:r>
              <a:rPr lang="en-US" sz="2000" dirty="0" smtClean="0"/>
              <a:t> 6- People who work often </a:t>
            </a:r>
            <a:r>
              <a:rPr lang="en-US" sz="2000" b="1" u="sng" dirty="0" smtClean="0"/>
              <a:t> prefer </a:t>
            </a:r>
            <a:r>
              <a:rPr lang="en-US" sz="2000" dirty="0" smtClean="0"/>
              <a:t>to attend community colleges.  ( correct)</a:t>
            </a:r>
          </a:p>
          <a:p>
            <a:pPr algn="l"/>
            <a:r>
              <a:rPr lang="en-US" sz="2000" dirty="0" smtClean="0"/>
              <a:t>      </a:t>
            </a:r>
            <a:r>
              <a:rPr lang="en-US" sz="2000" b="1" dirty="0" smtClean="0"/>
              <a:t>Homework:</a:t>
            </a:r>
          </a:p>
          <a:p>
            <a:pPr algn="l"/>
            <a:r>
              <a:rPr lang="en-US" sz="2000" b="1" dirty="0" smtClean="0"/>
              <a:t>        Exercise 7 page 16</a:t>
            </a:r>
            <a:r>
              <a:rPr lang="en-US" sz="2000" dirty="0" smtClean="0"/>
              <a:t>: Writing the first draft</a:t>
            </a:r>
          </a:p>
          <a:p>
            <a:pPr algn="l"/>
            <a:r>
              <a:rPr lang="en-US" sz="2000" dirty="0" smtClean="0"/>
              <a:t>           Write your first draft of your paragraph  on the advantages of large or small colleges. Include reasons for your opinions , and use connecting and transition words to join your ideas.</a:t>
            </a:r>
          </a:p>
          <a:p>
            <a:pPr algn="l"/>
            <a:r>
              <a:rPr lang="en-US" sz="2000" b="1" dirty="0" smtClean="0"/>
              <a:t>         </a:t>
            </a:r>
          </a:p>
          <a:p>
            <a:pPr algn="l"/>
            <a:endParaRPr lang="en-US" sz="20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841</Words>
  <Application>Microsoft Office PowerPoint</Application>
  <PresentationFormat>A4 Paper (210x297 mm)</PresentationFormat>
  <Paragraphs>74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    Lecture 3  Chapter 1 Education and Student Life  </vt:lpstr>
      <vt:lpstr>Exercise 3 page 11 Rewriting a paragraph with connecting words</vt:lpstr>
      <vt:lpstr>Exercise 3 page 11 Rewriting a paragraph with connecting words</vt:lpstr>
      <vt:lpstr>Part 2 Developing writing skills</vt:lpstr>
      <vt:lpstr>Part 2 Developing writing skills</vt:lpstr>
      <vt:lpstr>Part 2 Developing writing skills</vt:lpstr>
      <vt:lpstr>Exercise 5 page 13:</vt:lpstr>
      <vt:lpstr>Exercise 5 page 13: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M@Z</cp:lastModifiedBy>
  <cp:revision>57</cp:revision>
  <dcterms:modified xsi:type="dcterms:W3CDTF">2011-09-29T09:00:29Z</dcterms:modified>
</cp:coreProperties>
</file>