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01" r:id="rId4"/>
    <p:sldId id="302" r:id="rId5"/>
    <p:sldId id="305" r:id="rId6"/>
    <p:sldId id="306" r:id="rId7"/>
    <p:sldId id="307" r:id="rId8"/>
    <p:sldId id="310" r:id="rId9"/>
    <p:sldId id="308" r:id="rId10"/>
    <p:sldId id="309" r:id="rId11"/>
    <p:sldId id="311" r:id="rId12"/>
    <p:sldId id="31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4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Chapter 2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City Life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/>
            <a:r>
              <a:rPr lang="en-US" sz="3200" dirty="0" smtClean="0"/>
              <a:t>Part 1 </a:t>
            </a:r>
            <a:br>
              <a:rPr lang="en-US" sz="3200" dirty="0" smtClean="0"/>
            </a:br>
            <a:r>
              <a:rPr lang="en-US" sz="3200" dirty="0" smtClean="0"/>
              <a:t>Before you write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r>
              <a:rPr lang="en-US" sz="1800" dirty="0" smtClean="0"/>
              <a:t>               </a:t>
            </a:r>
            <a:r>
              <a:rPr lang="en-US" sz="2000" b="1" u="sng" dirty="0" smtClean="0"/>
              <a:t>Exercise 2 page 24/25         </a:t>
            </a:r>
          </a:p>
          <a:p>
            <a:pPr algn="l"/>
            <a:r>
              <a:rPr lang="en-US" sz="1800" dirty="0" smtClean="0"/>
              <a:t>                    In this chapter, you are going to write a descriptive paragraph about where you live: your neighborhood, your street, your dormitory, your apartment or house, or your room. A good description includes sense details: the things you can see, hear, touch, taste and smell.</a:t>
            </a:r>
          </a:p>
          <a:p>
            <a:pPr algn="l"/>
            <a:r>
              <a:rPr lang="en-US" sz="1800" dirty="0" smtClean="0"/>
              <a:t>             </a:t>
            </a:r>
            <a:r>
              <a:rPr lang="en-US" sz="1800" b="1" dirty="0" smtClean="0"/>
              <a:t>Put each of the following adjectives in the correct category:</a:t>
            </a:r>
          </a:p>
          <a:p>
            <a:pPr algn="l"/>
            <a:r>
              <a:rPr lang="en-US" sz="1800" dirty="0" smtClean="0"/>
              <a:t>                bitter            cramped           noisy         salty                smooth</a:t>
            </a:r>
          </a:p>
          <a:p>
            <a:pPr algn="l"/>
            <a:r>
              <a:rPr lang="en-US" sz="1800" dirty="0" smtClean="0"/>
              <a:t>                bright            foul                   rotten       soft                  spicy</a:t>
            </a:r>
          </a:p>
          <a:p>
            <a:pPr algn="l"/>
            <a:r>
              <a:rPr lang="en-US" sz="1800" dirty="0" smtClean="0"/>
              <a:t>                colorful         gloomy             rough       sour</a:t>
            </a:r>
          </a:p>
          <a:p>
            <a:pPr algn="l"/>
            <a:r>
              <a:rPr lang="en-US" sz="1800" dirty="0" smtClean="0"/>
              <a:t>                    </a:t>
            </a:r>
          </a:p>
          <a:p>
            <a:pPr algn="l"/>
            <a:r>
              <a:rPr lang="en-US" sz="1800" dirty="0" smtClean="0"/>
              <a:t>                     See                     Hear                       Smell                   Taste                        Touch</a:t>
            </a:r>
          </a:p>
          <a:p>
            <a:pPr algn="l"/>
            <a:r>
              <a:rPr lang="en-US" sz="1800" dirty="0" smtClean="0"/>
              <a:t>            </a:t>
            </a:r>
          </a:p>
          <a:p>
            <a:pPr algn="l"/>
            <a:r>
              <a:rPr lang="en-US" sz="1800" dirty="0" smtClean="0"/>
              <a:t>    </a:t>
            </a:r>
          </a:p>
          <a:p>
            <a:pPr algn="l"/>
            <a:r>
              <a:rPr lang="en-US" sz="1800" dirty="0" smtClean="0"/>
              <a:t> </a:t>
            </a:r>
          </a:p>
          <a:p>
            <a:pPr algn="l"/>
            <a:endParaRPr lang="ar-SA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1" y="4648200"/>
          <a:ext cx="8382000" cy="1447800"/>
        </p:xfrm>
        <a:graphic>
          <a:graphicData uri="http://schemas.openxmlformats.org/drawingml/2006/table">
            <a:tbl>
              <a:tblPr/>
              <a:tblGrid>
                <a:gridCol w="8382000"/>
              </a:tblGrid>
              <a:tr h="4880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7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Exercise2 page 24/25</a:t>
            </a:r>
            <a:endParaRPr lang="ar-SA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09600" y="1752600"/>
          <a:ext cx="8574157" cy="3932583"/>
        </p:xfrm>
        <a:graphic>
          <a:graphicData uri="http://schemas.openxmlformats.org/drawingml/2006/table">
            <a:tbl>
              <a:tblPr/>
              <a:tblGrid>
                <a:gridCol w="8574157"/>
              </a:tblGrid>
              <a:tr h="3932583">
                <a:tc>
                  <a:txBody>
                    <a:bodyPr/>
                    <a:lstStyle/>
                    <a:p>
                      <a:r>
                        <a:rPr lang="en-US" dirty="0" smtClean="0"/>
                        <a:t>See                         Hear</a:t>
                      </a:r>
                      <a:r>
                        <a:rPr lang="en-US" baseline="0" dirty="0" smtClean="0"/>
                        <a:t>                           Smell                             Taste                        Touch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cramped               noisy                           sour                              bitter                         smooth</a:t>
                      </a:r>
                    </a:p>
                    <a:p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bright                     soft                             foul                               salty                           soft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colorful                  rough                          rotten                         sour                             rough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gloomy                                                       spicy                           foul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                                                                                                       rotten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35" name="Straight Connector 34"/>
          <p:cNvCxnSpPr/>
          <p:nvPr/>
        </p:nvCxnSpPr>
        <p:spPr>
          <a:xfrm rot="10800000">
            <a:off x="609600" y="2438400"/>
            <a:ext cx="8610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1</a:t>
            </a:r>
            <a:br>
              <a:rPr lang="en-US" sz="3200" dirty="0" smtClean="0"/>
            </a:br>
            <a:r>
              <a:rPr lang="en-US" sz="3200" dirty="0" smtClean="0"/>
              <a:t>Before you write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105900" cy="4830763"/>
          </a:xfrm>
        </p:spPr>
        <p:txBody>
          <a:bodyPr/>
          <a:lstStyle/>
          <a:p>
            <a:pPr algn="l"/>
            <a:r>
              <a:rPr lang="en-US" sz="1800" b="1" dirty="0" smtClean="0"/>
              <a:t>Choosing a topic:</a:t>
            </a:r>
          </a:p>
          <a:p>
            <a:pPr algn="l"/>
            <a:r>
              <a:rPr lang="en-US" sz="1800" dirty="0" smtClean="0"/>
              <a:t>    - choose and write the name of the place you are going to describe in your descriptive paragraph.</a:t>
            </a:r>
          </a:p>
          <a:p>
            <a:pPr algn="l"/>
            <a:r>
              <a:rPr lang="en-US" sz="1800" b="1" dirty="0" smtClean="0"/>
              <a:t>Listing details:</a:t>
            </a:r>
          </a:p>
          <a:p>
            <a:pPr algn="l"/>
            <a:r>
              <a:rPr lang="en-US" sz="1800" dirty="0" smtClean="0"/>
              <a:t>   - Make a list of sense details for the place you are going to describe:</a:t>
            </a:r>
          </a:p>
          <a:p>
            <a:pPr algn="l"/>
            <a:r>
              <a:rPr lang="en-US" sz="1800" dirty="0" smtClean="0"/>
              <a:t>         1- What I can see:</a:t>
            </a:r>
          </a:p>
          <a:p>
            <a:pPr algn="l"/>
            <a:r>
              <a:rPr lang="en-US" sz="1800" dirty="0" smtClean="0"/>
              <a:t>                Colorful piles of vegetables</a:t>
            </a:r>
          </a:p>
          <a:p>
            <a:pPr algn="l"/>
            <a:r>
              <a:rPr lang="en-US" sz="1800" dirty="0" smtClean="0"/>
              <a:t>          2- What I can hear:</a:t>
            </a:r>
          </a:p>
          <a:p>
            <a:pPr algn="l"/>
            <a:r>
              <a:rPr lang="en-US" sz="1800" dirty="0" smtClean="0"/>
              <a:t>                 The sound of birds  </a:t>
            </a:r>
          </a:p>
          <a:p>
            <a:pPr algn="l"/>
            <a:r>
              <a:rPr lang="en-US" sz="1800" dirty="0" smtClean="0"/>
              <a:t>           3- What I can touch:</a:t>
            </a:r>
          </a:p>
          <a:p>
            <a:pPr algn="l"/>
            <a:r>
              <a:rPr lang="en-US" sz="1800" dirty="0" smtClean="0"/>
              <a:t>                  Trees, flowers and animals</a:t>
            </a:r>
          </a:p>
          <a:p>
            <a:pPr algn="l"/>
            <a:r>
              <a:rPr lang="en-US" sz="1800" dirty="0" smtClean="0"/>
              <a:t>            4- What I can taste:</a:t>
            </a:r>
          </a:p>
          <a:p>
            <a:pPr algn="l"/>
            <a:r>
              <a:rPr lang="en-US" sz="1800" dirty="0" smtClean="0"/>
              <a:t>                   Fresh fruits and vegetables</a:t>
            </a:r>
          </a:p>
          <a:p>
            <a:pPr algn="l"/>
            <a:r>
              <a:rPr lang="en-US" sz="1800" dirty="0" smtClean="0"/>
              <a:t>            5- What I can smell:</a:t>
            </a:r>
          </a:p>
          <a:p>
            <a:pPr algn="l"/>
            <a:r>
              <a:rPr lang="en-US" sz="1800" dirty="0" smtClean="0"/>
              <a:t>                   The scent of flowers</a:t>
            </a:r>
          </a:p>
          <a:p>
            <a:pPr algn="l"/>
            <a:endParaRPr lang="en-US" sz="24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73162"/>
          </a:xfrm>
        </p:spPr>
        <p:txBody>
          <a:bodyPr/>
          <a:lstStyle/>
          <a:p>
            <a:pPr algn="l"/>
            <a:r>
              <a:rPr lang="en-US" sz="2800" dirty="0" smtClean="0"/>
              <a:t>Part 1</a:t>
            </a:r>
            <a:br>
              <a:rPr lang="en-US" sz="2800" dirty="0" smtClean="0"/>
            </a:br>
            <a:r>
              <a:rPr lang="en-US" sz="2800" dirty="0" smtClean="0"/>
              <a:t>Before you write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b="1" dirty="0" smtClean="0"/>
          </a:p>
          <a:p>
            <a:pPr algn="l"/>
            <a:r>
              <a:rPr lang="en-US" sz="1800" b="1" dirty="0" smtClean="0"/>
              <a:t>Describing </a:t>
            </a:r>
            <a:r>
              <a:rPr lang="en-US" sz="1800" b="1" dirty="0" smtClean="0"/>
              <a:t>feelings:</a:t>
            </a:r>
          </a:p>
          <a:p>
            <a:pPr algn="l"/>
            <a:r>
              <a:rPr lang="en-US" sz="1800" dirty="0" smtClean="0"/>
              <a:t>       In your descriptive paragraph, you will include the feelings and opinions you have about the place you describe.</a:t>
            </a:r>
          </a:p>
          <a:p>
            <a:pPr algn="l"/>
            <a:r>
              <a:rPr lang="en-US" sz="1800" dirty="0" smtClean="0"/>
              <a:t>    </a:t>
            </a:r>
            <a:r>
              <a:rPr lang="en-US" sz="1800" b="1" dirty="0" smtClean="0"/>
              <a:t>Example:</a:t>
            </a:r>
          </a:p>
          <a:p>
            <a:pPr algn="l"/>
            <a:r>
              <a:rPr lang="en-US" sz="1800" dirty="0" smtClean="0"/>
              <a:t>        My bedroom makes me feel relaxed and calm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algn="l"/>
            <a:r>
              <a:rPr lang="en-US" sz="1800" dirty="0" smtClean="0"/>
              <a:t>      </a:t>
            </a:r>
            <a:endParaRPr lang="en-US" sz="1800" dirty="0" smtClean="0"/>
          </a:p>
          <a:p>
            <a:pPr algn="l"/>
            <a:r>
              <a:rPr lang="en-US" sz="1800" b="1" dirty="0" smtClean="0"/>
              <a:t>    Building </a:t>
            </a:r>
            <a:r>
              <a:rPr lang="en-US" sz="1800" b="1" dirty="0" smtClean="0"/>
              <a:t>Vocabulary:  </a:t>
            </a:r>
          </a:p>
          <a:p>
            <a:pPr algn="l"/>
            <a:r>
              <a:rPr lang="en-US" sz="1800" b="1" dirty="0" smtClean="0"/>
              <a:t>            </a:t>
            </a:r>
            <a:r>
              <a:rPr lang="en-US" sz="1800" b="1" dirty="0" smtClean="0"/>
              <a:t>Exercise 7 page 26 </a:t>
            </a:r>
            <a:endParaRPr lang="en-US" sz="1800" b="1" dirty="0" smtClean="0"/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  </a:t>
            </a:r>
            <a:endParaRPr lang="en-US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839200" cy="1143000"/>
          </a:xfrm>
        </p:spPr>
        <p:txBody>
          <a:bodyPr/>
          <a:lstStyle/>
          <a:p>
            <a:pPr algn="l"/>
            <a:r>
              <a:rPr lang="en-US" sz="2800" b="1" dirty="0" smtClean="0"/>
              <a:t>Building Vocabulary: 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 </a:t>
            </a:r>
            <a:r>
              <a:rPr lang="en-US" sz="2800" b="1" dirty="0" smtClean="0"/>
              <a:t>Exercise 7 page 26 </a:t>
            </a:r>
            <a:br>
              <a:rPr lang="en-US" sz="2800" b="1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            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     My </a:t>
            </a:r>
            <a:r>
              <a:rPr lang="en-US" sz="1800" dirty="0" smtClean="0"/>
              <a:t>neighborhood is </a:t>
            </a:r>
            <a:r>
              <a:rPr lang="en-US" sz="1800" b="1" u="sng" dirty="0" smtClean="0"/>
              <a:t>fascinating</a:t>
            </a:r>
            <a:r>
              <a:rPr lang="en-US" sz="1800" dirty="0" smtClean="0"/>
              <a:t> because people from all over the world live in it. When I walk down the main street of my neighborhood, I can hear the </a:t>
            </a:r>
            <a:r>
              <a:rPr lang="en-US" sz="1800" b="1" u="sng" dirty="0" smtClean="0"/>
              <a:t>unfamiliar</a:t>
            </a:r>
            <a:r>
              <a:rPr lang="en-US" sz="1800" dirty="0" smtClean="0"/>
              <a:t> sounds of languages from all over the world. Each ethnic group has its own </a:t>
            </a:r>
            <a:r>
              <a:rPr lang="en-US" sz="1800" b="1" u="sng" dirty="0" smtClean="0"/>
              <a:t>colorful </a:t>
            </a:r>
            <a:r>
              <a:rPr lang="en-US" sz="1800" dirty="0" smtClean="0"/>
              <a:t>shop or </a:t>
            </a:r>
            <a:r>
              <a:rPr lang="en-US" sz="1800" b="1" u="sng" dirty="0" smtClean="0"/>
              <a:t>fascinating </a:t>
            </a:r>
            <a:r>
              <a:rPr lang="en-US" sz="1800" dirty="0" smtClean="0"/>
              <a:t>restaurant. On a </a:t>
            </a:r>
            <a:r>
              <a:rPr lang="en-US" sz="1800" b="1" u="sng" dirty="0" smtClean="0"/>
              <a:t>warm </a:t>
            </a:r>
            <a:r>
              <a:rPr lang="en-US" sz="1800" dirty="0" smtClean="0"/>
              <a:t>evening, I can smell the </a:t>
            </a:r>
            <a:r>
              <a:rPr lang="en-US" sz="1800" b="1" u="sng" dirty="0" smtClean="0"/>
              <a:t>sweet </a:t>
            </a:r>
            <a:r>
              <a:rPr lang="en-US" sz="1800" dirty="0" smtClean="0"/>
              <a:t>melons from the Korean produce store and the </a:t>
            </a:r>
            <a:r>
              <a:rPr lang="en-US" sz="1800" b="1" u="sng" dirty="0" smtClean="0"/>
              <a:t>spicy</a:t>
            </a:r>
            <a:r>
              <a:rPr lang="en-US" sz="1800" dirty="0" smtClean="0"/>
              <a:t> curries from the Indian restaurant. These smells are</a:t>
            </a:r>
            <a:r>
              <a:rPr lang="en-US" sz="1800" b="1" u="sng" dirty="0" smtClean="0"/>
              <a:t> free</a:t>
            </a:r>
            <a:r>
              <a:rPr lang="en-US" sz="1800" dirty="0" smtClean="0"/>
              <a:t>, but for a small price, I can also buy any of 50 kinds of cheeses with </a:t>
            </a:r>
            <a:r>
              <a:rPr lang="en-US" sz="1800" b="1" u="sng" dirty="0" smtClean="0"/>
              <a:t>strange </a:t>
            </a:r>
            <a:r>
              <a:rPr lang="en-US" sz="1800" dirty="0" smtClean="0"/>
              <a:t>names from one store, or </a:t>
            </a:r>
            <a:r>
              <a:rPr lang="en-US" sz="1800" b="1" u="sng" dirty="0" smtClean="0"/>
              <a:t>exotic </a:t>
            </a:r>
            <a:r>
              <a:rPr lang="en-US" sz="1800" dirty="0" smtClean="0"/>
              <a:t>Asian vegetables and the spices to cook them in from another. The people of the neighborhood take pride in their surroundings. On almost every street </a:t>
            </a:r>
            <a:r>
              <a:rPr lang="en-US" sz="1800" dirty="0" smtClean="0"/>
              <a:t>, they plant trees and flowers from their </a:t>
            </a:r>
            <a:r>
              <a:rPr lang="en-US" sz="1800" b="1" u="sng" dirty="0" smtClean="0"/>
              <a:t>native</a:t>
            </a:r>
            <a:r>
              <a:rPr lang="en-US" sz="1800" dirty="0" smtClean="0"/>
              <a:t> countries to remind them of home and to brighten up the </a:t>
            </a:r>
            <a:r>
              <a:rPr lang="en-US" sz="1800" b="1" u="sng" dirty="0" smtClean="0"/>
              <a:t>dull gray </a:t>
            </a:r>
            <a:r>
              <a:rPr lang="en-US" sz="1800" dirty="0" smtClean="0"/>
              <a:t>cement and run-down apartment buildings. One of my neighbors plants </a:t>
            </a:r>
            <a:r>
              <a:rPr lang="en-US" sz="1800" b="1" u="sng" dirty="0" smtClean="0"/>
              <a:t>delicate </a:t>
            </a:r>
            <a:r>
              <a:rPr lang="en-US" sz="1800" dirty="0" smtClean="0"/>
              <a:t>Scottish flowers every year in memory of her mother’s garden in Scotland. Another neighbor has a </a:t>
            </a:r>
            <a:r>
              <a:rPr lang="en-US" sz="1800" dirty="0" smtClean="0"/>
              <a:t>C</a:t>
            </a:r>
            <a:r>
              <a:rPr lang="en-US" sz="1800" dirty="0" smtClean="0"/>
              <a:t>hinese vegetable garden in window boxes. I don’t need to buy an airplane ticket to experience the world, a walk around my neighborhood can be just as </a:t>
            </a:r>
            <a:r>
              <a:rPr lang="en-US" sz="1800" b="1" u="sng" dirty="0" smtClean="0"/>
              <a:t>exciting</a:t>
            </a:r>
            <a:r>
              <a:rPr lang="en-US" sz="1800" dirty="0" smtClean="0"/>
              <a:t>.   </a:t>
            </a:r>
            <a:endParaRPr lang="en-US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/>
              <a:t>Building Vocabulary:  </a:t>
            </a:r>
            <a:br>
              <a:rPr lang="en-US" sz="3200" b="1" dirty="0" smtClean="0"/>
            </a:br>
            <a:r>
              <a:rPr lang="en-US" sz="3200" b="1" dirty="0" smtClean="0"/>
              <a:t> Exercise 8 page 26/27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1- </a:t>
            </a:r>
            <a:r>
              <a:rPr lang="en-US" sz="2400" dirty="0" smtClean="0"/>
              <a:t>Strange and unusual                                exotic</a:t>
            </a:r>
          </a:p>
          <a:p>
            <a:pPr algn="l"/>
            <a:r>
              <a:rPr lang="en-US" sz="2400" dirty="0" smtClean="0"/>
              <a:t>   2- small and pretty                                        </a:t>
            </a:r>
            <a:r>
              <a:rPr lang="en-US" sz="2400" dirty="0" smtClean="0"/>
              <a:t>…………………….</a:t>
            </a:r>
            <a:endParaRPr lang="en-US" sz="2400" dirty="0" smtClean="0"/>
          </a:p>
          <a:p>
            <a:pPr algn="l"/>
            <a:r>
              <a:rPr lang="en-US" sz="2400" dirty="0" smtClean="0"/>
              <a:t>   3- very interesting                                         </a:t>
            </a:r>
            <a:r>
              <a:rPr lang="en-US" sz="2400" dirty="0" smtClean="0"/>
              <a:t>…………………….</a:t>
            </a:r>
            <a:endParaRPr lang="en-US" sz="2400" dirty="0" smtClean="0"/>
          </a:p>
          <a:p>
            <a:pPr algn="l"/>
            <a:r>
              <a:rPr lang="en-US" sz="2400" dirty="0" smtClean="0"/>
              <a:t>   4- to make pretty                                           </a:t>
            </a:r>
            <a:r>
              <a:rPr lang="en-US" sz="2400" dirty="0" smtClean="0"/>
              <a:t>…………………….</a:t>
            </a:r>
            <a:endParaRPr lang="en-US" sz="2400" dirty="0" smtClean="0"/>
          </a:p>
          <a:p>
            <a:pPr algn="l"/>
            <a:r>
              <a:rPr lang="en-US" sz="2400" dirty="0" smtClean="0"/>
              <a:t>   5- sad-looking                                                 </a:t>
            </a:r>
            <a:r>
              <a:rPr lang="en-US" sz="2400" dirty="0" smtClean="0"/>
              <a:t>…………………….</a:t>
            </a:r>
            <a:endParaRPr lang="en-US" sz="2400" dirty="0" smtClean="0"/>
          </a:p>
          <a:p>
            <a:pPr algn="l"/>
            <a:r>
              <a:rPr lang="en-US" sz="2400" dirty="0" smtClean="0"/>
              <a:t>   6- to be proud of                                            </a:t>
            </a:r>
            <a:r>
              <a:rPr lang="en-US" sz="2400" dirty="0" smtClean="0"/>
              <a:t>…………………….</a:t>
            </a:r>
            <a:endParaRPr lang="en-US" sz="2400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/>
              <a:t>Building Vocabulary:  </a:t>
            </a:r>
            <a:br>
              <a:rPr lang="en-US" sz="3200" b="1" dirty="0" smtClean="0"/>
            </a:br>
            <a:r>
              <a:rPr lang="en-US" sz="3200" b="1" dirty="0" smtClean="0"/>
              <a:t> Exercise </a:t>
            </a:r>
            <a:r>
              <a:rPr lang="en-US" sz="3200" b="1" dirty="0" smtClean="0"/>
              <a:t>8 </a:t>
            </a:r>
            <a:r>
              <a:rPr lang="en-US" sz="3200" b="1" dirty="0" smtClean="0"/>
              <a:t>page </a:t>
            </a:r>
            <a:r>
              <a:rPr lang="en-US" sz="3200" b="1" dirty="0" smtClean="0"/>
              <a:t>26/27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877300" cy="4678363"/>
          </a:xfrm>
        </p:spPr>
        <p:txBody>
          <a:bodyPr/>
          <a:lstStyle/>
          <a:p>
            <a:pPr algn="l"/>
            <a:r>
              <a:rPr lang="en-US" sz="2400" dirty="0" smtClean="0"/>
              <a:t>  </a:t>
            </a:r>
            <a:r>
              <a:rPr lang="en-US" sz="2400" dirty="0" smtClean="0"/>
              <a:t> 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smtClean="0"/>
              <a:t>1- Strange and unusual                                exotic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2- small and pretty                                        delicate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3- very interesting                                         fascinating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4- to make pretty                                           brighten up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5- sad-looking                                                 dull gray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6- to be proud of                                            take pride in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       </a:t>
            </a:r>
            <a:endParaRPr lang="en-US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Exercise 9:</a:t>
            </a:r>
            <a:br>
              <a:rPr lang="en-US" sz="3200" dirty="0" smtClean="0"/>
            </a:br>
            <a:r>
              <a:rPr lang="en-US" sz="3200" dirty="0" smtClean="0"/>
              <a:t>Using sense details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9029700" cy="4830763"/>
          </a:xfrm>
        </p:spPr>
        <p:txBody>
          <a:bodyPr/>
          <a:lstStyle/>
          <a:p>
            <a:pPr algn="l"/>
            <a:r>
              <a:rPr lang="en-US" sz="1800" b="1" dirty="0" smtClean="0"/>
              <a:t>     What you can see: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</a:t>
            </a:r>
            <a:r>
              <a:rPr lang="en-US" sz="1800" dirty="0" smtClean="0"/>
              <a:t>- tall buildings / skyscrapers 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</a:t>
            </a:r>
            <a:r>
              <a:rPr lang="en-US" sz="1800" dirty="0" smtClean="0"/>
              <a:t>- old houses / plants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What you can hear: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noise of the cars / people shouting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</a:t>
            </a:r>
            <a:r>
              <a:rPr lang="en-US" sz="1800" dirty="0" smtClean="0"/>
              <a:t> - birds singing / animals’ sounds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What you can smell: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</a:t>
            </a:r>
            <a:r>
              <a:rPr lang="en-US" sz="1800" dirty="0" smtClean="0"/>
              <a:t> -</a:t>
            </a:r>
            <a:r>
              <a:rPr lang="en-US" sz="1800" b="1" dirty="0" smtClean="0"/>
              <a:t> </a:t>
            </a:r>
            <a:r>
              <a:rPr lang="en-US" sz="1800" dirty="0" smtClean="0"/>
              <a:t>smoke coming from cars and factories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fresh air / flowers’ scent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What you can taste: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spicy food from restaurants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fresh fruits and vegetables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What you can feel: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stressed and nervous people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  <a:r>
              <a:rPr lang="en-US" sz="1800" dirty="0" smtClean="0"/>
              <a:t>- relaxed and calm people</a:t>
            </a:r>
            <a:endParaRPr lang="en-US" sz="1800" b="1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Organizing ideas</a:t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3200" dirty="0" smtClean="0"/>
              <a:t>  Page 28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53500" cy="4678363"/>
          </a:xfrm>
        </p:spPr>
        <p:txBody>
          <a:bodyPr/>
          <a:lstStyle/>
          <a:p>
            <a:pPr algn="l"/>
            <a:r>
              <a:rPr lang="en-US" sz="1800" dirty="0" smtClean="0"/>
              <a:t> </a:t>
            </a:r>
            <a:r>
              <a:rPr lang="en-US" sz="1800" b="1" dirty="0" smtClean="0"/>
              <a:t>Writing topic sentences: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  In a descriptive paragraph, the topic sentence is general enough to unite all the descriptive details in the paragraph but focused enough to grab the reader’s attention.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- Do not use vague and uninteresting adjectives such as nice, good and bad.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- Use specific and interesting adjectives such as fascinating, charming and perfect.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b="1" dirty="0" smtClean="0"/>
              <a:t>Exercise  10 page 28:</a:t>
            </a:r>
          </a:p>
          <a:p>
            <a:pPr algn="l"/>
            <a:r>
              <a:rPr lang="en-US" sz="1800" b="1" dirty="0" smtClean="0"/>
              <a:t>      Choosing the best topic sentence: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</a:t>
            </a:r>
            <a:r>
              <a:rPr lang="en-US" sz="1800" dirty="0" smtClean="0"/>
              <a:t>1- Topic: “ My Room “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a. </a:t>
            </a:r>
            <a:r>
              <a:rPr lang="en-US" sz="1800" dirty="0" smtClean="0"/>
              <a:t>My room is a perfect place for one person to live in.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</a:t>
            </a:r>
            <a:r>
              <a:rPr lang="en-US" sz="1800" dirty="0" smtClean="0"/>
              <a:t>2- Topic: “ My House “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b. </a:t>
            </a:r>
            <a:r>
              <a:rPr lang="en-US" sz="1800" dirty="0" smtClean="0"/>
              <a:t>I love my house because it is filled with happy memories.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</a:t>
            </a:r>
            <a:r>
              <a:rPr lang="en-US" sz="1800" dirty="0" smtClean="0"/>
              <a:t>3-  Topic: “ My Dormitory “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a. </a:t>
            </a:r>
            <a:r>
              <a:rPr lang="en-US" sz="1800" dirty="0" smtClean="0"/>
              <a:t>My dormitory has never felt like home to me.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Exercise 11 page 29: </a:t>
            </a:r>
            <a:r>
              <a:rPr lang="en-US" sz="1800" dirty="0" smtClean="0"/>
              <a:t>Write a draft topic sentence for your descriptive paragraph.</a:t>
            </a:r>
            <a:endParaRPr lang="en-US" sz="1800" b="1" dirty="0" smtClean="0"/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1 </a:t>
            </a:r>
            <a:br>
              <a:rPr lang="en-US" sz="3200" dirty="0" smtClean="0"/>
            </a:br>
            <a:r>
              <a:rPr lang="en-US" sz="3200" dirty="0" smtClean="0"/>
              <a:t>Using graphic organizers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029700" cy="4754563"/>
          </a:xfrm>
        </p:spPr>
        <p:txBody>
          <a:bodyPr/>
          <a:lstStyle/>
          <a:p>
            <a:pPr algn="l"/>
            <a:r>
              <a:rPr lang="en-US" sz="1800" b="1" dirty="0" smtClean="0"/>
              <a:t>   1- Using graphic organizers: page 29</a:t>
            </a:r>
          </a:p>
          <a:p>
            <a:pPr algn="l"/>
            <a:r>
              <a:rPr lang="en-US" sz="1800" dirty="0" smtClean="0"/>
              <a:t>      - One way to brainstorm and organize ideas for a focused descriptive paragraph is to use a graphic organizer.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- Graphic organizers show how ideas are connected to each other.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- The mind map is an example of graphic organizers</a:t>
            </a:r>
            <a:endParaRPr lang="en-US" sz="1800" dirty="0" smtClean="0"/>
          </a:p>
          <a:p>
            <a:pPr algn="l"/>
            <a:r>
              <a:rPr lang="en-US" sz="1800" dirty="0" smtClean="0"/>
              <a:t>   </a:t>
            </a:r>
            <a:r>
              <a:rPr lang="en-US" sz="1800" b="1" dirty="0" smtClean="0"/>
              <a:t>2- Getting rid of irrelevant details: page 30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</a:t>
            </a:r>
            <a:r>
              <a:rPr lang="en-US" sz="1800" dirty="0" smtClean="0"/>
              <a:t>- All the details in a paragraph should develop the idea stated in the topic sentence.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- You can use your mind map to identify the irrelevant ideas and cross them out. 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The irrelevant details in exercise 13 are: Landlord is not pleasant / Sometimes I am lonely /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</a:t>
            </a:r>
            <a:r>
              <a:rPr lang="en-US" sz="1800" dirty="0" smtClean="0"/>
              <a:t>g</a:t>
            </a:r>
            <a:r>
              <a:rPr lang="en-US" sz="1800" dirty="0" smtClean="0"/>
              <a:t>reat neighbors.</a:t>
            </a:r>
            <a:endParaRPr lang="en-US" sz="1800" dirty="0" smtClean="0"/>
          </a:p>
          <a:p>
            <a:pPr algn="l"/>
            <a:r>
              <a:rPr lang="en-US" sz="1800" dirty="0" smtClean="0"/>
              <a:t>   </a:t>
            </a:r>
            <a:r>
              <a:rPr lang="en-US" sz="1800" b="1" dirty="0" smtClean="0"/>
              <a:t>3- Writing concluding sentences: page 31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</a:t>
            </a:r>
            <a:r>
              <a:rPr lang="en-US" sz="1800" dirty="0" smtClean="0"/>
              <a:t>- Most paragraphs have concluding sentences that repeat the idea of the topic sentence.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- Other concluding sentences give a personal reaction to the topic of the paragraph.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       </a:t>
            </a:r>
            <a:r>
              <a:rPr lang="en-US" sz="1800" b="1" dirty="0" smtClean="0"/>
              <a:t>Homework</a:t>
            </a:r>
            <a:r>
              <a:rPr lang="en-US" sz="1800" b="1" smtClean="0"/>
              <a:t>: </a:t>
            </a:r>
            <a:r>
              <a:rPr lang="en-US" sz="1800" b="1" smtClean="0"/>
              <a:t>Exercise 25 page 31 </a:t>
            </a:r>
            <a:endParaRPr lang="en-US" sz="1800" b="1" dirty="0" smtClean="0"/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        </a:t>
            </a:r>
          </a:p>
          <a:p>
            <a:pPr algn="l"/>
            <a:r>
              <a:rPr lang="en-US" sz="1800" b="1" dirty="0" smtClean="0"/>
              <a:t> </a:t>
            </a:r>
            <a:r>
              <a:rPr lang="en-US" sz="1800" b="1" dirty="0" smtClean="0"/>
              <a:t>      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  </a:t>
            </a:r>
            <a:endParaRPr lang="en-US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1058</Words>
  <Application>Microsoft Office PowerPoint</Application>
  <PresentationFormat>A4 Paper (210x297 mm)</PresentationFormat>
  <Paragraphs>132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    Lecture 4  Chapter 2 City Life  </vt:lpstr>
      <vt:lpstr>Part 1  Before you write</vt:lpstr>
      <vt:lpstr>Exercise2 page 24/25</vt:lpstr>
      <vt:lpstr>Part 1 Before you write</vt:lpstr>
      <vt:lpstr>Part 1 Before you write</vt:lpstr>
      <vt:lpstr>Building Vocabulary:    Exercise 7 page 26  </vt:lpstr>
      <vt:lpstr>Building Vocabulary:    Exercise 8 page 26/27</vt:lpstr>
      <vt:lpstr>Building Vocabulary:    Exercise 8 page 26/27</vt:lpstr>
      <vt:lpstr> Exercise 9: Using sense details </vt:lpstr>
      <vt:lpstr>Organizing ideas    Page 28</vt:lpstr>
      <vt:lpstr>Part 1  Using graphic organizers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93</cp:revision>
  <dcterms:modified xsi:type="dcterms:W3CDTF">2011-10-03T21:17:10Z</dcterms:modified>
</cp:coreProperties>
</file>