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00" r:id="rId2"/>
    <p:sldId id="301" r:id="rId3"/>
    <p:sldId id="317" r:id="rId4"/>
    <p:sldId id="318" r:id="rId5"/>
    <p:sldId id="326" r:id="rId6"/>
    <p:sldId id="319" r:id="rId7"/>
    <p:sldId id="327" r:id="rId8"/>
    <p:sldId id="320" r:id="rId9"/>
    <p:sldId id="328" r:id="rId10"/>
    <p:sldId id="321" r:id="rId11"/>
    <p:sldId id="329" r:id="rId12"/>
    <p:sldId id="322" r:id="rId13"/>
    <p:sldId id="330" r:id="rId14"/>
    <p:sldId id="323" r:id="rId15"/>
    <p:sldId id="331" r:id="rId16"/>
    <p:sldId id="324" r:id="rId17"/>
    <p:sldId id="325"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B84AF"/>
    <a:srgbClr val="709256"/>
    <a:srgbClr val="009900"/>
    <a:srgbClr val="AD9968"/>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6943" autoAdjust="0"/>
    <p:restoredTop sz="94664" autoAdjust="0"/>
  </p:normalViewPr>
  <p:slideViewPr>
    <p:cSldViewPr>
      <p:cViewPr>
        <p:scale>
          <a:sx n="60" d="100"/>
          <a:sy n="60" d="100"/>
        </p:scale>
        <p:origin x="-300" y="-3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10/12/2011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transition advClick="0">
    <p:sndAc>
      <p:stSnd>
        <p:snd r:embed="rId1" name="arrow.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ndAc>
      <p:stSnd>
        <p:snd r:embed="rId1" name="arrow.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advClick="0">
    <p:sndAc>
      <p:stSnd>
        <p:snd r:embed="rId1" name="arrow.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advClick="0">
    <p:sndAc>
      <p:stSnd>
        <p:snd r:embed="rId1" name="arrow.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advClick="0">
    <p:sndAc>
      <p:stSnd>
        <p:snd r:embed="rId1" name="arrow.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advClick="0">
    <p:sndAc>
      <p:stSnd>
        <p:snd r:embed="rId1" name="arrow.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5"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advClick="0">
    <p:sndAc>
      <p:stSnd>
        <p:snd r:embed="rId13" name="arrow.wav" builtIn="1"/>
      </p:stSnd>
    </p:sndAc>
  </p:transition>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7.gif"/><Relationship Id="rId5" Type="http://schemas.openxmlformats.org/officeDocument/2006/relationships/image" Target="../media/image6.gif"/><Relationship Id="rId4" Type="http://schemas.openxmlformats.org/officeDocument/2006/relationships/image" Target="../media/image5.gif"/></Relationships>
</file>

<file path=ppt/slides/_rels/slide1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2400" b="1" dirty="0" smtClean="0">
                <a:solidFill>
                  <a:srgbClr val="709256"/>
                </a:solidFill>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e- </a:t>
            </a:r>
            <a:r>
              <a:rPr lang="en-US" sz="2000" b="1" spc="-150" dirty="0" smtClean="0">
                <a:solidFill>
                  <a:srgbClr val="709256"/>
                </a:solidFill>
                <a:effectLst>
                  <a:outerShdw blurRad="38100" dist="38100" dir="2700000" algn="tl">
                    <a:srgbClr val="000000">
                      <a:alpha val="43137"/>
                    </a:srgbClr>
                  </a:outerShdw>
                </a:effectLst>
                <a:latin typeface="Calibri" pitchFamily="34" charset="0"/>
              </a:rPr>
              <a:t>Learning</a:t>
            </a:r>
            <a:r>
              <a:rPr lang="en-US" sz="2400" b="1" spc="-150" dirty="0" smtClean="0">
                <a:solidFill>
                  <a:srgbClr val="709256"/>
                </a:solidFill>
                <a:effectLst>
                  <a:outerShdw blurRad="38100" dist="38100" dir="2700000" algn="tl">
                    <a:srgbClr val="000000">
                      <a:alpha val="43137"/>
                    </a:srgbClr>
                  </a:outerShdw>
                </a:effectLst>
                <a:latin typeface="Calibri" pitchFamily="34" charset="0"/>
              </a:rPr>
              <a:t> Deanship </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&amp; Distance Education</a:t>
            </a: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2286000"/>
          </a:xfrm>
          <a:prstGeom prst="rect">
            <a:avLst/>
          </a:prstGeom>
          <a:noFill/>
          <a:ln w="9525">
            <a:noFill/>
            <a:miter lim="800000"/>
            <a:headEnd/>
            <a:tailEnd/>
          </a:ln>
        </p:spPr>
        <p:txBody>
          <a:bodyPr anchor="ctr"/>
          <a:lstStyle/>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r>
              <a:rPr lang="en-US" sz="5400" b="1" dirty="0" smtClean="0">
                <a:solidFill>
                  <a:srgbClr val="709256"/>
                </a:solidFill>
                <a:latin typeface="AYM Wadiy S_U normal."/>
                <a:cs typeface="Times New Roman" pitchFamily="18" charset="0"/>
              </a:rPr>
              <a:t>English Language  </a:t>
            </a:r>
          </a:p>
          <a:p>
            <a:pPr algn="l">
              <a:lnSpc>
                <a:spcPct val="80000"/>
              </a:lnSpc>
            </a:pPr>
            <a:r>
              <a:rPr lang="en-US" sz="6000" b="1" dirty="0" smtClean="0">
                <a:solidFill>
                  <a:srgbClr val="709256"/>
                </a:solidFill>
                <a:latin typeface="AYM Wadiy S_U normal."/>
                <a:cs typeface="Times New Roman" pitchFamily="18" charset="0"/>
              </a:rPr>
              <a:t>Reading </a:t>
            </a:r>
            <a:endParaRPr lang="en-US" sz="6600" b="1" dirty="0" smtClean="0">
              <a:solidFill>
                <a:srgbClr val="709256"/>
              </a:solidFill>
              <a:latin typeface="AYM Wadiy S_U normal."/>
              <a:cs typeface="Times New Roman" pitchFamily="18" charset="0"/>
            </a:endParaRPr>
          </a:p>
          <a:p>
            <a:pPr algn="l">
              <a:lnSpc>
                <a:spcPct val="80000"/>
              </a:lnSpc>
            </a:pPr>
            <a:endParaRPr lang="en-US" sz="4000" b="1" dirty="0" smtClean="0">
              <a:solidFill>
                <a:srgbClr val="709256"/>
              </a:solidFill>
              <a:latin typeface="Calibri" pitchFamily="34" charset="0"/>
              <a:cs typeface="Times New Roman" pitchFamily="18" charset="0"/>
            </a:endParaRPr>
          </a:p>
          <a:p>
            <a:pPr algn="l">
              <a:lnSpc>
                <a:spcPct val="80000"/>
              </a:lnSpc>
            </a:pPr>
            <a:r>
              <a:rPr lang="en-US" sz="4000" b="1" dirty="0" smtClean="0">
                <a:latin typeface="Calibri" pitchFamily="34" charset="0"/>
                <a:cs typeface="Times New Roman" pitchFamily="18" charset="0"/>
              </a:rPr>
              <a:t>Instructor: </a:t>
            </a:r>
          </a:p>
          <a:p>
            <a:pPr algn="l">
              <a:lnSpc>
                <a:spcPct val="80000"/>
              </a:lnSpc>
            </a:pPr>
            <a:r>
              <a:rPr lang="en-US" sz="3200" b="1" dirty="0" err="1" smtClean="0">
                <a:latin typeface="Calibri" pitchFamily="34" charset="0"/>
                <a:cs typeface="Times New Roman" pitchFamily="18" charset="0"/>
              </a:rPr>
              <a:t>Ammar</a:t>
            </a:r>
            <a:r>
              <a:rPr lang="en-US" sz="3200" b="1" dirty="0" smtClean="0">
                <a:latin typeface="Calibri" pitchFamily="34" charset="0"/>
                <a:cs typeface="Times New Roman" pitchFamily="18" charset="0"/>
              </a:rPr>
              <a:t> Sultan Al-</a:t>
            </a:r>
            <a:r>
              <a:rPr lang="en-US" sz="3200" b="1" dirty="0" err="1" smtClean="0">
                <a:latin typeface="Calibri" pitchFamily="34" charset="0"/>
                <a:cs typeface="Times New Roman" pitchFamily="18" charset="0"/>
              </a:rPr>
              <a:t>Ma’ani</a:t>
            </a:r>
            <a:endParaRPr lang="en-US" sz="32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981200"/>
            <a:ext cx="8420100" cy="1470025"/>
          </a:xfrm>
        </p:spPr>
        <p:txBody>
          <a:bodyPr/>
          <a:lstStyle/>
          <a:p>
            <a:pPr eaLnBrk="1" hangingPunct="1"/>
            <a:r>
              <a:rPr lang="en-US" b="1" smtClean="0">
                <a:solidFill>
                  <a:srgbClr val="709256"/>
                </a:solidFill>
                <a:cs typeface="Arial" pitchFamily="34" charset="0"/>
              </a:rPr>
              <a:t>5</a:t>
            </a:r>
            <a:r>
              <a:rPr lang="en-US" b="1" baseline="30000" smtClean="0">
                <a:solidFill>
                  <a:srgbClr val="709256"/>
                </a:solidFill>
                <a:cs typeface="Arial" pitchFamily="34" charset="0"/>
              </a:rPr>
              <a:t>th</a:t>
            </a:r>
            <a:r>
              <a:rPr lang="en-US" b="1" smtClean="0">
                <a:solidFill>
                  <a:srgbClr val="709256"/>
                </a:solidFill>
                <a:cs typeface="Arial" pitchFamily="34" charset="0"/>
              </a:rPr>
              <a:t>   </a:t>
            </a:r>
            <a:r>
              <a:rPr lang="en-US" b="1" dirty="0" smtClean="0">
                <a:solidFill>
                  <a:srgbClr val="709256"/>
                </a:solidFill>
                <a:cs typeface="Arial" pitchFamily="34" charset="0"/>
              </a:rPr>
              <a:t>Class</a:t>
            </a:r>
            <a:endParaRPr lang="en-US" dirty="0" smtClean="0">
              <a:solidFill>
                <a:srgbClr val="709256"/>
              </a:solidFill>
              <a:cs typeface="Arial" pitchFamily="34" charset="0"/>
            </a:endParaRPr>
          </a:p>
        </p:txBody>
      </p:sp>
      <p:sp>
        <p:nvSpPr>
          <p:cNvPr id="5" name="عنوان فرعي 4"/>
          <p:cNvSpPr>
            <a:spLocks noGrp="1"/>
          </p:cNvSpPr>
          <p:nvPr>
            <p:ph type="subTitle" idx="1"/>
          </p:nvPr>
        </p:nvSpPr>
        <p:spPr/>
        <p:txBody>
          <a:bodyPr/>
          <a:lstStyle/>
          <a:p>
            <a:r>
              <a:rPr lang="en-US" dirty="0" smtClean="0"/>
              <a:t>Getting Meaning From Context </a:t>
            </a:r>
            <a:endParaRPr lang="en-US" dirty="0"/>
          </a:p>
        </p:txBody>
      </p:sp>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Elements of the Lecture </a:t>
            </a:r>
            <a:endParaRPr lang="en-US" dirty="0"/>
          </a:p>
        </p:txBody>
      </p:sp>
      <p:sp>
        <p:nvSpPr>
          <p:cNvPr id="3" name="Content Placeholder 2"/>
          <p:cNvSpPr>
            <a:spLocks noGrp="1"/>
          </p:cNvSpPr>
          <p:nvPr>
            <p:ph idx="1"/>
          </p:nvPr>
        </p:nvSpPr>
        <p:spPr/>
        <p:txBody>
          <a:bodyPr/>
          <a:lstStyle/>
          <a:p>
            <a:pPr algn="l">
              <a:buFontTx/>
              <a:buChar char="-"/>
            </a:pPr>
            <a:r>
              <a:rPr lang="en-US" dirty="0" smtClean="0"/>
              <a:t>Getting Meaning from Context </a:t>
            </a:r>
          </a:p>
        </p:txBody>
      </p:sp>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Getting Meaning from Context </a:t>
            </a:r>
            <a:endParaRPr lang="en-US" dirty="0"/>
          </a:p>
        </p:txBody>
      </p:sp>
      <p:sp>
        <p:nvSpPr>
          <p:cNvPr id="3" name="Content Placeholder 2"/>
          <p:cNvSpPr>
            <a:spLocks noGrp="1"/>
          </p:cNvSpPr>
          <p:nvPr>
            <p:ph idx="1"/>
          </p:nvPr>
        </p:nvSpPr>
        <p:spPr/>
        <p:txBody>
          <a:bodyPr/>
          <a:lstStyle/>
          <a:p>
            <a:pPr algn="l">
              <a:buAutoNum type="arabicPeriod"/>
            </a:pPr>
            <a:r>
              <a:rPr lang="en-US" sz="1800" b="1" dirty="0" smtClean="0"/>
              <a:t>Definition</a:t>
            </a:r>
            <a:r>
              <a:rPr lang="en-US" sz="1800" dirty="0" smtClean="0"/>
              <a:t> </a:t>
            </a:r>
            <a:br>
              <a:rPr lang="en-US" sz="1800" dirty="0" smtClean="0"/>
            </a:br>
            <a:r>
              <a:rPr lang="en-US" sz="1800" dirty="0" smtClean="0"/>
              <a:t>A definition gives the meaning of words. The writer may use words, phrases, or statements to define something. The writer will use key words, or signal words to identify a definition so you need to look for them. See examples of key words below. </a:t>
            </a:r>
          </a:p>
          <a:p>
            <a:pPr algn="l"/>
            <a:endParaRPr lang="en-US" sz="1800" dirty="0" smtClean="0"/>
          </a:p>
          <a:p>
            <a:pPr algn="l"/>
            <a:r>
              <a:rPr lang="en-US" sz="1800" b="1" dirty="0" smtClean="0"/>
              <a:t>Key words </a:t>
            </a:r>
            <a:r>
              <a:rPr lang="en-US" sz="1800" dirty="0" smtClean="0"/>
              <a:t>is/are 			means/mean</a:t>
            </a:r>
          </a:p>
          <a:p>
            <a:pPr algn="l"/>
            <a:r>
              <a:rPr lang="en-US" sz="1800" dirty="0" smtClean="0"/>
              <a:t>		   is/are called		what this means is</a:t>
            </a:r>
          </a:p>
          <a:p>
            <a:pPr algn="l"/>
            <a:r>
              <a:rPr lang="en-US" sz="1800" dirty="0" smtClean="0"/>
              <a:t>		is/are known as		consist of</a:t>
            </a:r>
          </a:p>
          <a:p>
            <a:pPr algn="l"/>
            <a:r>
              <a:rPr lang="en-US" sz="1800" dirty="0" smtClean="0"/>
              <a:t>		is/are defined as		refer to</a:t>
            </a:r>
          </a:p>
          <a:p>
            <a:pPr algn="l"/>
            <a:r>
              <a:rPr lang="en-US" sz="1800" dirty="0" smtClean="0"/>
              <a:t>		is/are described as		may be seen as</a:t>
            </a:r>
          </a:p>
          <a:p>
            <a:pPr algn="l"/>
            <a:r>
              <a:rPr lang="en-US" sz="1800" b="1" dirty="0" smtClean="0"/>
              <a:t>e.g.</a:t>
            </a:r>
          </a:p>
          <a:p>
            <a:pPr algn="ctr"/>
            <a:r>
              <a:rPr lang="en-US" sz="1800" dirty="0" smtClean="0">
                <a:solidFill>
                  <a:srgbClr val="000000"/>
                </a:solidFill>
                <a:latin typeface="Times New Roman"/>
              </a:rPr>
              <a:t>Someone who explores and studies caves is known as </a:t>
            </a:r>
            <a:r>
              <a:rPr lang="en-US" sz="1800" u="sng" dirty="0" smtClean="0">
                <a:solidFill>
                  <a:srgbClr val="000000"/>
                </a:solidFill>
                <a:latin typeface="Times New Roman"/>
              </a:rPr>
              <a:t>a spelunker</a:t>
            </a:r>
            <a:r>
              <a:rPr lang="en-US" sz="1800" dirty="0" smtClean="0">
                <a:solidFill>
                  <a:srgbClr val="000000"/>
                </a:solidFill>
                <a:latin typeface="Times New Roman"/>
              </a:rPr>
              <a:t>.</a:t>
            </a:r>
          </a:p>
          <a:p>
            <a:pPr algn="ctr"/>
            <a:r>
              <a:rPr lang="en-US" sz="1800" dirty="0" smtClean="0">
                <a:solidFill>
                  <a:srgbClr val="000000"/>
                </a:solidFill>
                <a:latin typeface="Times New Roman"/>
              </a:rPr>
              <a:t>an unfamiliar word = </a:t>
            </a:r>
            <a:r>
              <a:rPr lang="en-US" sz="1800" i="1" dirty="0" smtClean="0">
                <a:solidFill>
                  <a:srgbClr val="000000"/>
                </a:solidFill>
                <a:latin typeface="Times New Roman"/>
              </a:rPr>
              <a:t>spelunker</a:t>
            </a:r>
            <a:r>
              <a:rPr lang="en-US" sz="1800" dirty="0" smtClean="0">
                <a:solidFill>
                  <a:srgbClr val="000000"/>
                </a:solidFill>
                <a:latin typeface="Times New Roman"/>
              </a:rPr>
              <a:t> </a:t>
            </a:r>
            <a:br>
              <a:rPr lang="en-US" sz="1800" dirty="0" smtClean="0">
                <a:solidFill>
                  <a:srgbClr val="000000"/>
                </a:solidFill>
                <a:latin typeface="Times New Roman"/>
              </a:rPr>
            </a:br>
            <a:r>
              <a:rPr lang="en-US" sz="1800" dirty="0" smtClean="0">
                <a:solidFill>
                  <a:srgbClr val="000000"/>
                </a:solidFill>
                <a:latin typeface="Times New Roman"/>
              </a:rPr>
              <a:t>signal words = </a:t>
            </a:r>
            <a:r>
              <a:rPr lang="en-US" sz="1800" i="1" dirty="0" smtClean="0">
                <a:solidFill>
                  <a:srgbClr val="000000"/>
                </a:solidFill>
                <a:latin typeface="Times New Roman"/>
              </a:rPr>
              <a:t>is known as</a:t>
            </a:r>
            <a:r>
              <a:rPr lang="en-US" sz="1800" dirty="0" smtClean="0">
                <a:solidFill>
                  <a:srgbClr val="000000"/>
                </a:solidFill>
                <a:latin typeface="Times New Roman"/>
              </a:rPr>
              <a:t> </a:t>
            </a:r>
            <a:br>
              <a:rPr lang="en-US" sz="1800" dirty="0" smtClean="0">
                <a:solidFill>
                  <a:srgbClr val="000000"/>
                </a:solidFill>
                <a:latin typeface="Times New Roman"/>
              </a:rPr>
            </a:br>
            <a:r>
              <a:rPr lang="en-US" sz="1800" dirty="0" smtClean="0">
                <a:solidFill>
                  <a:srgbClr val="000000"/>
                </a:solidFill>
                <a:latin typeface="Times New Roman"/>
              </a:rPr>
              <a:t>definition = </a:t>
            </a:r>
            <a:r>
              <a:rPr lang="en-US" sz="1800" i="1" dirty="0" smtClean="0">
                <a:solidFill>
                  <a:srgbClr val="000000"/>
                </a:solidFill>
                <a:latin typeface="Times New Roman"/>
              </a:rPr>
              <a:t>someone who explores and studies caves</a:t>
            </a:r>
            <a:endParaRPr lang="en-US" sz="1800" dirty="0"/>
          </a:p>
        </p:txBody>
      </p:sp>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38800" y="205740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Table 4"/>
          <p:cNvGraphicFramePr>
            <a:graphicFrameLocks noGrp="1"/>
          </p:cNvGraphicFramePr>
          <p:nvPr/>
        </p:nvGraphicFramePr>
        <p:xfrm>
          <a:off x="381000" y="228600"/>
          <a:ext cx="8686799" cy="5709004"/>
        </p:xfrm>
        <a:graphic>
          <a:graphicData uri="http://schemas.openxmlformats.org/drawingml/2006/table">
            <a:tbl>
              <a:tblPr/>
              <a:tblGrid>
                <a:gridCol w="8686799"/>
              </a:tblGrid>
              <a:tr h="5365892">
                <a:tc>
                  <a:txBody>
                    <a:bodyPr/>
                    <a:lstStyle/>
                    <a:p>
                      <a:r>
                        <a:rPr lang="en-US" sz="1800" b="1" dirty="0"/>
                        <a:t>Exercise </a:t>
                      </a:r>
                      <a:r>
                        <a:rPr lang="en-US" sz="1800" b="1" dirty="0" smtClean="0"/>
                        <a:t>1</a:t>
                      </a:r>
                      <a:endParaRPr lang="en-US" sz="1800" dirty="0" smtClean="0"/>
                    </a:p>
                    <a:p>
                      <a:r>
                        <a:rPr lang="en-US" sz="1800" dirty="0" smtClean="0"/>
                        <a:t>Use </a:t>
                      </a:r>
                      <a:r>
                        <a:rPr lang="en-US" sz="1800" dirty="0"/>
                        <a:t>signal words as your clues to find the meaning of the underlined words. Circle signal words and write their meaning in the space provided</a:t>
                      </a:r>
                      <a:r>
                        <a:rPr lang="en-US" sz="1800" dirty="0" smtClean="0"/>
                        <a:t>.</a:t>
                      </a:r>
                    </a:p>
                    <a:p>
                      <a:endParaRPr lang="en-US" sz="1800" dirty="0" smtClean="0"/>
                    </a:p>
                    <a:p>
                      <a:r>
                        <a:rPr lang="en-US" sz="1800" dirty="0" smtClean="0"/>
                        <a:t>1</a:t>
                      </a:r>
                      <a:r>
                        <a:rPr lang="en-US" sz="1800" dirty="0"/>
                        <a:t>.  The encyclopedia defines </a:t>
                      </a:r>
                      <a:r>
                        <a:rPr lang="en-US" sz="1800" u="sng" dirty="0"/>
                        <a:t>astrology</a:t>
                      </a:r>
                      <a:r>
                        <a:rPr lang="en-US" sz="1800" dirty="0"/>
                        <a:t> as “the ancient art or science of divining the fate and future of human beings from indications given by the positions of stars and other heavenly bodies.” </a:t>
                      </a:r>
                      <a:br>
                        <a:rPr lang="en-US" sz="1800" dirty="0"/>
                      </a:br>
                      <a:r>
                        <a:rPr lang="en-US" sz="1800" dirty="0">
                          <a:solidFill>
                            <a:srgbClr val="FF0000"/>
                          </a:solidFill>
                        </a:rPr>
                        <a:t>astrology means</a:t>
                      </a:r>
                      <a:r>
                        <a:rPr lang="en-US" sz="1800" dirty="0" smtClean="0">
                          <a:solidFill>
                            <a:srgbClr val="FF0000"/>
                          </a:solidFill>
                        </a:rPr>
                        <a:t>______________________________________</a:t>
                      </a:r>
                    </a:p>
                    <a:p>
                      <a:endParaRPr lang="en-US" sz="1800" dirty="0">
                        <a:solidFill>
                          <a:srgbClr val="FF0000"/>
                        </a:solidFill>
                      </a:endParaRPr>
                    </a:p>
                    <a:p>
                      <a:r>
                        <a:rPr lang="en-US" sz="1800" dirty="0"/>
                        <a:t>2.  </a:t>
                      </a:r>
                      <a:r>
                        <a:rPr lang="en-US" sz="1800" u="sng" dirty="0"/>
                        <a:t>Sales literature </a:t>
                      </a:r>
                      <a:r>
                        <a:rPr lang="en-US" sz="1800" dirty="0"/>
                        <a:t>means printed matters that contain information on the goods. </a:t>
                      </a:r>
                      <a:br>
                        <a:rPr lang="en-US" sz="1800" dirty="0"/>
                      </a:br>
                      <a:r>
                        <a:rPr lang="en-US" sz="1800" dirty="0">
                          <a:solidFill>
                            <a:srgbClr val="FF0000"/>
                          </a:solidFill>
                        </a:rPr>
                        <a:t>Sales literature means</a:t>
                      </a:r>
                      <a:r>
                        <a:rPr lang="en-US" sz="1800" dirty="0" smtClean="0">
                          <a:solidFill>
                            <a:srgbClr val="FF0000"/>
                          </a:solidFill>
                        </a:rPr>
                        <a:t>_________________________________</a:t>
                      </a:r>
                    </a:p>
                    <a:p>
                      <a:endParaRPr lang="en-US" sz="1800" dirty="0"/>
                    </a:p>
                    <a:p>
                      <a:r>
                        <a:rPr lang="en-US" sz="1800" dirty="0"/>
                        <a:t>3.  The part at the back of the car used for holding luggage is called the </a:t>
                      </a:r>
                      <a:r>
                        <a:rPr lang="en-US" sz="1800" u="sng" dirty="0"/>
                        <a:t>car boot</a:t>
                      </a:r>
                      <a:r>
                        <a:rPr lang="en-US" sz="1800" dirty="0"/>
                        <a:t> in United Kingdom, whereas Americans would refer to this as the car’s trunk. </a:t>
                      </a:r>
                      <a:br>
                        <a:rPr lang="en-US" sz="1800" dirty="0"/>
                      </a:br>
                      <a:r>
                        <a:rPr lang="en-US" sz="1800" dirty="0">
                          <a:solidFill>
                            <a:srgbClr val="FF0000"/>
                          </a:solidFill>
                        </a:rPr>
                        <a:t>car boot means______________________________________ </a:t>
                      </a:r>
                      <a:r>
                        <a:rPr lang="en-US" sz="1800" dirty="0"/>
                        <a:t/>
                      </a:r>
                      <a:br>
                        <a:rPr lang="en-US" sz="1800" dirty="0"/>
                      </a:br>
                      <a:r>
                        <a:rPr lang="en-US" sz="1800" dirty="0"/>
                        <a:t> </a:t>
                      </a:r>
                    </a:p>
                  </a:txBody>
                  <a:tcPr marL="0" marR="0" marT="0" marB="0" anchor="ctr">
                    <a:lnL>
                      <a:noFill/>
                    </a:lnL>
                    <a:lnR>
                      <a:noFill/>
                    </a:lnR>
                    <a:lnT>
                      <a:noFill/>
                    </a:lnT>
                    <a:lnB>
                      <a:noFill/>
                    </a:lnB>
                    <a:solidFill>
                      <a:srgbClr val="F0FFFF"/>
                    </a:solidFill>
                  </a:tcPr>
                </a:tc>
              </a:tr>
              <a:tr h="322544">
                <a:tc>
                  <a:txBody>
                    <a:bodyPr/>
                    <a:lstStyle/>
                    <a:p>
                      <a:endParaRPr lang="en-US" sz="1800" dirty="0"/>
                    </a:p>
                  </a:txBody>
                  <a:tcPr marL="68792" marR="68792" marT="34396" marB="34396">
                    <a:lnT>
                      <a:noFill/>
                    </a:lnT>
                  </a:tcPr>
                </a:tc>
              </a:tr>
            </a:tbl>
          </a:graphicData>
        </a:graphic>
      </p:graphicFrame>
      <p:sp>
        <p:nvSpPr>
          <p:cNvPr id="1025" name="Rectangle 1"/>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915400" cy="5821363"/>
          </a:xfrm>
        </p:spPr>
        <p:txBody>
          <a:bodyPr/>
          <a:lstStyle/>
          <a:p>
            <a:pPr algn="l"/>
            <a:r>
              <a:rPr lang="en-US" sz="1800" b="1" dirty="0" smtClean="0"/>
              <a:t>2. Restatement</a:t>
            </a:r>
            <a:r>
              <a:rPr lang="en-US" sz="1800" dirty="0" smtClean="0"/>
              <a:t> </a:t>
            </a:r>
            <a:br>
              <a:rPr lang="en-US" sz="1800" dirty="0" smtClean="0"/>
            </a:br>
            <a:r>
              <a:rPr lang="en-US" sz="1800" dirty="0" smtClean="0"/>
              <a:t>The writer may use other words, phrases, or sentences to provide the meaning of difficult words. We call this restatement; the writer describes it again or in a different way. Signal words for restatement are in the “Key words box” below. </a:t>
            </a:r>
          </a:p>
          <a:p>
            <a:pPr algn="l"/>
            <a:endParaRPr lang="en-US" sz="1800" dirty="0" smtClean="0"/>
          </a:p>
          <a:p>
            <a:pPr algn="l"/>
            <a:endParaRPr lang="en-US" sz="1800" dirty="0" smtClean="0"/>
          </a:p>
          <a:p>
            <a:pPr algn="l"/>
            <a:endParaRPr lang="en-US" sz="1800" dirty="0" smtClean="0"/>
          </a:p>
          <a:p>
            <a:pPr algn="l"/>
            <a:endParaRPr lang="en-US" sz="1800" dirty="0" smtClean="0"/>
          </a:p>
          <a:p>
            <a:pPr algn="l"/>
            <a:endParaRPr lang="en-US" sz="1800" dirty="0" smtClean="0"/>
          </a:p>
          <a:p>
            <a:pPr algn="l"/>
            <a:r>
              <a:rPr lang="en-US" sz="1800" b="1" dirty="0" smtClean="0">
                <a:solidFill>
                  <a:srgbClr val="000000"/>
                </a:solidFill>
                <a:latin typeface="Times New Roman"/>
              </a:rPr>
              <a:t>e.g.</a:t>
            </a:r>
          </a:p>
          <a:p>
            <a:pPr algn="l"/>
            <a:r>
              <a:rPr lang="en-US" sz="1800" dirty="0" smtClean="0">
                <a:solidFill>
                  <a:srgbClr val="000000"/>
                </a:solidFill>
                <a:latin typeface="Times New Roman"/>
              </a:rPr>
              <a:t>The surface of Africa consists mainly of </a:t>
            </a:r>
            <a:r>
              <a:rPr lang="en-US" sz="1800" u="sng" dirty="0" smtClean="0">
                <a:solidFill>
                  <a:srgbClr val="000000"/>
                </a:solidFill>
                <a:latin typeface="Times New Roman"/>
              </a:rPr>
              <a:t>plateaus</a:t>
            </a:r>
            <a:r>
              <a:rPr lang="en-US" sz="1800" dirty="0" smtClean="0">
                <a:solidFill>
                  <a:srgbClr val="000000"/>
                </a:solidFill>
                <a:latin typeface="Times New Roman"/>
              </a:rPr>
              <a:t>, or large flat areas, although these occur at different levels.</a:t>
            </a:r>
          </a:p>
          <a:p>
            <a:pPr algn="ctr"/>
            <a:r>
              <a:rPr lang="en-US" sz="1800" dirty="0" smtClean="0">
                <a:solidFill>
                  <a:srgbClr val="000000"/>
                </a:solidFill>
                <a:latin typeface="Times New Roman"/>
              </a:rPr>
              <a:t>an unfamiliar word = </a:t>
            </a:r>
            <a:r>
              <a:rPr lang="en-US" sz="1800" i="1" dirty="0" smtClean="0">
                <a:solidFill>
                  <a:srgbClr val="000000"/>
                </a:solidFill>
                <a:latin typeface="Times New Roman"/>
              </a:rPr>
              <a:t>plateaus</a:t>
            </a:r>
            <a:r>
              <a:rPr lang="en-US" sz="1800" dirty="0" smtClean="0">
                <a:solidFill>
                  <a:srgbClr val="000000"/>
                </a:solidFill>
                <a:latin typeface="Times New Roman"/>
              </a:rPr>
              <a:t> </a:t>
            </a:r>
            <a:br>
              <a:rPr lang="en-US" sz="1800" dirty="0" smtClean="0">
                <a:solidFill>
                  <a:srgbClr val="000000"/>
                </a:solidFill>
                <a:latin typeface="Times New Roman"/>
              </a:rPr>
            </a:br>
            <a:r>
              <a:rPr lang="en-US" sz="1800" dirty="0" smtClean="0">
                <a:solidFill>
                  <a:srgbClr val="000000"/>
                </a:solidFill>
                <a:latin typeface="Times New Roman"/>
              </a:rPr>
              <a:t>signal word = </a:t>
            </a:r>
            <a:r>
              <a:rPr lang="en-US" sz="1800" i="1" dirty="0" smtClean="0">
                <a:solidFill>
                  <a:srgbClr val="000000"/>
                </a:solidFill>
                <a:latin typeface="Times New Roman"/>
              </a:rPr>
              <a:t>or</a:t>
            </a:r>
            <a:r>
              <a:rPr lang="en-US" sz="1800" dirty="0" smtClean="0">
                <a:solidFill>
                  <a:srgbClr val="000000"/>
                </a:solidFill>
                <a:latin typeface="Times New Roman"/>
              </a:rPr>
              <a:t> </a:t>
            </a:r>
            <a:br>
              <a:rPr lang="en-US" sz="1800" dirty="0" smtClean="0">
                <a:solidFill>
                  <a:srgbClr val="000000"/>
                </a:solidFill>
                <a:latin typeface="Times New Roman"/>
              </a:rPr>
            </a:br>
            <a:r>
              <a:rPr lang="en-US" sz="1800" dirty="0" smtClean="0">
                <a:solidFill>
                  <a:srgbClr val="000000"/>
                </a:solidFill>
                <a:latin typeface="Times New Roman"/>
              </a:rPr>
              <a:t>meaning = </a:t>
            </a:r>
            <a:r>
              <a:rPr lang="en-US" sz="1800" i="1" dirty="0" smtClean="0">
                <a:solidFill>
                  <a:srgbClr val="000000"/>
                </a:solidFill>
                <a:latin typeface="Times New Roman"/>
              </a:rPr>
              <a:t>large flat areas</a:t>
            </a:r>
            <a:endParaRPr lang="en-US" sz="1800" dirty="0"/>
          </a:p>
        </p:txBody>
      </p:sp>
      <p:graphicFrame>
        <p:nvGraphicFramePr>
          <p:cNvPr id="5" name="Table 4"/>
          <p:cNvGraphicFramePr>
            <a:graphicFrameLocks noGrp="1"/>
          </p:cNvGraphicFramePr>
          <p:nvPr/>
        </p:nvGraphicFramePr>
        <p:xfrm>
          <a:off x="7543800" y="1524000"/>
          <a:ext cx="1371600" cy="1371600"/>
        </p:xfrm>
        <a:graphic>
          <a:graphicData uri="http://schemas.openxmlformats.org/drawingml/2006/table">
            <a:tbl>
              <a:tblPr>
                <a:tableStyleId>{3C2FFA5D-87B4-456A-9821-1D502468CF0F}</a:tableStyleId>
              </a:tblPr>
              <a:tblGrid>
                <a:gridCol w="1371600"/>
              </a:tblGrid>
              <a:tr h="0">
                <a:tc>
                  <a:txBody>
                    <a:bodyPr/>
                    <a:lstStyle/>
                    <a:p>
                      <a:endParaRPr lang="en-US" dirty="0"/>
                    </a:p>
                  </a:txBody>
                  <a:tcPr marL="0" marR="0" marT="0" marB="0" anchor="ctr"/>
                </a:tc>
              </a:tr>
              <a:tr h="0">
                <a:tc>
                  <a:txBody>
                    <a:bodyPr/>
                    <a:lstStyle/>
                    <a:p>
                      <a:r>
                        <a:rPr lang="en-US" dirty="0"/>
                        <a:t>or</a:t>
                      </a:r>
                    </a:p>
                  </a:txBody>
                  <a:tcPr marL="0" marR="0" marT="0" marB="0" anchor="ctr"/>
                </a:tc>
              </a:tr>
              <a:tr h="0">
                <a:tc>
                  <a:txBody>
                    <a:bodyPr/>
                    <a:lstStyle/>
                    <a:p>
                      <a:r>
                        <a:rPr lang="en-US"/>
                        <a:t>that is to say</a:t>
                      </a:r>
                    </a:p>
                  </a:txBody>
                  <a:tcPr marL="0" marR="0" marT="0" marB="0" anchor="ctr"/>
                </a:tc>
              </a:tr>
              <a:tr h="0">
                <a:tc>
                  <a:txBody>
                    <a:bodyPr/>
                    <a:lstStyle/>
                    <a:p>
                      <a:r>
                        <a:rPr lang="en-US"/>
                        <a:t>in other words</a:t>
                      </a:r>
                    </a:p>
                  </a:txBody>
                  <a:tcPr marL="0" marR="0" marT="0" marB="0" anchor="ctr"/>
                </a:tc>
              </a:tr>
              <a:tr h="0">
                <a:tc>
                  <a:txBody>
                    <a:bodyPr/>
                    <a:lstStyle/>
                    <a:p>
                      <a:r>
                        <a:rPr lang="en-US" dirty="0"/>
                        <a:t>i.e. or that is</a:t>
                      </a:r>
                    </a:p>
                  </a:txBody>
                  <a:tcPr marL="0" marR="0" marT="0" marB="0" anchor="ctr"/>
                </a:tc>
              </a:tr>
            </a:tbl>
          </a:graphicData>
        </a:graphic>
      </p:graphicFrame>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762000" y="228600"/>
          <a:ext cx="7772400" cy="5638800"/>
        </p:xfrm>
        <a:graphic>
          <a:graphicData uri="http://schemas.openxmlformats.org/drawingml/2006/table">
            <a:tbl>
              <a:tblPr/>
              <a:tblGrid>
                <a:gridCol w="7772400"/>
              </a:tblGrid>
              <a:tr h="5230147">
                <a:tc>
                  <a:txBody>
                    <a:bodyPr/>
                    <a:lstStyle/>
                    <a:p>
                      <a:r>
                        <a:rPr lang="en-US" sz="1600" b="1" dirty="0"/>
                        <a:t>Exercise </a:t>
                      </a:r>
                      <a:r>
                        <a:rPr lang="en-US" sz="1600" b="1" dirty="0" smtClean="0"/>
                        <a:t>2</a:t>
                      </a:r>
                      <a:endParaRPr lang="en-US" sz="1600" dirty="0" smtClean="0"/>
                    </a:p>
                    <a:p>
                      <a:r>
                        <a:rPr lang="en-US" sz="1600" dirty="0" smtClean="0"/>
                        <a:t>Use </a:t>
                      </a:r>
                      <a:r>
                        <a:rPr lang="en-US" sz="1600" dirty="0"/>
                        <a:t>signal words as your clues to find the meaning of the underlined words. Circle signal words and write the meaning in the space provided</a:t>
                      </a:r>
                      <a:r>
                        <a:rPr lang="en-US" sz="1600" dirty="0" smtClean="0"/>
                        <a:t>.</a:t>
                      </a:r>
                    </a:p>
                    <a:p>
                      <a:endParaRPr lang="en-US" sz="1600" dirty="0" smtClean="0"/>
                    </a:p>
                    <a:p>
                      <a:r>
                        <a:rPr lang="en-US" sz="1600" dirty="0" smtClean="0"/>
                        <a:t>1</a:t>
                      </a:r>
                      <a:r>
                        <a:rPr lang="en-US" sz="1600" dirty="0"/>
                        <a:t>. According to Indian custom, a great dowry of money and objects is given to the bridegroom, in other words, it is a </a:t>
                      </a:r>
                      <a:r>
                        <a:rPr lang="en-US" sz="1600" u="sng" dirty="0"/>
                        <a:t>dot.</a:t>
                      </a:r>
                      <a:r>
                        <a:rPr lang="en-US" sz="1600" dirty="0"/>
                        <a:t> </a:t>
                      </a:r>
                      <a:br>
                        <a:rPr lang="en-US" sz="1600" dirty="0"/>
                      </a:br>
                      <a:r>
                        <a:rPr lang="en-US" sz="1600" dirty="0">
                          <a:solidFill>
                            <a:srgbClr val="FF0000"/>
                          </a:solidFill>
                        </a:rPr>
                        <a:t>dot = </a:t>
                      </a:r>
                      <a:r>
                        <a:rPr lang="en-US" sz="1600" dirty="0" smtClean="0">
                          <a:solidFill>
                            <a:srgbClr val="FF0000"/>
                          </a:solidFill>
                        </a:rPr>
                        <a:t>______________________________________</a:t>
                      </a:r>
                    </a:p>
                    <a:p>
                      <a:endParaRPr lang="en-US" sz="1600" dirty="0">
                        <a:solidFill>
                          <a:srgbClr val="FF0000"/>
                        </a:solidFill>
                      </a:endParaRPr>
                    </a:p>
                    <a:p>
                      <a:r>
                        <a:rPr lang="en-US" sz="1600" dirty="0"/>
                        <a:t>2. There are several types of aerosol cans. Simple ones contain a liquefied gas, called the propellant, in which material is </a:t>
                      </a:r>
                      <a:r>
                        <a:rPr lang="en-US" sz="1600" u="sng" dirty="0"/>
                        <a:t>dissolved,</a:t>
                      </a:r>
                      <a:r>
                        <a:rPr lang="en-US" sz="1600" dirty="0"/>
                        <a:t> i.e., melt. </a:t>
                      </a:r>
                      <a:br>
                        <a:rPr lang="en-US" sz="1600" dirty="0"/>
                      </a:br>
                      <a:r>
                        <a:rPr lang="en-US" sz="1600" dirty="0" smtClean="0">
                          <a:solidFill>
                            <a:srgbClr val="FF0000"/>
                          </a:solidFill>
                        </a:rPr>
                        <a:t>dissolved =__________________________________</a:t>
                      </a:r>
                    </a:p>
                    <a:p>
                      <a:endParaRPr lang="en-US" sz="1600" dirty="0">
                        <a:solidFill>
                          <a:srgbClr val="FF0000"/>
                        </a:solidFill>
                      </a:endParaRPr>
                    </a:p>
                    <a:p>
                      <a:r>
                        <a:rPr lang="en-US" sz="1600" dirty="0"/>
                        <a:t>3. Our youth nowadays should not </a:t>
                      </a:r>
                      <a:r>
                        <a:rPr lang="en-US" sz="1600" u="sng" dirty="0"/>
                        <a:t>engage</a:t>
                      </a:r>
                      <a:r>
                        <a:rPr lang="en-US" sz="1600" dirty="0"/>
                        <a:t> in intoxicating things such as alcohol, cigarettes, and tranquilizers, that is to say, they should not ingest them. </a:t>
                      </a:r>
                      <a:br>
                        <a:rPr lang="en-US" sz="1600" dirty="0"/>
                      </a:br>
                      <a:r>
                        <a:rPr lang="en-US" sz="1600" dirty="0">
                          <a:solidFill>
                            <a:srgbClr val="FF0000"/>
                          </a:solidFill>
                        </a:rPr>
                        <a:t>engage =___________________________________ </a:t>
                      </a:r>
                      <a:r>
                        <a:rPr lang="en-US" sz="1600" dirty="0"/>
                        <a:t/>
                      </a:r>
                      <a:br>
                        <a:rPr lang="en-US" sz="1600" dirty="0"/>
                      </a:br>
                      <a:r>
                        <a:rPr lang="en-US" sz="1600" dirty="0"/>
                        <a:t> </a:t>
                      </a:r>
                    </a:p>
                  </a:txBody>
                  <a:tcPr marL="0" marR="0" marT="0" marB="0" anchor="ctr">
                    <a:lnL>
                      <a:noFill/>
                    </a:lnL>
                    <a:lnR>
                      <a:noFill/>
                    </a:lnR>
                    <a:lnT>
                      <a:noFill/>
                    </a:lnT>
                    <a:lnB>
                      <a:noFill/>
                    </a:lnB>
                    <a:solidFill>
                      <a:srgbClr val="F0FFFF"/>
                    </a:solidFill>
                  </a:tcPr>
                </a:tc>
              </a:tr>
              <a:tr h="408653">
                <a:tc>
                  <a:txBody>
                    <a:bodyPr/>
                    <a:lstStyle/>
                    <a:p>
                      <a:endParaRPr lang="en-US" sz="1600" dirty="0"/>
                    </a:p>
                  </a:txBody>
                  <a:tcPr marL="80048" marR="80048" marT="40024" marB="40024">
                    <a:lnT>
                      <a:noFill/>
                    </a:lnT>
                  </a:tcPr>
                </a:tc>
              </a:tr>
            </a:tbl>
          </a:graphicData>
        </a:graphic>
      </p:graphicFrame>
      <p:sp>
        <p:nvSpPr>
          <p:cNvPr id="27649" name="Rectangle 1"/>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8915400" cy="4906963"/>
          </a:xfrm>
        </p:spPr>
        <p:txBody>
          <a:bodyPr/>
          <a:lstStyle/>
          <a:p>
            <a:pPr algn="l"/>
            <a:r>
              <a:rPr lang="en-US" sz="1800" b="1" dirty="0" smtClean="0"/>
              <a:t>3. Punctuation marks</a:t>
            </a:r>
            <a:r>
              <a:rPr lang="en-US" sz="1800" dirty="0" smtClean="0"/>
              <a:t> </a:t>
            </a:r>
            <a:br>
              <a:rPr lang="en-US" sz="1800" dirty="0" smtClean="0"/>
            </a:br>
            <a:r>
              <a:rPr lang="en-US" sz="1800" dirty="0" smtClean="0"/>
              <a:t>Punctuation is used to describe the meaning of unfamiliar words. The writer will write unfamiliar words and then use punctuation, words, phrases, or sentences to explain the meaning of the new words. Such punctuation is in the “Key words box” below. </a:t>
            </a:r>
          </a:p>
          <a:p>
            <a:pPr algn="l"/>
            <a:endParaRPr lang="en-US" sz="1800" b="1" dirty="0" smtClean="0"/>
          </a:p>
          <a:p>
            <a:pPr algn="l"/>
            <a:endParaRPr lang="en-US" sz="1800" b="1" dirty="0" smtClean="0"/>
          </a:p>
          <a:p>
            <a:pPr algn="l"/>
            <a:r>
              <a:rPr lang="en-US" sz="1600" b="1" dirty="0" smtClean="0"/>
              <a:t>e.g.   </a:t>
            </a:r>
            <a:r>
              <a:rPr lang="en-US" sz="1600" dirty="0" smtClean="0"/>
              <a:t>Full-color pictures are printed using only black and three colors: yellow, </a:t>
            </a:r>
            <a:r>
              <a:rPr lang="en-US" sz="1600" u="sng" dirty="0" smtClean="0"/>
              <a:t>cyan</a:t>
            </a:r>
            <a:r>
              <a:rPr lang="en-US" sz="1600" dirty="0" smtClean="0"/>
              <a:t> (a light blue) and </a:t>
            </a:r>
            <a:r>
              <a:rPr lang="en-US" sz="1600" u="sng" dirty="0" smtClean="0"/>
              <a:t>magenta</a:t>
            </a:r>
            <a:r>
              <a:rPr lang="en-US" sz="1600" dirty="0" smtClean="0"/>
              <a:t> (a light purple).</a:t>
            </a:r>
          </a:p>
          <a:p>
            <a:pPr algn="ctr"/>
            <a:r>
              <a:rPr lang="en-US" sz="1600" dirty="0" smtClean="0"/>
              <a:t>an unfamiliar word = </a:t>
            </a:r>
            <a:r>
              <a:rPr lang="en-US" sz="1600" i="1" dirty="0" smtClean="0"/>
              <a:t>cyan and magenta</a:t>
            </a:r>
            <a:r>
              <a:rPr lang="en-US" sz="1600" dirty="0" smtClean="0"/>
              <a:t> </a:t>
            </a:r>
            <a:br>
              <a:rPr lang="en-US" sz="1600" dirty="0" smtClean="0"/>
            </a:br>
            <a:r>
              <a:rPr lang="en-US" sz="1600" dirty="0" smtClean="0"/>
              <a:t>signal punctuation = ( ) </a:t>
            </a:r>
          </a:p>
          <a:p>
            <a:pPr algn="ctr"/>
            <a:r>
              <a:rPr lang="en-US" sz="1600" dirty="0" smtClean="0"/>
              <a:t>meaning : cyan = </a:t>
            </a:r>
            <a:r>
              <a:rPr lang="en-US" sz="1600" i="1" dirty="0" smtClean="0"/>
              <a:t>a light blue</a:t>
            </a:r>
            <a:r>
              <a:rPr lang="en-US" sz="1600" dirty="0" smtClean="0"/>
              <a:t> and magenta = </a:t>
            </a:r>
            <a:r>
              <a:rPr lang="en-US" sz="1600" i="1" dirty="0" smtClean="0"/>
              <a:t>a light purple</a:t>
            </a:r>
          </a:p>
          <a:p>
            <a:pPr algn="ctr"/>
            <a:endParaRPr lang="en-US" sz="1600" i="1" dirty="0" smtClean="0"/>
          </a:p>
          <a:p>
            <a:pPr algn="ctr"/>
            <a:endParaRPr lang="en-US" sz="1600" i="1" dirty="0" smtClean="0"/>
          </a:p>
          <a:p>
            <a:pPr algn="ctr"/>
            <a:endParaRPr lang="en-US" sz="1600" i="1" dirty="0" smtClean="0"/>
          </a:p>
          <a:p>
            <a:pPr algn="ctr"/>
            <a:endParaRPr lang="en-US" sz="1600" i="1" dirty="0" smtClean="0"/>
          </a:p>
          <a:p>
            <a:pPr algn="ctr"/>
            <a:endParaRPr lang="en-US" sz="1600" i="1" dirty="0" smtClean="0"/>
          </a:p>
          <a:p>
            <a:pPr algn="ctr"/>
            <a:r>
              <a:rPr lang="en-US" sz="1600" dirty="0" smtClean="0"/>
              <a:t>The use of computers to </a:t>
            </a:r>
            <a:r>
              <a:rPr lang="en-US" sz="1600" u="sng" dirty="0" smtClean="0"/>
              <a:t>handle text,</a:t>
            </a:r>
            <a:r>
              <a:rPr lang="en-US" sz="1600" dirty="0" smtClean="0"/>
              <a:t> or word processing, was foreseen in the 1950s.</a:t>
            </a:r>
          </a:p>
          <a:p>
            <a:pPr algn="ctr"/>
            <a:r>
              <a:rPr lang="en-US" sz="1600" dirty="0" smtClean="0"/>
              <a:t>an unfamiliar word = </a:t>
            </a:r>
            <a:r>
              <a:rPr lang="en-US" sz="1600" i="1" dirty="0" smtClean="0"/>
              <a:t>handle text</a:t>
            </a:r>
            <a:r>
              <a:rPr lang="en-US" sz="1600" dirty="0" smtClean="0"/>
              <a:t> </a:t>
            </a:r>
            <a:br>
              <a:rPr lang="en-US" sz="1600" dirty="0" smtClean="0"/>
            </a:br>
            <a:r>
              <a:rPr lang="en-US" sz="1600" dirty="0" smtClean="0"/>
              <a:t>signal punctuation = , , </a:t>
            </a:r>
            <a:br>
              <a:rPr lang="en-US" sz="1600" dirty="0" smtClean="0"/>
            </a:br>
            <a:r>
              <a:rPr lang="en-US" sz="1600" dirty="0" smtClean="0"/>
              <a:t>meaning : handle text = </a:t>
            </a:r>
            <a:r>
              <a:rPr lang="en-US" sz="1600" i="1" dirty="0" smtClean="0"/>
              <a:t>word processing</a:t>
            </a:r>
            <a:endParaRPr lang="en-US" sz="1600" dirty="0"/>
          </a:p>
        </p:txBody>
      </p:sp>
      <p:graphicFrame>
        <p:nvGraphicFramePr>
          <p:cNvPr id="5" name="Table 4"/>
          <p:cNvGraphicFramePr>
            <a:graphicFrameLocks noGrp="1"/>
          </p:cNvGraphicFramePr>
          <p:nvPr/>
        </p:nvGraphicFramePr>
        <p:xfrm>
          <a:off x="8229600" y="2286000"/>
          <a:ext cx="1676400" cy="2194560"/>
        </p:xfrm>
        <a:graphic>
          <a:graphicData uri="http://schemas.openxmlformats.org/drawingml/2006/table">
            <a:tbl>
              <a:tblPr>
                <a:tableStyleId>{3C2FFA5D-87B4-456A-9821-1D502468CF0F}</a:tableStyleId>
              </a:tblPr>
              <a:tblGrid>
                <a:gridCol w="1676400"/>
              </a:tblGrid>
              <a:tr h="0">
                <a:tc>
                  <a:txBody>
                    <a:bodyPr/>
                    <a:lstStyle/>
                    <a:p>
                      <a:r>
                        <a:rPr lang="en-US" dirty="0"/>
                        <a:t>, commas</a:t>
                      </a:r>
                    </a:p>
                  </a:txBody>
                  <a:tcPr anchor="ctr"/>
                </a:tc>
              </a:tr>
              <a:tr h="0">
                <a:tc>
                  <a:txBody>
                    <a:bodyPr/>
                    <a:lstStyle/>
                    <a:p>
                      <a:r>
                        <a:rPr lang="en-US" dirty="0"/>
                        <a:t>, , appositive</a:t>
                      </a:r>
                    </a:p>
                  </a:txBody>
                  <a:tcPr anchor="ctr"/>
                </a:tc>
              </a:tr>
              <a:tr h="0">
                <a:tc>
                  <a:txBody>
                    <a:bodyPr/>
                    <a:lstStyle/>
                    <a:p>
                      <a:r>
                        <a:rPr lang="en-US" dirty="0"/>
                        <a:t>( ) parentheses</a:t>
                      </a:r>
                    </a:p>
                  </a:txBody>
                  <a:tcPr anchor="ctr"/>
                </a:tc>
              </a:tr>
              <a:tr h="0">
                <a:tc>
                  <a:txBody>
                    <a:bodyPr/>
                    <a:lstStyle/>
                    <a:p>
                      <a:r>
                        <a:rPr lang="en-US" dirty="0"/>
                        <a:t>? ? dashes</a:t>
                      </a:r>
                    </a:p>
                  </a:txBody>
                  <a:tcPr anchor="ctr"/>
                </a:tc>
              </a:tr>
              <a:tr h="0">
                <a:tc>
                  <a:txBody>
                    <a:bodyPr/>
                    <a:lstStyle/>
                    <a:p>
                      <a:r>
                        <a:rPr lang="en-US"/>
                        <a:t>; semicolon</a:t>
                      </a:r>
                    </a:p>
                  </a:txBody>
                  <a:tcPr anchor="ctr"/>
                </a:tc>
              </a:tr>
              <a:tr h="0">
                <a:tc>
                  <a:txBody>
                    <a:bodyPr/>
                    <a:lstStyle/>
                    <a:p>
                      <a:r>
                        <a:rPr lang="en-US" dirty="0"/>
                        <a:t>: colon</a:t>
                      </a:r>
                    </a:p>
                  </a:txBody>
                  <a:tcPr anchor="ctr"/>
                </a:tc>
              </a:tr>
            </a:tbl>
          </a:graphicData>
        </a:graphic>
      </p:graphicFrame>
    </p:spTree>
  </p:cSld>
  <p:clrMapOvr>
    <a:masterClrMapping/>
  </p:clrMapOvr>
  <p:transition advClick="0">
    <p:wedge/>
    <p:sndAc>
      <p:stSnd>
        <p:snd r:embed="rId3" name="arrow.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53000" y="182880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nvGraphicFramePr>
        <p:xfrm>
          <a:off x="609600" y="304800"/>
          <a:ext cx="8839199" cy="5768552"/>
        </p:xfrm>
        <a:graphic>
          <a:graphicData uri="http://schemas.openxmlformats.org/drawingml/2006/table">
            <a:tbl>
              <a:tblPr/>
              <a:tblGrid>
                <a:gridCol w="8839199"/>
              </a:tblGrid>
              <a:tr h="5294012">
                <a:tc>
                  <a:txBody>
                    <a:bodyPr/>
                    <a:lstStyle/>
                    <a:p>
                      <a:r>
                        <a:rPr lang="en-US" sz="2200" b="1" dirty="0"/>
                        <a:t>Exercise 4</a:t>
                      </a:r>
                      <a:r>
                        <a:rPr lang="en-US" sz="2200" dirty="0"/>
                        <a:t> </a:t>
                      </a:r>
                      <a:endParaRPr lang="en-US" sz="2200" dirty="0" smtClean="0"/>
                    </a:p>
                    <a:p>
                      <a:r>
                        <a:rPr lang="en-US" sz="2200" dirty="0" smtClean="0"/>
                        <a:t>Use </a:t>
                      </a:r>
                      <a:r>
                        <a:rPr lang="en-US" sz="2200" dirty="0"/>
                        <a:t>signal words as your clues to find the meaning of the underlined words. Circle signal words and write the meaning in the space provided</a:t>
                      </a:r>
                      <a:r>
                        <a:rPr lang="en-US" sz="2200" dirty="0" smtClean="0"/>
                        <a:t>.</a:t>
                      </a:r>
                    </a:p>
                    <a:p>
                      <a:r>
                        <a:rPr lang="en-US" sz="2200" dirty="0" smtClean="0"/>
                        <a:t>1</a:t>
                      </a:r>
                      <a:r>
                        <a:rPr lang="en-US" sz="2200" dirty="0"/>
                        <a:t>. Both </a:t>
                      </a:r>
                      <a:r>
                        <a:rPr lang="en-US" sz="2200" u="sng" dirty="0"/>
                        <a:t>facsimile</a:t>
                      </a:r>
                      <a:r>
                        <a:rPr lang="en-US" sz="2200" dirty="0"/>
                        <a:t> (known as fax) and </a:t>
                      </a:r>
                      <a:r>
                        <a:rPr lang="en-US" sz="2200" u="sng" dirty="0"/>
                        <a:t>electronic mail </a:t>
                      </a:r>
                      <a:r>
                        <a:rPr lang="en-US" sz="2200" dirty="0"/>
                        <a:t>(email) are ways of sending documents. </a:t>
                      </a:r>
                      <a:br>
                        <a:rPr lang="en-US" sz="2200" dirty="0"/>
                      </a:br>
                      <a:r>
                        <a:rPr lang="en-US" sz="2200" dirty="0">
                          <a:solidFill>
                            <a:srgbClr val="FF0000"/>
                          </a:solidFill>
                        </a:rPr>
                        <a:t>Facsimile =______________________________________</a:t>
                      </a:r>
                    </a:p>
                    <a:p>
                      <a:r>
                        <a:rPr lang="en-US" sz="2200" dirty="0">
                          <a:solidFill>
                            <a:srgbClr val="FF0000"/>
                          </a:solidFill>
                        </a:rPr>
                        <a:t>Electronic mail </a:t>
                      </a:r>
                      <a:r>
                        <a:rPr lang="en-US" sz="2200" dirty="0" smtClean="0">
                          <a:solidFill>
                            <a:srgbClr val="FF0000"/>
                          </a:solidFill>
                        </a:rPr>
                        <a:t>=__________________________________</a:t>
                      </a:r>
                    </a:p>
                    <a:p>
                      <a:endParaRPr lang="en-US" sz="2200" dirty="0"/>
                    </a:p>
                    <a:p>
                      <a:r>
                        <a:rPr lang="en-US" sz="2200" dirty="0"/>
                        <a:t>2. An FM radio </a:t>
                      </a:r>
                      <a:r>
                        <a:rPr lang="en-US" sz="2200" u="sng" dirty="0"/>
                        <a:t>DJ</a:t>
                      </a:r>
                      <a:r>
                        <a:rPr lang="en-US" sz="2200" dirty="0"/>
                        <a:t> (disk jockey) broadcasts over the airwaves. </a:t>
                      </a:r>
                      <a:br>
                        <a:rPr lang="en-US" sz="2200" dirty="0"/>
                      </a:br>
                      <a:r>
                        <a:rPr lang="en-US" sz="2200" dirty="0">
                          <a:solidFill>
                            <a:srgbClr val="FF0000"/>
                          </a:solidFill>
                        </a:rPr>
                        <a:t>DJ </a:t>
                      </a:r>
                      <a:r>
                        <a:rPr lang="en-US" sz="2200" dirty="0" smtClean="0">
                          <a:solidFill>
                            <a:srgbClr val="FF0000"/>
                          </a:solidFill>
                        </a:rPr>
                        <a:t>=___________________________________________</a:t>
                      </a:r>
                    </a:p>
                    <a:p>
                      <a:endParaRPr lang="en-US" sz="2200" dirty="0"/>
                    </a:p>
                    <a:p>
                      <a:r>
                        <a:rPr lang="en-US" sz="2200" dirty="0"/>
                        <a:t>3. </a:t>
                      </a:r>
                      <a:r>
                        <a:rPr lang="en-US" sz="2200" u="sng" dirty="0"/>
                        <a:t>Infection</a:t>
                      </a:r>
                      <a:r>
                        <a:rPr lang="en-US" sz="2200" dirty="0"/>
                        <a:t> ? becoming ill through contact with bacteria ? of the respiratory system such as the nose, the throat, and the chest is among the most common of all diseases. </a:t>
                      </a:r>
                      <a:br>
                        <a:rPr lang="en-US" sz="2200" dirty="0"/>
                      </a:br>
                      <a:r>
                        <a:rPr lang="en-US" sz="2200" dirty="0">
                          <a:solidFill>
                            <a:srgbClr val="FF0000"/>
                          </a:solidFill>
                        </a:rPr>
                        <a:t>Infection =______________________________________ </a:t>
                      </a:r>
                      <a:r>
                        <a:rPr lang="en-US" sz="2200" dirty="0"/>
                        <a:t/>
                      </a:r>
                      <a:br>
                        <a:rPr lang="en-US" sz="2200" dirty="0"/>
                      </a:br>
                      <a:r>
                        <a:rPr lang="en-US" sz="2200" dirty="0"/>
                        <a:t> </a:t>
                      </a:r>
                    </a:p>
                  </a:txBody>
                  <a:tcPr marL="0" marR="0" marT="0" marB="0" anchor="ctr">
                    <a:lnL>
                      <a:noFill/>
                    </a:lnL>
                    <a:lnR>
                      <a:noFill/>
                    </a:lnR>
                    <a:lnT>
                      <a:noFill/>
                    </a:lnT>
                    <a:lnB>
                      <a:noFill/>
                    </a:lnB>
                    <a:solidFill>
                      <a:srgbClr val="F0FFFF"/>
                    </a:solidFill>
                  </a:tcPr>
                </a:tc>
              </a:tr>
              <a:tr h="318224">
                <a:tc>
                  <a:txBody>
                    <a:bodyPr/>
                    <a:lstStyle/>
                    <a:p>
                      <a:endParaRPr lang="en-US" sz="2200" dirty="0"/>
                    </a:p>
                  </a:txBody>
                  <a:tcPr marL="68792" marR="68792" marT="34396" marB="34396">
                    <a:lnT>
                      <a:noFill/>
                    </a:lnT>
                  </a:tcPr>
                </a:tc>
              </a:tr>
            </a:tbl>
          </a:graphicData>
        </a:graphic>
      </p:graphicFrame>
      <p:sp>
        <p:nvSpPr>
          <p:cNvPr id="29697" name="Rectangle 1"/>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9677400" cy="5632311"/>
          </a:xfrm>
          <a:prstGeom prst="rect">
            <a:avLst/>
          </a:prstGeom>
        </p:spPr>
        <p:txBody>
          <a:bodyPr wrap="square">
            <a:spAutoFit/>
          </a:bodyPr>
          <a:lstStyle/>
          <a:p>
            <a:pPr algn="l"/>
            <a:r>
              <a:rPr lang="en-US" b="1" dirty="0" smtClean="0"/>
              <a:t>4. Examples</a:t>
            </a:r>
            <a:r>
              <a:rPr lang="en-US" dirty="0" smtClean="0"/>
              <a:t> </a:t>
            </a:r>
            <a:br>
              <a:rPr lang="en-US" dirty="0" smtClean="0"/>
            </a:br>
            <a:r>
              <a:rPr lang="en-US" dirty="0" smtClean="0"/>
              <a:t>help us to understand the meaning of new words. See key words or signal words used for </a:t>
            </a:r>
          </a:p>
          <a:p>
            <a:pPr algn="l"/>
            <a:r>
              <a:rPr lang="en-US" dirty="0" smtClean="0"/>
              <a:t>showing examples in the “Key words box”. </a:t>
            </a:r>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ctr"/>
            <a:r>
              <a:rPr lang="en-US" b="1" dirty="0" err="1" smtClean="0"/>
              <a:t>e.g.</a:t>
            </a:r>
            <a:r>
              <a:rPr lang="en-US" dirty="0" err="1" smtClean="0"/>
              <a:t>Use</a:t>
            </a:r>
            <a:r>
              <a:rPr lang="en-US" dirty="0" smtClean="0"/>
              <a:t> </a:t>
            </a:r>
            <a:r>
              <a:rPr lang="en-US" u="sng" dirty="0" smtClean="0"/>
              <a:t>navigation buttons</a:t>
            </a:r>
            <a:r>
              <a:rPr lang="en-US" dirty="0" smtClean="0"/>
              <a:t>, such as, the “Next” button, the “Previous” button, the “Menu” button, and the “Exit” button, to go back and forth or jump to other topics while you are using your English software.</a:t>
            </a:r>
          </a:p>
          <a:p>
            <a:pPr algn="ctr"/>
            <a:r>
              <a:rPr lang="en-US" dirty="0" smtClean="0"/>
              <a:t>unfamiliar words = </a:t>
            </a:r>
            <a:r>
              <a:rPr lang="en-US" i="1" dirty="0" smtClean="0"/>
              <a:t>navigation buttons</a:t>
            </a:r>
            <a:r>
              <a:rPr lang="en-US" dirty="0" smtClean="0"/>
              <a:t> </a:t>
            </a:r>
            <a:br>
              <a:rPr lang="en-US" dirty="0" smtClean="0"/>
            </a:br>
            <a:r>
              <a:rPr lang="en-US" dirty="0" smtClean="0"/>
              <a:t>signal word = </a:t>
            </a:r>
            <a:r>
              <a:rPr lang="en-US" i="1" dirty="0" smtClean="0"/>
              <a:t>such as</a:t>
            </a:r>
            <a:r>
              <a:rPr lang="en-US" dirty="0" smtClean="0"/>
              <a:t> </a:t>
            </a:r>
            <a:br>
              <a:rPr lang="en-US" dirty="0" smtClean="0"/>
            </a:br>
            <a:r>
              <a:rPr lang="en-US" dirty="0" smtClean="0"/>
              <a:t>meaning = </a:t>
            </a:r>
            <a:r>
              <a:rPr lang="en-US" i="1" dirty="0" smtClean="0"/>
              <a:t>buttons on computer program that are used for turn on pages</a:t>
            </a:r>
            <a:endParaRPr lang="en-US" dirty="0"/>
          </a:p>
        </p:txBody>
      </p:sp>
      <p:graphicFrame>
        <p:nvGraphicFramePr>
          <p:cNvPr id="4" name="Table 3"/>
          <p:cNvGraphicFramePr>
            <a:graphicFrameLocks noGrp="1"/>
          </p:cNvGraphicFramePr>
          <p:nvPr/>
        </p:nvGraphicFramePr>
        <p:xfrm>
          <a:off x="7772400" y="1676400"/>
          <a:ext cx="1930400" cy="1905000"/>
        </p:xfrm>
        <a:graphic>
          <a:graphicData uri="http://schemas.openxmlformats.org/drawingml/2006/table">
            <a:tbl>
              <a:tblPr>
                <a:tableStyleId>{3C2FFA5D-87B4-456A-9821-1D502468CF0F}</a:tableStyleId>
              </a:tblPr>
              <a:tblGrid>
                <a:gridCol w="1930400"/>
              </a:tblGrid>
              <a:tr h="381000">
                <a:tc>
                  <a:txBody>
                    <a:bodyPr/>
                    <a:lstStyle/>
                    <a:p>
                      <a:r>
                        <a:rPr lang="en-US" dirty="0"/>
                        <a:t>such as</a:t>
                      </a:r>
                    </a:p>
                  </a:txBody>
                  <a:tcPr anchor="ctr"/>
                </a:tc>
              </a:tr>
              <a:tr h="381000">
                <a:tc>
                  <a:txBody>
                    <a:bodyPr/>
                    <a:lstStyle/>
                    <a:p>
                      <a:r>
                        <a:rPr lang="en-US"/>
                        <a:t>like</a:t>
                      </a:r>
                    </a:p>
                  </a:txBody>
                  <a:tcPr anchor="ctr"/>
                </a:tc>
              </a:tr>
              <a:tr h="381000">
                <a:tc>
                  <a:txBody>
                    <a:bodyPr/>
                    <a:lstStyle/>
                    <a:p>
                      <a:r>
                        <a:rPr lang="en-US"/>
                        <a:t>for example, …</a:t>
                      </a:r>
                    </a:p>
                  </a:txBody>
                  <a:tcPr anchor="ctr"/>
                </a:tc>
              </a:tr>
              <a:tr h="381000">
                <a:tc>
                  <a:txBody>
                    <a:bodyPr/>
                    <a:lstStyle/>
                    <a:p>
                      <a:r>
                        <a:rPr lang="en-US" dirty="0"/>
                        <a:t>for instance</a:t>
                      </a:r>
                    </a:p>
                  </a:txBody>
                  <a:tcPr anchor="ctr"/>
                </a:tc>
              </a:tr>
              <a:tr h="381000">
                <a:tc>
                  <a:txBody>
                    <a:bodyPr/>
                    <a:lstStyle/>
                    <a:p>
                      <a:r>
                        <a:rPr lang="en-US" dirty="0"/>
                        <a:t>is / are</a:t>
                      </a:r>
                    </a:p>
                  </a:txBody>
                  <a:tcPr anchor="ctr"/>
                </a:tc>
              </a:tr>
            </a:tbl>
          </a:graphicData>
        </a:graphic>
      </p:graphicFrame>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762000" y="0"/>
          <a:ext cx="8686800" cy="5728445"/>
        </p:xfrm>
        <a:graphic>
          <a:graphicData uri="http://schemas.openxmlformats.org/drawingml/2006/table">
            <a:tbl>
              <a:tblPr/>
              <a:tblGrid>
                <a:gridCol w="4343400"/>
                <a:gridCol w="4343400"/>
              </a:tblGrid>
              <a:tr h="1550793">
                <a:tc gridSpan="2">
                  <a:txBody>
                    <a:bodyPr/>
                    <a:lstStyle/>
                    <a:p>
                      <a:r>
                        <a:rPr lang="en-US" sz="1600" b="1" dirty="0"/>
                        <a:t>Exercise 5</a:t>
                      </a:r>
                      <a:r>
                        <a:rPr lang="en-US" sz="1600" dirty="0"/>
                        <a:t> Use signal words as your clues to find the meaning of the underlined words by choosing the best answer for each question. Circle signal words</a:t>
                      </a:r>
                      <a:r>
                        <a:rPr lang="en-US" sz="1600" dirty="0" smtClean="0"/>
                        <a:t>.</a:t>
                      </a:r>
                    </a:p>
                    <a:p>
                      <a:endParaRPr lang="en-US" sz="1600" dirty="0" smtClean="0"/>
                    </a:p>
                    <a:p>
                      <a:r>
                        <a:rPr lang="en-US" sz="1600" dirty="0" smtClean="0"/>
                        <a:t>1</a:t>
                      </a:r>
                      <a:r>
                        <a:rPr lang="en-US" sz="1600" dirty="0"/>
                        <a:t>. Some people in the North of Thailand do </a:t>
                      </a:r>
                      <a:r>
                        <a:rPr lang="en-US" sz="1600" u="sng" dirty="0"/>
                        <a:t>wickerwork,</a:t>
                      </a:r>
                      <a:r>
                        <a:rPr lang="en-US" sz="1600" dirty="0"/>
                        <a:t> for example, they make elephants, turtles, plates, beds, and chairs, from teak trees for earning money.</a:t>
                      </a:r>
                    </a:p>
                  </a:txBody>
                  <a:tcPr marL="0" marR="0" marT="0" marB="0" anchor="ctr">
                    <a:lnL>
                      <a:noFill/>
                    </a:lnL>
                    <a:lnT>
                      <a:noFill/>
                    </a:lnT>
                    <a:lnB>
                      <a:noFill/>
                    </a:lnB>
                    <a:solidFill>
                      <a:srgbClr val="F0FFFF"/>
                    </a:solidFill>
                  </a:tcPr>
                </a:tc>
                <a:tc hMerge="1">
                  <a:txBody>
                    <a:bodyPr/>
                    <a:lstStyle/>
                    <a:p>
                      <a:endParaRPr lang="en-US" sz="1800" dirty="0"/>
                    </a:p>
                  </a:txBody>
                  <a:tcPr marL="32373" marR="32373" marT="16186" marB="16186">
                    <a:lnL>
                      <a:noFill/>
                    </a:lnL>
                  </a:tcPr>
                </a:tc>
              </a:tr>
              <a:tr h="1510337">
                <a:tc gridSpan="2">
                  <a:txBody>
                    <a:bodyPr/>
                    <a:lstStyle/>
                    <a:p>
                      <a:r>
                        <a:rPr lang="en-US" sz="1600" dirty="0"/>
                        <a:t>a) silver handicraft</a:t>
                      </a:r>
                    </a:p>
                    <a:p>
                      <a:r>
                        <a:rPr lang="en-US" sz="1600" dirty="0"/>
                        <a:t>b) bronze handicraft</a:t>
                      </a:r>
                    </a:p>
                    <a:p>
                      <a:r>
                        <a:rPr lang="en-US" sz="1600" dirty="0"/>
                        <a:t>c) </a:t>
                      </a:r>
                      <a:r>
                        <a:rPr lang="en-US" sz="1600" dirty="0" err="1"/>
                        <a:t>niello</a:t>
                      </a:r>
                      <a:r>
                        <a:rPr lang="en-US" sz="1600" dirty="0"/>
                        <a:t> handicraft</a:t>
                      </a:r>
                    </a:p>
                    <a:p>
                      <a:r>
                        <a:rPr lang="en-US" sz="1600" dirty="0"/>
                        <a:t>d) wood </a:t>
                      </a:r>
                      <a:r>
                        <a:rPr lang="en-US" sz="1600" dirty="0" smtClean="0"/>
                        <a:t>handicraft</a:t>
                      </a:r>
                    </a:p>
                    <a:p>
                      <a:endParaRPr lang="en-US" sz="1600" dirty="0"/>
                    </a:p>
                    <a:p>
                      <a:r>
                        <a:rPr lang="en-US" sz="1600" dirty="0"/>
                        <a:t>2. The Savanna grasslands are the home of grazing animals such as elephants, giraffes, antelopes and zebras. Lions, leopards and hyenas also live there.</a:t>
                      </a:r>
                    </a:p>
                  </a:txBody>
                  <a:tcPr marL="0" marR="0" marT="0" marB="0" anchor="ctr">
                    <a:lnL>
                      <a:noFill/>
                    </a:lnL>
                    <a:lnR>
                      <a:noFill/>
                    </a:lnR>
                    <a:lnT>
                      <a:noFill/>
                    </a:lnT>
                    <a:lnB>
                      <a:noFill/>
                    </a:lnB>
                  </a:tcPr>
                </a:tc>
                <a:tc hMerge="1">
                  <a:txBody>
                    <a:bodyPr/>
                    <a:lstStyle/>
                    <a:p>
                      <a:endParaRPr lang="en-US" sz="1800"/>
                    </a:p>
                  </a:txBody>
                  <a:tcPr marL="0" marR="0" marT="0" marB="0" anchor="ctr">
                    <a:lnL>
                      <a:noFill/>
                    </a:lnL>
                    <a:lnR>
                      <a:noFill/>
                    </a:lnR>
                    <a:lnB>
                      <a:noFill/>
                    </a:lnB>
                  </a:tcPr>
                </a:tc>
              </a:tr>
              <a:tr h="1510337">
                <a:tc gridSpan="2">
                  <a:txBody>
                    <a:bodyPr/>
                    <a:lstStyle/>
                    <a:p>
                      <a:r>
                        <a:rPr lang="en-US" sz="1600" dirty="0"/>
                        <a:t>a) non-backbone animals</a:t>
                      </a:r>
                    </a:p>
                    <a:p>
                      <a:r>
                        <a:rPr lang="en-US" sz="1600" dirty="0"/>
                        <a:t>b) meat-eating animals</a:t>
                      </a:r>
                    </a:p>
                    <a:p>
                      <a:r>
                        <a:rPr lang="en-US" sz="1600" dirty="0"/>
                        <a:t>c) invertebrate animals</a:t>
                      </a:r>
                    </a:p>
                    <a:p>
                      <a:r>
                        <a:rPr lang="en-US" sz="1600" dirty="0"/>
                        <a:t>d) grass-eating </a:t>
                      </a:r>
                      <a:r>
                        <a:rPr lang="en-US" sz="1600" dirty="0" smtClean="0"/>
                        <a:t>animals</a:t>
                      </a:r>
                    </a:p>
                    <a:p>
                      <a:endParaRPr lang="en-US" sz="1600" dirty="0" smtClean="0"/>
                    </a:p>
                    <a:p>
                      <a:r>
                        <a:rPr lang="en-US" sz="1600" dirty="0" smtClean="0"/>
                        <a:t>3</a:t>
                      </a:r>
                      <a:r>
                        <a:rPr lang="en-US" sz="1600" dirty="0"/>
                        <a:t>. A tourist guide advised them to see the elephant round up. There was racing, colorful war procession, marching, kicking a ball and tug-of-war between men and elephants.</a:t>
                      </a:r>
                    </a:p>
                  </a:txBody>
                  <a:tcPr marL="0" marR="0" marT="0" marB="0" anchor="ctr">
                    <a:lnL>
                      <a:noFill/>
                    </a:lnL>
                    <a:lnR>
                      <a:noFill/>
                    </a:lnR>
                    <a:lnT>
                      <a:noFill/>
                    </a:lnT>
                    <a:lnB>
                      <a:noFill/>
                    </a:lnB>
                    <a:solidFill>
                      <a:srgbClr val="F0FFFF"/>
                    </a:solidFill>
                  </a:tcPr>
                </a:tc>
                <a:tc hMerge="1">
                  <a:txBody>
                    <a:bodyPr/>
                    <a:lstStyle/>
                    <a:p>
                      <a:endParaRPr lang="en-US" sz="1800" dirty="0"/>
                    </a:p>
                  </a:txBody>
                  <a:tcPr marL="0" marR="0" marT="0" marB="0" anchor="ctr">
                    <a:lnL>
                      <a:noFill/>
                    </a:lnL>
                    <a:lnR>
                      <a:noFill/>
                    </a:lnR>
                    <a:lnT>
                      <a:noFill/>
                    </a:lnT>
                    <a:lnB>
                      <a:noFill/>
                    </a:lnB>
                    <a:solidFill>
                      <a:srgbClr val="F0FFFF"/>
                    </a:solidFill>
                  </a:tcPr>
                </a:tc>
              </a:tr>
              <a:tr h="227957">
                <a:tc>
                  <a:txBody>
                    <a:bodyPr/>
                    <a:lstStyle/>
                    <a:p>
                      <a:r>
                        <a:rPr lang="en-US" sz="1600"/>
                        <a:t>a) show</a:t>
                      </a:r>
                    </a:p>
                  </a:txBody>
                  <a:tcPr marL="0" marR="0" marT="0" marB="0" anchor="ctr">
                    <a:lnL>
                      <a:noFill/>
                    </a:lnL>
                    <a:lnR>
                      <a:noFill/>
                    </a:lnR>
                    <a:lnT>
                      <a:noFill/>
                    </a:lnT>
                    <a:lnB>
                      <a:noFill/>
                    </a:lnB>
                    <a:solidFill>
                      <a:srgbClr val="F0FFFF"/>
                    </a:solidFill>
                  </a:tcPr>
                </a:tc>
                <a:tc>
                  <a:txBody>
                    <a:bodyPr/>
                    <a:lstStyle/>
                    <a:p>
                      <a:r>
                        <a:rPr lang="en-US" sz="1600"/>
                        <a:t>b) breed</a:t>
                      </a:r>
                    </a:p>
                  </a:txBody>
                  <a:tcPr marL="0" marR="0" marT="0" marB="0" anchor="ctr">
                    <a:lnL>
                      <a:noFill/>
                    </a:lnL>
                    <a:lnR>
                      <a:noFill/>
                    </a:lnR>
                    <a:lnT>
                      <a:noFill/>
                    </a:lnT>
                    <a:lnB>
                      <a:noFill/>
                    </a:lnB>
                    <a:solidFill>
                      <a:srgbClr val="F0FFFF"/>
                    </a:solidFill>
                  </a:tcPr>
                </a:tc>
              </a:tr>
              <a:tr h="215762">
                <a:tc>
                  <a:txBody>
                    <a:bodyPr/>
                    <a:lstStyle/>
                    <a:p>
                      <a:r>
                        <a:rPr lang="en-US" sz="1600"/>
                        <a:t>c) sleep</a:t>
                      </a:r>
                    </a:p>
                  </a:txBody>
                  <a:tcPr marL="0" marR="0" marT="0" marB="0" anchor="ctr">
                    <a:lnL>
                      <a:noFill/>
                    </a:lnL>
                    <a:lnR>
                      <a:noFill/>
                    </a:lnR>
                    <a:lnT>
                      <a:noFill/>
                    </a:lnT>
                    <a:lnB>
                      <a:noFill/>
                    </a:lnB>
                    <a:solidFill>
                      <a:srgbClr val="F0FFFF"/>
                    </a:solidFill>
                  </a:tcPr>
                </a:tc>
                <a:tc>
                  <a:txBody>
                    <a:bodyPr/>
                    <a:lstStyle/>
                    <a:p>
                      <a:r>
                        <a:rPr lang="en-US" sz="1600"/>
                        <a:t>d) born</a:t>
                      </a:r>
                    </a:p>
                  </a:txBody>
                  <a:tcPr marL="0" marR="0" marT="0" marB="0" anchor="ctr">
                    <a:lnL>
                      <a:noFill/>
                    </a:lnL>
                    <a:lnR>
                      <a:noFill/>
                    </a:lnR>
                    <a:lnT>
                      <a:noFill/>
                    </a:lnT>
                    <a:lnB>
                      <a:noFill/>
                    </a:lnB>
                    <a:solidFill>
                      <a:srgbClr val="F0FFFF"/>
                    </a:solidFill>
                  </a:tcPr>
                </a:tc>
              </a:tr>
              <a:tr h="254858">
                <a:tc>
                  <a:txBody>
                    <a:bodyPr/>
                    <a:lstStyle/>
                    <a:p>
                      <a:endParaRPr lang="en-US" sz="1600"/>
                    </a:p>
                  </a:txBody>
                  <a:tcPr marL="32373" marR="32373" marT="16186" marB="16186">
                    <a:lnT>
                      <a:noFill/>
                    </a:lnT>
                  </a:tcPr>
                </a:tc>
                <a:tc>
                  <a:txBody>
                    <a:bodyPr/>
                    <a:lstStyle/>
                    <a:p>
                      <a:endParaRPr lang="en-US" sz="1600" dirty="0"/>
                    </a:p>
                  </a:txBody>
                  <a:tcPr marL="32373" marR="32373" marT="16186" marB="16186">
                    <a:lnT>
                      <a:noFill/>
                    </a:lnT>
                  </a:tcPr>
                </a:tc>
              </a:tr>
            </a:tbl>
          </a:graphicData>
        </a:graphic>
      </p:graphicFrame>
      <p:sp>
        <p:nvSpPr>
          <p:cNvPr id="30721" name="Rectangle 1"/>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9372600" cy="1200329"/>
          </a:xfrm>
          <a:prstGeom prst="rect">
            <a:avLst/>
          </a:prstGeom>
        </p:spPr>
        <p:txBody>
          <a:bodyPr wrap="square">
            <a:spAutoFit/>
          </a:bodyPr>
          <a:lstStyle/>
          <a:p>
            <a:pPr algn="l" rtl="0"/>
            <a:r>
              <a:rPr lang="en-US" b="1" dirty="0" smtClean="0"/>
              <a:t>5. Contrast</a:t>
            </a:r>
            <a:r>
              <a:rPr lang="en-US" dirty="0" smtClean="0"/>
              <a:t> </a:t>
            </a:r>
            <a:br>
              <a:rPr lang="en-US" dirty="0" smtClean="0"/>
            </a:br>
            <a:r>
              <a:rPr lang="en-US" dirty="0" smtClean="0"/>
              <a:t>You can guess the meaning of new words by using signal words of contrast. They will show the opposite meaning of the new words. See key words or signal words of contrast in the “Key words box”. </a:t>
            </a:r>
            <a:endParaRPr lang="en-US" dirty="0"/>
          </a:p>
        </p:txBody>
      </p:sp>
      <p:graphicFrame>
        <p:nvGraphicFramePr>
          <p:cNvPr id="4" name="Table 3"/>
          <p:cNvGraphicFramePr>
            <a:graphicFrameLocks noGrp="1"/>
          </p:cNvGraphicFramePr>
          <p:nvPr/>
        </p:nvGraphicFramePr>
        <p:xfrm>
          <a:off x="5715000" y="1447800"/>
          <a:ext cx="3962400" cy="1371600"/>
        </p:xfrm>
        <a:graphic>
          <a:graphicData uri="http://schemas.openxmlformats.org/drawingml/2006/table">
            <a:tbl>
              <a:tblPr>
                <a:tableStyleId>{3C2FFA5D-87B4-456A-9821-1D502468CF0F}</a:tableStyleId>
              </a:tblPr>
              <a:tblGrid>
                <a:gridCol w="3962400"/>
              </a:tblGrid>
              <a:tr h="0">
                <a:tc>
                  <a:txBody>
                    <a:bodyPr/>
                    <a:lstStyle/>
                    <a:p>
                      <a:r>
                        <a:rPr lang="en-US" dirty="0"/>
                        <a:t>Key words</a:t>
                      </a:r>
                    </a:p>
                  </a:txBody>
                  <a:tcPr marL="0" marR="0" marT="0" marB="0" anchor="ctr"/>
                </a:tc>
              </a:tr>
              <a:tr h="0">
                <a:tc>
                  <a:txBody>
                    <a:bodyPr/>
                    <a:lstStyle/>
                    <a:p>
                      <a:r>
                        <a:rPr lang="en-US"/>
                        <a:t>but instead of even though in contrast to</a:t>
                      </a:r>
                    </a:p>
                  </a:txBody>
                  <a:tcPr marL="0" marR="0" marT="0" marB="0" anchor="ctr"/>
                </a:tc>
              </a:tr>
              <a:tr h="0">
                <a:tc>
                  <a:txBody>
                    <a:bodyPr/>
                    <a:lstStyle/>
                    <a:p>
                      <a:r>
                        <a:rPr lang="en-US"/>
                        <a:t>yet in spite of although as opposed to</a:t>
                      </a:r>
                    </a:p>
                  </a:txBody>
                  <a:tcPr marL="0" marR="0" marT="0" marB="0" anchor="ctr"/>
                </a:tc>
              </a:tr>
              <a:tr h="0">
                <a:tc>
                  <a:txBody>
                    <a:bodyPr/>
                    <a:lstStyle/>
                    <a:p>
                      <a:r>
                        <a:rPr lang="en-US"/>
                        <a:t>unlike despite however on the other hand</a:t>
                      </a:r>
                    </a:p>
                  </a:txBody>
                  <a:tcPr marL="0" marR="0" marT="0" marB="0" anchor="ctr"/>
                </a:tc>
              </a:tr>
              <a:tr h="0">
                <a:tc>
                  <a:txBody>
                    <a:bodyPr/>
                    <a:lstStyle/>
                    <a:p>
                      <a:r>
                        <a:rPr lang="en-US" dirty="0"/>
                        <a:t>whereas fond of still provided that</a:t>
                      </a:r>
                    </a:p>
                  </a:txBody>
                  <a:tcPr marL="0" marR="0" marT="0" marB="0" anchor="ctr"/>
                </a:tc>
              </a:tr>
            </a:tbl>
          </a:graphicData>
        </a:graphic>
      </p:graphicFrame>
      <p:sp>
        <p:nvSpPr>
          <p:cNvPr id="22529" name="Rectangle 1"/>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2530" name="Rectangle 2"/>
          <p:cNvSpPr>
            <a:spLocks noChangeArrowheads="1"/>
          </p:cNvSpPr>
          <p:nvPr/>
        </p:nvSpPr>
        <p:spPr bwMode="auto">
          <a:xfrm>
            <a:off x="304800" y="3352800"/>
            <a:ext cx="9601200"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000000"/>
                </a:solidFill>
                <a:effectLst/>
                <a:latin typeface="Arial" pitchFamily="34" charset="0"/>
                <a:cs typeface="Times New Roman" pitchFamily="18" charset="0"/>
              </a:rPr>
              <a:t>e.g.</a:t>
            </a:r>
            <a:endParaRPr kumimoji="0" lang="en-US"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err="1" smtClean="0">
                <a:ln>
                  <a:noFill/>
                </a:ln>
                <a:solidFill>
                  <a:srgbClr val="000000"/>
                </a:solidFill>
                <a:effectLst/>
                <a:latin typeface="Arial" pitchFamily="34" charset="0"/>
                <a:cs typeface="Times New Roman" pitchFamily="18" charset="0"/>
              </a:rPr>
              <a:t>Althrough</a:t>
            </a:r>
            <a:r>
              <a:rPr kumimoji="0" lang="en-US" b="0" i="0" u="none" strike="noStrike" cap="none" normalizeH="0" baseline="0" dirty="0" smtClean="0">
                <a:ln>
                  <a:noFill/>
                </a:ln>
                <a:solidFill>
                  <a:srgbClr val="000000"/>
                </a:solidFill>
                <a:effectLst/>
                <a:latin typeface="Arial" pitchFamily="34" charset="0"/>
                <a:cs typeface="Times New Roman" pitchFamily="18" charset="0"/>
              </a:rPr>
              <a:t> </a:t>
            </a:r>
            <a:r>
              <a:rPr kumimoji="0" lang="en-US" b="0" i="0" u="none" strike="noStrike" cap="none" normalizeH="0" baseline="0" dirty="0" err="1" smtClean="0">
                <a:ln>
                  <a:noFill/>
                </a:ln>
                <a:solidFill>
                  <a:srgbClr val="000000"/>
                </a:solidFill>
                <a:effectLst/>
                <a:latin typeface="Arial" pitchFamily="34" charset="0"/>
                <a:cs typeface="Times New Roman" pitchFamily="18" charset="0"/>
              </a:rPr>
              <a:t>Dara</a:t>
            </a:r>
            <a:r>
              <a:rPr kumimoji="0" lang="en-US" b="0" i="0" u="none" strike="noStrike" cap="none" normalizeH="0" baseline="0" dirty="0" smtClean="0">
                <a:ln>
                  <a:noFill/>
                </a:ln>
                <a:solidFill>
                  <a:srgbClr val="000000"/>
                </a:solidFill>
                <a:effectLst/>
                <a:latin typeface="Arial" pitchFamily="34" charset="0"/>
                <a:cs typeface="Times New Roman" pitchFamily="18" charset="0"/>
              </a:rPr>
              <a:t> and </a:t>
            </a:r>
            <a:r>
              <a:rPr kumimoji="0" lang="en-US" b="0" i="0" u="none" strike="noStrike" cap="none" normalizeH="0" baseline="0" dirty="0" err="1" smtClean="0">
                <a:ln>
                  <a:noFill/>
                </a:ln>
                <a:solidFill>
                  <a:srgbClr val="000000"/>
                </a:solidFill>
                <a:effectLst/>
                <a:latin typeface="Arial" pitchFamily="34" charset="0"/>
                <a:cs typeface="Times New Roman" pitchFamily="18" charset="0"/>
              </a:rPr>
              <a:t>Vipa</a:t>
            </a:r>
            <a:r>
              <a:rPr kumimoji="0" lang="en-US" b="0" i="0" u="none" strike="noStrike" cap="none" normalizeH="0" baseline="0" dirty="0" smtClean="0">
                <a:ln>
                  <a:noFill/>
                </a:ln>
                <a:solidFill>
                  <a:srgbClr val="000000"/>
                </a:solidFill>
                <a:effectLst/>
                <a:latin typeface="Arial" pitchFamily="34" charset="0"/>
                <a:cs typeface="Times New Roman" pitchFamily="18" charset="0"/>
              </a:rPr>
              <a:t> are very close friends but they are very different. </a:t>
            </a:r>
            <a:r>
              <a:rPr kumimoji="0" lang="en-US" b="0" i="0" u="none" strike="noStrike" cap="none" normalizeH="0" baseline="0" dirty="0" err="1" smtClean="0">
                <a:ln>
                  <a:noFill/>
                </a:ln>
                <a:solidFill>
                  <a:srgbClr val="000000"/>
                </a:solidFill>
                <a:effectLst/>
                <a:latin typeface="Arial" pitchFamily="34" charset="0"/>
                <a:cs typeface="Times New Roman" pitchFamily="18" charset="0"/>
              </a:rPr>
              <a:t>Suda</a:t>
            </a:r>
            <a:r>
              <a:rPr kumimoji="0" lang="en-US" b="0" i="0" u="none" strike="noStrike" cap="none" normalizeH="0" baseline="0" dirty="0" smtClean="0">
                <a:ln>
                  <a:noFill/>
                </a:ln>
                <a:solidFill>
                  <a:srgbClr val="000000"/>
                </a:solidFill>
                <a:effectLst/>
                <a:latin typeface="Arial" pitchFamily="34" charset="0"/>
                <a:cs typeface="Times New Roman" pitchFamily="18" charset="0"/>
              </a:rPr>
              <a:t> spends a lot of money to buy things while </a:t>
            </a:r>
            <a:r>
              <a:rPr kumimoji="0" lang="en-US" b="0" i="0" u="none" strike="noStrike" cap="none" normalizeH="0" baseline="0" dirty="0" err="1" smtClean="0">
                <a:ln>
                  <a:noFill/>
                </a:ln>
                <a:solidFill>
                  <a:srgbClr val="000000"/>
                </a:solidFill>
                <a:effectLst/>
                <a:latin typeface="Arial" pitchFamily="34" charset="0"/>
                <a:cs typeface="Times New Roman" pitchFamily="18" charset="0"/>
              </a:rPr>
              <a:t>Vipa</a:t>
            </a:r>
            <a:r>
              <a:rPr kumimoji="0" lang="en-US" b="0" i="0" u="none" strike="noStrike" cap="none" normalizeH="0" baseline="0" dirty="0" smtClean="0">
                <a:ln>
                  <a:noFill/>
                </a:ln>
                <a:solidFill>
                  <a:srgbClr val="000000"/>
                </a:solidFill>
                <a:effectLst/>
                <a:latin typeface="Arial" pitchFamily="34" charset="0"/>
                <a:cs typeface="Times New Roman" pitchFamily="18" charset="0"/>
              </a:rPr>
              <a:t> loves to </a:t>
            </a:r>
            <a:r>
              <a:rPr kumimoji="0" lang="en-US" b="0" i="0" u="sng" strike="noStrike" cap="none" normalizeH="0" baseline="0" dirty="0" smtClean="0">
                <a:ln>
                  <a:noFill/>
                </a:ln>
                <a:solidFill>
                  <a:srgbClr val="000000"/>
                </a:solidFill>
                <a:effectLst/>
                <a:latin typeface="Arial" pitchFamily="34" charset="0"/>
                <a:cs typeface="Times New Roman" pitchFamily="18" charset="0"/>
              </a:rPr>
              <a:t>economize</a:t>
            </a:r>
            <a:r>
              <a:rPr kumimoji="0" lang="en-US" b="0" i="0" u="none" strike="noStrike" cap="none" normalizeH="0" baseline="0" dirty="0" smtClean="0">
                <a:ln>
                  <a:noFill/>
                </a:ln>
                <a:solidFill>
                  <a:srgbClr val="000000"/>
                </a:solidFill>
                <a:effectLst/>
                <a:latin typeface="Arial" pitchFamily="34" charset="0"/>
                <a:cs typeface="Times New Roman" pitchFamily="18" charset="0"/>
              </a:rPr>
              <a:t>.</a:t>
            </a:r>
            <a:r>
              <a:rPr kumimoji="0" lang="en-US" b="0" i="0" u="none" strike="noStrike" cap="none" normalizeH="0" baseline="0" dirty="0" smtClean="0">
                <a:ln>
                  <a:noFill/>
                </a:ln>
                <a:solidFill>
                  <a:srgbClr val="000000"/>
                </a:solidFill>
                <a:effectLst/>
                <a:latin typeface="Times New Roman" pitchFamily="18"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dirty="0" smtClean="0">
              <a:solidFill>
                <a:srgbClr val="000000"/>
              </a:solidFill>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dirty="0" smtClean="0">
              <a:solidFill>
                <a:srgbClr val="000000"/>
              </a:solidFill>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00"/>
                </a:solidFill>
                <a:effectLst/>
                <a:latin typeface="Times New Roman" pitchFamily="18" charset="0"/>
                <a:cs typeface="Times New Roman" pitchFamily="18" charset="0"/>
              </a:rPr>
              <a:t/>
            </a:r>
            <a:br>
              <a:rPr kumimoji="0" lang="en-US" b="0" i="0" u="none" strike="noStrike" cap="none" normalizeH="0" baseline="0" dirty="0" smtClean="0">
                <a:ln>
                  <a:noFill/>
                </a:ln>
                <a:solidFill>
                  <a:srgbClr val="000000"/>
                </a:solidFill>
                <a:effectLst/>
                <a:latin typeface="Times New Roman" pitchFamily="18" charset="0"/>
                <a:cs typeface="Times New Roman" pitchFamily="18" charset="0"/>
              </a:rPr>
            </a:br>
            <a:r>
              <a:rPr kumimoji="0" lang="en-US" b="0" i="0" u="none" strike="noStrike" cap="none" normalizeH="0" baseline="0" dirty="0" smtClean="0">
                <a:ln>
                  <a:noFill/>
                </a:ln>
                <a:solidFill>
                  <a:srgbClr val="000000"/>
                </a:solidFill>
                <a:effectLst/>
                <a:latin typeface="Times New Roman" pitchFamily="18" charset="0"/>
                <a:cs typeface="Times New Roman" pitchFamily="18" charset="0"/>
              </a:rPr>
              <a:t> </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9" name="Table 8"/>
          <p:cNvGraphicFramePr>
            <a:graphicFrameLocks noGrp="1"/>
          </p:cNvGraphicFramePr>
          <p:nvPr/>
        </p:nvGraphicFramePr>
        <p:xfrm>
          <a:off x="990600" y="4495800"/>
          <a:ext cx="7467600" cy="838200"/>
        </p:xfrm>
        <a:graphic>
          <a:graphicData uri="http://schemas.openxmlformats.org/drawingml/2006/table">
            <a:tbl>
              <a:tblPr>
                <a:tableStyleId>{69C7853C-536D-4A76-A0AE-DD22124D55A5}</a:tableStyleId>
              </a:tblPr>
              <a:tblGrid>
                <a:gridCol w="4595446"/>
                <a:gridCol w="2872154"/>
              </a:tblGrid>
              <a:tr h="279400">
                <a:tc>
                  <a:txBody>
                    <a:bodyPr/>
                    <a:lstStyle/>
                    <a:p>
                      <a:r>
                        <a:rPr lang="en-US" dirty="0"/>
                        <a:t>a) spend more money</a:t>
                      </a:r>
                    </a:p>
                  </a:txBody>
                  <a:tcPr marL="0" marR="0" marT="0" marB="0" anchor="ctr"/>
                </a:tc>
                <a:tc>
                  <a:txBody>
                    <a:bodyPr/>
                    <a:lstStyle/>
                    <a:p>
                      <a:r>
                        <a:rPr lang="en-US"/>
                        <a:t>b) save money</a:t>
                      </a:r>
                    </a:p>
                  </a:txBody>
                  <a:tcPr marL="0" marR="0" marT="0" marB="0" anchor="ctr"/>
                </a:tc>
              </a:tr>
              <a:tr h="558800">
                <a:tc>
                  <a:txBody>
                    <a:bodyPr/>
                    <a:lstStyle/>
                    <a:p>
                      <a:r>
                        <a:rPr lang="en-US" dirty="0"/>
                        <a:t>c) buy things more than before</a:t>
                      </a:r>
                    </a:p>
                  </a:txBody>
                  <a:tcPr marL="0" marR="0" marT="0" marB="0" anchor="ctr"/>
                </a:tc>
                <a:tc>
                  <a:txBody>
                    <a:bodyPr/>
                    <a:lstStyle/>
                    <a:p>
                      <a:r>
                        <a:rPr lang="en-US" dirty="0"/>
                        <a:t>d) keep things in a safe place</a:t>
                      </a:r>
                    </a:p>
                  </a:txBody>
                  <a:tcPr marL="0" marR="0" marT="0" marB="0" anchor="ctr"/>
                </a:tc>
              </a:tr>
            </a:tbl>
          </a:graphicData>
        </a:graphic>
      </p:graphicFrame>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Table 22"/>
          <p:cNvGraphicFramePr>
            <a:graphicFrameLocks noGrp="1"/>
          </p:cNvGraphicFramePr>
          <p:nvPr/>
        </p:nvGraphicFramePr>
        <p:xfrm>
          <a:off x="457200" y="-1"/>
          <a:ext cx="8763000" cy="5638801"/>
        </p:xfrm>
        <a:graphic>
          <a:graphicData uri="http://schemas.openxmlformats.org/drawingml/2006/table">
            <a:tbl>
              <a:tblPr/>
              <a:tblGrid>
                <a:gridCol w="8763000"/>
              </a:tblGrid>
              <a:tr h="5638801">
                <a:tc>
                  <a:txBody>
                    <a:bodyPr/>
                    <a:lstStyle/>
                    <a:p>
                      <a:r>
                        <a:rPr lang="en-US" sz="1800" b="1" dirty="0"/>
                        <a:t>Exercise 6</a:t>
                      </a:r>
                      <a:r>
                        <a:rPr lang="en-US" sz="1800" dirty="0"/>
                        <a:t> Use signal words as your clues to find the meaning of the underlined words by choosing the best answer for each question. Circle signal words</a:t>
                      </a:r>
                      <a:r>
                        <a:rPr lang="en-US" sz="1800" dirty="0" smtClean="0"/>
                        <a:t>.</a:t>
                      </a:r>
                    </a:p>
                    <a:p>
                      <a:r>
                        <a:rPr lang="en-US" sz="1800" dirty="0" smtClean="0">
                          <a:solidFill>
                            <a:srgbClr val="0070C0"/>
                          </a:solidFill>
                        </a:rPr>
                        <a:t>1</a:t>
                      </a:r>
                      <a:r>
                        <a:rPr lang="en-US" sz="1800" dirty="0">
                          <a:solidFill>
                            <a:srgbClr val="0070C0"/>
                          </a:solidFill>
                        </a:rPr>
                        <a:t>. </a:t>
                      </a:r>
                      <a:r>
                        <a:rPr lang="en-US" sz="1800" dirty="0" err="1">
                          <a:solidFill>
                            <a:srgbClr val="0070C0"/>
                          </a:solidFill>
                        </a:rPr>
                        <a:t>Ladda</a:t>
                      </a:r>
                      <a:r>
                        <a:rPr lang="en-US" sz="1800" dirty="0">
                          <a:solidFill>
                            <a:srgbClr val="0070C0"/>
                          </a:solidFill>
                        </a:rPr>
                        <a:t> was promoted to be the chief secretary of the manager of the company, whereas her colleague, </a:t>
                      </a:r>
                      <a:r>
                        <a:rPr lang="en-US" sz="1800" dirty="0" err="1">
                          <a:solidFill>
                            <a:srgbClr val="0070C0"/>
                          </a:solidFill>
                        </a:rPr>
                        <a:t>Somechai</a:t>
                      </a:r>
                      <a:r>
                        <a:rPr lang="en-US" sz="1800" dirty="0">
                          <a:solidFill>
                            <a:srgbClr val="0070C0"/>
                          </a:solidFill>
                        </a:rPr>
                        <a:t>, was </a:t>
                      </a:r>
                      <a:r>
                        <a:rPr lang="en-US" sz="1800" u="sng" dirty="0">
                          <a:solidFill>
                            <a:srgbClr val="0070C0"/>
                          </a:solidFill>
                        </a:rPr>
                        <a:t>penalized</a:t>
                      </a:r>
                      <a:r>
                        <a:rPr lang="en-US" sz="1800" u="sng" dirty="0"/>
                        <a:t>.</a:t>
                      </a:r>
                      <a:endParaRPr lang="en-US" sz="1800" dirty="0"/>
                    </a:p>
                    <a:p>
                      <a:r>
                        <a:rPr lang="en-US" sz="1800" dirty="0"/>
                        <a:t>a) promoted</a:t>
                      </a:r>
                    </a:p>
                    <a:p>
                      <a:r>
                        <a:rPr lang="en-US" sz="1800" dirty="0"/>
                        <a:t>b) punished</a:t>
                      </a:r>
                    </a:p>
                    <a:p>
                      <a:r>
                        <a:rPr lang="en-US" sz="1800" dirty="0"/>
                        <a:t>c) exiled</a:t>
                      </a:r>
                    </a:p>
                    <a:p>
                      <a:r>
                        <a:rPr lang="en-US" sz="1800" dirty="0"/>
                        <a:t>d) </a:t>
                      </a:r>
                      <a:r>
                        <a:rPr lang="en-US" sz="1800" dirty="0" smtClean="0"/>
                        <a:t>Rewarded</a:t>
                      </a:r>
                      <a:endParaRPr lang="en-US" sz="1800" dirty="0"/>
                    </a:p>
                    <a:p>
                      <a:r>
                        <a:rPr lang="en-US" sz="1800" dirty="0"/>
                        <a:t>2</a:t>
                      </a:r>
                      <a:r>
                        <a:rPr lang="en-US" sz="1800" dirty="0">
                          <a:solidFill>
                            <a:srgbClr val="0070C0"/>
                          </a:solidFill>
                        </a:rPr>
                        <a:t>. Although small pox has almost been eradicated. Malaria is prevalent in </a:t>
                      </a:r>
                      <a:r>
                        <a:rPr lang="en-US" sz="1800" dirty="0" err="1">
                          <a:solidFill>
                            <a:srgbClr val="0070C0"/>
                          </a:solidFill>
                        </a:rPr>
                        <a:t>Kanchanaburee</a:t>
                      </a:r>
                      <a:r>
                        <a:rPr lang="en-US" sz="1800" dirty="0">
                          <a:solidFill>
                            <a:srgbClr val="0070C0"/>
                          </a:solidFill>
                        </a:rPr>
                        <a:t>, Thailand. A policeman just died from the PF (Plasmodium </a:t>
                      </a:r>
                      <a:r>
                        <a:rPr lang="en-US" sz="1800" dirty="0" err="1">
                          <a:solidFill>
                            <a:srgbClr val="0070C0"/>
                          </a:solidFill>
                        </a:rPr>
                        <a:t>Falsiparum</a:t>
                      </a:r>
                      <a:r>
                        <a:rPr lang="en-US" sz="1800" dirty="0">
                          <a:solidFill>
                            <a:srgbClr val="0070C0"/>
                          </a:solidFill>
                        </a:rPr>
                        <a:t>) malaria last month.</a:t>
                      </a:r>
                    </a:p>
                    <a:p>
                      <a:r>
                        <a:rPr lang="en-US" sz="1800" dirty="0"/>
                        <a:t>a) destroyed completely</a:t>
                      </a:r>
                    </a:p>
                    <a:p>
                      <a:r>
                        <a:rPr lang="en-US" sz="1800" dirty="0"/>
                        <a:t>b) common found</a:t>
                      </a:r>
                    </a:p>
                    <a:p>
                      <a:r>
                        <a:rPr lang="en-US" sz="1800" dirty="0"/>
                        <a:t>c) fear of disease</a:t>
                      </a:r>
                    </a:p>
                    <a:p>
                      <a:r>
                        <a:rPr lang="en-US" sz="1800" dirty="0"/>
                        <a:t>d) </a:t>
                      </a:r>
                      <a:r>
                        <a:rPr lang="en-US" sz="1800" dirty="0" smtClean="0"/>
                        <a:t>Furbish</a:t>
                      </a:r>
                    </a:p>
                    <a:p>
                      <a:r>
                        <a:rPr lang="en-US" sz="1800" dirty="0" smtClean="0">
                          <a:solidFill>
                            <a:srgbClr val="0070C0"/>
                          </a:solidFill>
                        </a:rPr>
                        <a:t>3</a:t>
                      </a:r>
                      <a:r>
                        <a:rPr lang="en-US" sz="1800" dirty="0">
                          <a:solidFill>
                            <a:srgbClr val="0070C0"/>
                          </a:solidFill>
                        </a:rPr>
                        <a:t>. The plane is scheduled to leave for </a:t>
                      </a:r>
                      <a:r>
                        <a:rPr lang="en-US" sz="1800" dirty="0" err="1">
                          <a:solidFill>
                            <a:srgbClr val="0070C0"/>
                          </a:solidFill>
                        </a:rPr>
                        <a:t>Phuket</a:t>
                      </a:r>
                      <a:r>
                        <a:rPr lang="en-US" sz="1800" dirty="0">
                          <a:solidFill>
                            <a:srgbClr val="0070C0"/>
                          </a:solidFill>
                        </a:rPr>
                        <a:t> at 7:00 am but the plane departure has been postponed for two hours. That is to say, it will leave at 9:00 am instead.</a:t>
                      </a:r>
                    </a:p>
                    <a:p>
                      <a:r>
                        <a:rPr lang="en-US" sz="1800" dirty="0"/>
                        <a:t>a) retard</a:t>
                      </a:r>
                    </a:p>
                    <a:p>
                      <a:r>
                        <a:rPr lang="en-US" sz="1800" dirty="0"/>
                        <a:t>b) stop</a:t>
                      </a:r>
                    </a:p>
                    <a:p>
                      <a:r>
                        <a:rPr lang="en-US" sz="1800" dirty="0"/>
                        <a:t>c) extend</a:t>
                      </a:r>
                    </a:p>
                    <a:p>
                      <a:r>
                        <a:rPr lang="en-US" sz="1800" dirty="0"/>
                        <a:t>d) went </a:t>
                      </a:r>
                      <a:r>
                        <a:rPr lang="en-US" sz="1800" dirty="0" smtClean="0"/>
                        <a:t>back</a:t>
                      </a:r>
                      <a:endParaRPr lang="en-US" sz="1800" dirty="0"/>
                    </a:p>
                  </a:txBody>
                  <a:tcPr marL="0" marR="0" marT="0" marB="0" anchor="ctr">
                    <a:lnL>
                      <a:noFill/>
                    </a:lnL>
                    <a:lnT>
                      <a:noFill/>
                    </a:lnT>
                    <a:lnB>
                      <a:noFill/>
                    </a:lnB>
                    <a:solidFill>
                      <a:srgbClr val="F0FFFF"/>
                    </a:solidFill>
                  </a:tcPr>
                </a:tc>
              </a:tr>
            </a:tbl>
          </a:graphicData>
        </a:graphic>
      </p:graphicFrame>
      <p:sp>
        <p:nvSpPr>
          <p:cNvPr id="31750" name="Rectangle 6"/>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09600"/>
            <a:ext cx="8382000" cy="1200329"/>
          </a:xfrm>
          <a:prstGeom prst="rect">
            <a:avLst/>
          </a:prstGeom>
        </p:spPr>
        <p:txBody>
          <a:bodyPr wrap="square">
            <a:spAutoFit/>
          </a:bodyPr>
          <a:lstStyle/>
          <a:p>
            <a:pPr algn="l"/>
            <a:r>
              <a:rPr lang="en-US" b="1" dirty="0" smtClean="0"/>
              <a:t>6. Similarity</a:t>
            </a:r>
            <a:r>
              <a:rPr lang="en-US" dirty="0" smtClean="0"/>
              <a:t> </a:t>
            </a:r>
            <a:br>
              <a:rPr lang="en-US" dirty="0" smtClean="0"/>
            </a:br>
            <a:r>
              <a:rPr lang="en-US" dirty="0" smtClean="0"/>
              <a:t>You can guess the meaning of new words by using signal words of similarity. They will display the same meaning of the new words. See key words or signal words of similarity in the “Key words box”. </a:t>
            </a:r>
            <a:endParaRPr lang="en-US" dirty="0"/>
          </a:p>
        </p:txBody>
      </p:sp>
      <p:graphicFrame>
        <p:nvGraphicFramePr>
          <p:cNvPr id="4" name="Table 3"/>
          <p:cNvGraphicFramePr>
            <a:graphicFrameLocks noGrp="1"/>
          </p:cNvGraphicFramePr>
          <p:nvPr/>
        </p:nvGraphicFramePr>
        <p:xfrm>
          <a:off x="5638800" y="1828800"/>
          <a:ext cx="3962400" cy="822960"/>
        </p:xfrm>
        <a:graphic>
          <a:graphicData uri="http://schemas.openxmlformats.org/drawingml/2006/table">
            <a:tbl>
              <a:tblPr>
                <a:tableStyleId>{3C2FFA5D-87B4-456A-9821-1D502468CF0F}</a:tableStyleId>
              </a:tblPr>
              <a:tblGrid>
                <a:gridCol w="3962400"/>
              </a:tblGrid>
              <a:tr h="0">
                <a:tc>
                  <a:txBody>
                    <a:bodyPr/>
                    <a:lstStyle/>
                    <a:p>
                      <a:r>
                        <a:rPr lang="en-US" dirty="0"/>
                        <a:t>Key words</a:t>
                      </a:r>
                    </a:p>
                  </a:txBody>
                  <a:tcPr marL="0" marR="0" marT="0" marB="0" anchor="ctr"/>
                </a:tc>
              </a:tr>
              <a:tr h="0">
                <a:tc>
                  <a:txBody>
                    <a:bodyPr/>
                    <a:lstStyle/>
                    <a:p>
                      <a:r>
                        <a:rPr lang="en-US" dirty="0"/>
                        <a:t>like similarly in the same way </a:t>
                      </a:r>
                    </a:p>
                  </a:txBody>
                  <a:tcPr marL="0" marR="0" marT="0" marB="0" anchor="ctr"/>
                </a:tc>
              </a:tr>
              <a:tr h="0">
                <a:tc>
                  <a:txBody>
                    <a:bodyPr/>
                    <a:lstStyle/>
                    <a:p>
                      <a:r>
                        <a:rPr lang="en-US" dirty="0"/>
                        <a:t>as the same as just as </a:t>
                      </a:r>
                    </a:p>
                  </a:txBody>
                  <a:tcPr marL="0" marR="0" marT="0" marB="0" anchor="ctr"/>
                </a:tc>
              </a:tr>
            </a:tbl>
          </a:graphicData>
        </a:graphic>
      </p:graphicFrame>
      <p:sp>
        <p:nvSpPr>
          <p:cNvPr id="23553" name="Rectangle 1"/>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5"/>
          <p:cNvSpPr/>
          <p:nvPr/>
        </p:nvSpPr>
        <p:spPr>
          <a:xfrm>
            <a:off x="381000" y="3124200"/>
            <a:ext cx="9067800" cy="2031325"/>
          </a:xfrm>
          <a:prstGeom prst="rect">
            <a:avLst/>
          </a:prstGeom>
        </p:spPr>
        <p:txBody>
          <a:bodyPr wrap="square">
            <a:spAutoFit/>
          </a:bodyPr>
          <a:lstStyle/>
          <a:p>
            <a:pPr algn="l"/>
            <a:r>
              <a:rPr lang="en-US" b="1" dirty="0" smtClean="0"/>
              <a:t>e.g.</a:t>
            </a:r>
          </a:p>
          <a:p>
            <a:pPr algn="l"/>
            <a:endParaRPr lang="en-US" b="1" dirty="0" smtClean="0"/>
          </a:p>
          <a:p>
            <a:pPr algn="l"/>
            <a:r>
              <a:rPr lang="en-US" dirty="0" smtClean="0"/>
              <a:t>Indonesia is producing Ford cars and trucks. Soon, Thailand and Vietnam will be </a:t>
            </a:r>
          </a:p>
          <a:p>
            <a:pPr algn="l"/>
            <a:r>
              <a:rPr lang="en-US" dirty="0" smtClean="0"/>
              <a:t>producing the same products with, no doubt, the same quality.</a:t>
            </a:r>
          </a:p>
          <a:p>
            <a:pPr algn="l"/>
            <a:endParaRPr lang="en-US" dirty="0" smtClean="0"/>
          </a:p>
          <a:p>
            <a:pPr algn="l"/>
            <a:r>
              <a:rPr lang="en-US" dirty="0" smtClean="0"/>
              <a:t>What does the words “the same products” mean? ___________________________ </a:t>
            </a:r>
            <a:br>
              <a:rPr lang="en-US" dirty="0" smtClean="0"/>
            </a:br>
            <a:r>
              <a:rPr lang="en-US" dirty="0" smtClean="0"/>
              <a:t>What is your clue? ___________________________________________________ </a:t>
            </a:r>
            <a:endParaRPr lang="en-US" dirty="0"/>
          </a:p>
        </p:txBody>
      </p:sp>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685800" y="0"/>
          <a:ext cx="7696200" cy="6248400"/>
        </p:xfrm>
        <a:graphic>
          <a:graphicData uri="http://schemas.openxmlformats.org/drawingml/2006/table">
            <a:tbl>
              <a:tblPr/>
              <a:tblGrid>
                <a:gridCol w="7696200"/>
              </a:tblGrid>
              <a:tr h="5891349">
                <a:tc>
                  <a:txBody>
                    <a:bodyPr/>
                    <a:lstStyle/>
                    <a:p>
                      <a:r>
                        <a:rPr lang="en-US" sz="1800" b="1" dirty="0"/>
                        <a:t>Exercise 7</a:t>
                      </a:r>
                      <a:r>
                        <a:rPr lang="en-US" sz="1800" dirty="0"/>
                        <a:t> Use signal words as your clue to find the meaning of the underlined words. Circle signal words and write the meaning in the space provided</a:t>
                      </a:r>
                      <a:r>
                        <a:rPr lang="en-US" sz="1800" dirty="0" smtClean="0"/>
                        <a:t>.</a:t>
                      </a:r>
                    </a:p>
                    <a:p>
                      <a:endParaRPr lang="en-US" sz="1800" dirty="0" smtClean="0"/>
                    </a:p>
                    <a:p>
                      <a:pPr marL="342900" indent="-342900">
                        <a:buAutoNum type="arabicPeriod"/>
                      </a:pPr>
                      <a:r>
                        <a:rPr lang="en-US" sz="1800" dirty="0" smtClean="0"/>
                        <a:t>Learning </a:t>
                      </a:r>
                      <a:r>
                        <a:rPr lang="en-US" sz="1800" dirty="0"/>
                        <a:t>should not be limited to the classroom or with teachers. We can learn by ourselves about things that are not taught by teachers. Similarly, “</a:t>
                      </a:r>
                      <a:r>
                        <a:rPr lang="en-US" sz="1800" u="sng" dirty="0"/>
                        <a:t>self-learning</a:t>
                      </a:r>
                      <a:r>
                        <a:rPr lang="en-US" sz="1800" dirty="0"/>
                        <a:t>” is encouraged for our education system. </a:t>
                      </a:r>
                      <a:endParaRPr lang="en-US" sz="1800" dirty="0" smtClean="0"/>
                    </a:p>
                    <a:p>
                      <a:pPr marL="342900" indent="-342900">
                        <a:buNone/>
                      </a:pPr>
                      <a:r>
                        <a:rPr lang="en-US" sz="1800" dirty="0"/>
                        <a:t/>
                      </a:r>
                      <a:br>
                        <a:rPr lang="en-US" sz="1800" dirty="0"/>
                      </a:br>
                      <a:r>
                        <a:rPr lang="en-US" sz="1800" dirty="0">
                          <a:solidFill>
                            <a:srgbClr val="FF0000"/>
                          </a:solidFill>
                        </a:rPr>
                        <a:t>What does the words “</a:t>
                      </a:r>
                      <a:r>
                        <a:rPr lang="en-US" sz="1800" u="sng" dirty="0">
                          <a:solidFill>
                            <a:srgbClr val="FF0000"/>
                          </a:solidFill>
                        </a:rPr>
                        <a:t>self-learning</a:t>
                      </a:r>
                      <a:r>
                        <a:rPr lang="en-US" sz="1800" dirty="0">
                          <a:solidFill>
                            <a:srgbClr val="FF0000"/>
                          </a:solidFill>
                        </a:rPr>
                        <a:t>” mean? </a:t>
                      </a:r>
                      <a:r>
                        <a:rPr lang="en-US" sz="1800" dirty="0" smtClean="0">
                          <a:solidFill>
                            <a:srgbClr val="FF0000"/>
                          </a:solidFill>
                        </a:rPr>
                        <a:t>-------------------------</a:t>
                      </a:r>
                    </a:p>
                    <a:p>
                      <a:pPr marL="342900" indent="-342900">
                        <a:buNone/>
                      </a:pPr>
                      <a:endParaRPr lang="en-US" sz="1800" dirty="0">
                        <a:solidFill>
                          <a:srgbClr val="FF0000"/>
                        </a:solidFill>
                      </a:endParaRPr>
                    </a:p>
                    <a:p>
                      <a:r>
                        <a:rPr lang="en-US" sz="1800" dirty="0"/>
                        <a:t>2. Thailand and South Korea have made a break-through in developing a new technology that enables </a:t>
                      </a:r>
                      <a:r>
                        <a:rPr lang="en-US" sz="1800" u="sng" dirty="0"/>
                        <a:t>high-speed Internet connections,</a:t>
                      </a:r>
                      <a:r>
                        <a:rPr lang="en-US" sz="1800" dirty="0"/>
                        <a:t> just as phone service links are made efficiently through electric power lines. Both countries have joined hands to do business. </a:t>
                      </a:r>
                      <a:endParaRPr lang="en-US" sz="1800" dirty="0" smtClean="0"/>
                    </a:p>
                    <a:p>
                      <a:r>
                        <a:rPr lang="en-US" sz="1800" dirty="0"/>
                        <a:t/>
                      </a:r>
                      <a:br>
                        <a:rPr lang="en-US" sz="1800" dirty="0"/>
                      </a:br>
                      <a:r>
                        <a:rPr lang="en-US" sz="1800" dirty="0">
                          <a:solidFill>
                            <a:srgbClr val="FF0000"/>
                          </a:solidFill>
                        </a:rPr>
                        <a:t>What do the words “</a:t>
                      </a:r>
                      <a:r>
                        <a:rPr lang="en-US" sz="1800" u="sng" dirty="0">
                          <a:solidFill>
                            <a:srgbClr val="FF0000"/>
                          </a:solidFill>
                        </a:rPr>
                        <a:t>high-speed Internet connections</a:t>
                      </a:r>
                      <a:r>
                        <a:rPr lang="en-US" sz="1800" dirty="0">
                          <a:solidFill>
                            <a:srgbClr val="FF0000"/>
                          </a:solidFill>
                        </a:rPr>
                        <a:t>” mean? </a:t>
                      </a:r>
                      <a:endParaRPr lang="en-US" sz="1800" dirty="0" smtClean="0">
                        <a:solidFill>
                          <a:srgbClr val="FF0000"/>
                        </a:solidFill>
                      </a:endParaRPr>
                    </a:p>
                    <a:p>
                      <a:endParaRPr lang="en-US" sz="1800" dirty="0" smtClean="0"/>
                    </a:p>
                    <a:p>
                      <a:endParaRPr lang="en-US" sz="1800" dirty="0"/>
                    </a:p>
                  </a:txBody>
                  <a:tcPr marL="0" marR="0" marT="0" marB="0" anchor="ctr">
                    <a:lnL>
                      <a:noFill/>
                    </a:lnL>
                    <a:lnR>
                      <a:noFill/>
                    </a:lnR>
                    <a:lnT>
                      <a:noFill/>
                    </a:lnT>
                    <a:lnB>
                      <a:noFill/>
                    </a:lnB>
                    <a:solidFill>
                      <a:srgbClr val="F0FFFF"/>
                    </a:solidFill>
                  </a:tcPr>
                </a:tc>
              </a:tr>
              <a:tr h="357051">
                <a:tc>
                  <a:txBody>
                    <a:bodyPr/>
                    <a:lstStyle/>
                    <a:p>
                      <a:endParaRPr lang="en-US" sz="1800" dirty="0"/>
                    </a:p>
                  </a:txBody>
                  <a:tcPr marL="62895" marR="62895" marT="31448" marB="31448">
                    <a:lnT>
                      <a:noFill/>
                    </a:lnT>
                  </a:tcPr>
                </a:tc>
              </a:tr>
            </a:tbl>
          </a:graphicData>
        </a:graphic>
      </p:graphicFrame>
      <p:sp>
        <p:nvSpPr>
          <p:cNvPr id="32769" name="Rectangle 1"/>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525000" cy="1200329"/>
          </a:xfrm>
          <a:prstGeom prst="rect">
            <a:avLst/>
          </a:prstGeom>
        </p:spPr>
        <p:txBody>
          <a:bodyPr wrap="square">
            <a:spAutoFit/>
          </a:bodyPr>
          <a:lstStyle/>
          <a:p>
            <a:pPr algn="l"/>
            <a:r>
              <a:rPr lang="en-US" b="1" dirty="0" smtClean="0"/>
              <a:t>7. Pictures</a:t>
            </a:r>
            <a:r>
              <a:rPr lang="en-US" dirty="0" smtClean="0"/>
              <a:t> </a:t>
            </a:r>
            <a:br>
              <a:rPr lang="en-US" dirty="0" smtClean="0"/>
            </a:br>
            <a:r>
              <a:rPr lang="en-US" dirty="0" smtClean="0"/>
              <a:t>“A picture is worth more than a thousand words” (an old Chinese saying) so a picture can help you to guess the meaning of a new word. Look at the pictures below and choose the best answer to explain the pictures. </a:t>
            </a:r>
            <a:endParaRPr lang="en-US" dirty="0"/>
          </a:p>
        </p:txBody>
      </p:sp>
      <p:pic>
        <p:nvPicPr>
          <p:cNvPr id="24578" name="Picture 2" descr="http://www.sc.mahidol.ac.th/sclg/Reading/Unit/Image2.gif"/>
          <p:cNvPicPr>
            <a:picLocks noChangeAspect="1" noChangeArrowheads="1"/>
          </p:cNvPicPr>
          <p:nvPr/>
        </p:nvPicPr>
        <p:blipFill>
          <a:blip r:embed="rId3"/>
          <a:srcRect/>
          <a:stretch>
            <a:fillRect/>
          </a:stretch>
        </p:blipFill>
        <p:spPr bwMode="auto">
          <a:xfrm>
            <a:off x="5257800" y="1447800"/>
            <a:ext cx="1952625" cy="1711023"/>
          </a:xfrm>
          <a:prstGeom prst="rect">
            <a:avLst/>
          </a:prstGeom>
          <a:noFill/>
        </p:spPr>
      </p:pic>
      <p:pic>
        <p:nvPicPr>
          <p:cNvPr id="24580" name="Picture 4" descr="http://www.sc.mahidol.ac.th/sclg/Reading/Unit/Image4.gif"/>
          <p:cNvPicPr>
            <a:picLocks noChangeAspect="1" noChangeArrowheads="1"/>
          </p:cNvPicPr>
          <p:nvPr/>
        </p:nvPicPr>
        <p:blipFill>
          <a:blip r:embed="rId4"/>
          <a:srcRect/>
          <a:stretch>
            <a:fillRect/>
          </a:stretch>
        </p:blipFill>
        <p:spPr bwMode="auto">
          <a:xfrm>
            <a:off x="7543800" y="1524000"/>
            <a:ext cx="2133599" cy="1558004"/>
          </a:xfrm>
          <a:prstGeom prst="rect">
            <a:avLst/>
          </a:prstGeom>
          <a:noFill/>
        </p:spPr>
      </p:pic>
      <p:pic>
        <p:nvPicPr>
          <p:cNvPr id="24582" name="Picture 6" descr="http://www.sc.mahidol.ac.th/sclg/Reading/Unit/Image1.gif"/>
          <p:cNvPicPr>
            <a:picLocks noChangeAspect="1" noChangeArrowheads="1"/>
          </p:cNvPicPr>
          <p:nvPr/>
        </p:nvPicPr>
        <p:blipFill>
          <a:blip r:embed="rId5"/>
          <a:srcRect/>
          <a:stretch>
            <a:fillRect/>
          </a:stretch>
        </p:blipFill>
        <p:spPr bwMode="auto">
          <a:xfrm>
            <a:off x="6781800" y="3200400"/>
            <a:ext cx="2409825" cy="1549522"/>
          </a:xfrm>
          <a:prstGeom prst="rect">
            <a:avLst/>
          </a:prstGeom>
          <a:noFill/>
        </p:spPr>
      </p:pic>
      <p:pic>
        <p:nvPicPr>
          <p:cNvPr id="24584" name="Picture 8" descr="http://www.sc.mahidol.ac.th/sclg/Reading/Unit/Image3.gif"/>
          <p:cNvPicPr>
            <a:picLocks noChangeAspect="1" noChangeArrowheads="1"/>
          </p:cNvPicPr>
          <p:nvPr/>
        </p:nvPicPr>
        <p:blipFill>
          <a:blip r:embed="rId6"/>
          <a:srcRect/>
          <a:stretch>
            <a:fillRect/>
          </a:stretch>
        </p:blipFill>
        <p:spPr bwMode="auto">
          <a:xfrm>
            <a:off x="5105400" y="3276600"/>
            <a:ext cx="1675395" cy="1352550"/>
          </a:xfrm>
          <a:prstGeom prst="rect">
            <a:avLst/>
          </a:prstGeom>
          <a:noFill/>
        </p:spPr>
      </p:pic>
      <p:sp>
        <p:nvSpPr>
          <p:cNvPr id="7" name="TextBox 6"/>
          <p:cNvSpPr txBox="1"/>
          <p:nvPr/>
        </p:nvSpPr>
        <p:spPr>
          <a:xfrm>
            <a:off x="0" y="2209800"/>
            <a:ext cx="5486400" cy="1477328"/>
          </a:xfrm>
          <a:prstGeom prst="rect">
            <a:avLst/>
          </a:prstGeom>
          <a:noFill/>
        </p:spPr>
        <p:txBody>
          <a:bodyPr wrap="square" rtlCol="0">
            <a:spAutoFit/>
          </a:bodyPr>
          <a:lstStyle/>
          <a:p>
            <a:pPr algn="l"/>
            <a:r>
              <a:rPr lang="en-US" dirty="0" smtClean="0"/>
              <a:t>Which is the best description for the above picture?</a:t>
            </a:r>
          </a:p>
          <a:p>
            <a:pPr marL="342900" indent="-342900" algn="l" rtl="0">
              <a:buAutoNum type="alphaLcParenR"/>
            </a:pPr>
            <a:r>
              <a:rPr lang="en-US" dirty="0" smtClean="0"/>
              <a:t>For Sale</a:t>
            </a:r>
          </a:p>
          <a:p>
            <a:pPr marL="342900" indent="-342900" algn="l" rtl="0">
              <a:buAutoNum type="alphaLcParenR"/>
            </a:pPr>
            <a:r>
              <a:rPr lang="en-US" dirty="0" smtClean="0"/>
              <a:t>Equipment used in an office</a:t>
            </a:r>
          </a:p>
          <a:p>
            <a:pPr marL="342900" indent="-342900" algn="l">
              <a:buAutoNum type="alphaLcParenR"/>
            </a:pPr>
            <a:r>
              <a:rPr lang="en-US" dirty="0" smtClean="0"/>
              <a:t>c) Instruments for you</a:t>
            </a:r>
            <a:br>
              <a:rPr lang="en-US" dirty="0" smtClean="0"/>
            </a:br>
            <a:endParaRPr lang="en-US" dirty="0"/>
          </a:p>
        </p:txBody>
      </p:sp>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c.mahidol.ac.th/sclg/Reading/Unit/beach.gif"/>
          <p:cNvPicPr>
            <a:picLocks noChangeAspect="1" noChangeArrowheads="1"/>
          </p:cNvPicPr>
          <p:nvPr/>
        </p:nvPicPr>
        <p:blipFill>
          <a:blip r:embed="rId3"/>
          <a:srcRect/>
          <a:stretch>
            <a:fillRect/>
          </a:stretch>
        </p:blipFill>
        <p:spPr bwMode="auto">
          <a:xfrm>
            <a:off x="5715000" y="762000"/>
            <a:ext cx="4191000" cy="4191000"/>
          </a:xfrm>
          <a:prstGeom prst="rect">
            <a:avLst/>
          </a:prstGeom>
          <a:noFill/>
        </p:spPr>
      </p:pic>
      <p:sp>
        <p:nvSpPr>
          <p:cNvPr id="5" name="TextBox 4"/>
          <p:cNvSpPr txBox="1"/>
          <p:nvPr/>
        </p:nvSpPr>
        <p:spPr>
          <a:xfrm>
            <a:off x="0" y="1143000"/>
            <a:ext cx="5416868" cy="1200329"/>
          </a:xfrm>
          <a:prstGeom prst="rect">
            <a:avLst/>
          </a:prstGeom>
          <a:noFill/>
        </p:spPr>
        <p:txBody>
          <a:bodyPr wrap="none" rtlCol="0">
            <a:spAutoFit/>
          </a:bodyPr>
          <a:lstStyle/>
          <a:p>
            <a:pPr algn="l"/>
            <a:r>
              <a:rPr lang="en-US" dirty="0" smtClean="0"/>
              <a:t>Which is the best description for the above picture?</a:t>
            </a:r>
            <a:br>
              <a:rPr lang="en-US" dirty="0" smtClean="0"/>
            </a:br>
            <a:r>
              <a:rPr lang="en-US" dirty="0" smtClean="0"/>
              <a:t>a) Holiday on beach</a:t>
            </a:r>
          </a:p>
          <a:p>
            <a:pPr algn="l"/>
            <a:r>
              <a:rPr lang="en-US" dirty="0" smtClean="0"/>
              <a:t>b) Beautiful beach</a:t>
            </a:r>
          </a:p>
          <a:p>
            <a:pPr algn="l"/>
            <a:r>
              <a:rPr lang="en-US" dirty="0" smtClean="0"/>
              <a:t>c) Activity of people</a:t>
            </a:r>
            <a:endParaRPr lang="en-US" dirty="0"/>
          </a:p>
        </p:txBody>
      </p:sp>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advClick="0">
    <p:wedge/>
    <p:sndAc>
      <p:stSnd>
        <p:snd r:embed="rId2" name="arrow.wav" builtIn="1"/>
      </p:stSnd>
    </p:sndAc>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2647</TotalTime>
  <Words>430</Words>
  <Application>Microsoft Office PowerPoint</Application>
  <PresentationFormat>A4 Paper (210x297 mm)</PresentationFormat>
  <Paragraphs>186</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Slide 1</vt:lpstr>
      <vt:lpstr>5th   Class</vt:lpstr>
      <vt:lpstr>Elements of the Lecture </vt:lpstr>
      <vt:lpstr>Getting Meaning from Context </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Administrator</cp:lastModifiedBy>
  <cp:revision>215</cp:revision>
  <dcterms:created xsi:type="dcterms:W3CDTF">2009-10-14T19:14:34Z</dcterms:created>
  <dcterms:modified xsi:type="dcterms:W3CDTF">2011-10-12T09:16:09Z</dcterms:modified>
</cp:coreProperties>
</file>