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301" r:id="rId4"/>
    <p:sldId id="302" r:id="rId5"/>
    <p:sldId id="305" r:id="rId6"/>
    <p:sldId id="306" r:id="rId7"/>
    <p:sldId id="314" r:id="rId8"/>
    <p:sldId id="307" r:id="rId9"/>
    <p:sldId id="308" r:id="rId10"/>
    <p:sldId id="312" r:id="rId11"/>
    <p:sldId id="313"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8" autoAdjust="0"/>
  </p:normalViewPr>
  <p:slideViewPr>
    <p:cSldViewPr>
      <p:cViewPr varScale="1">
        <p:scale>
          <a:sx n="74" d="100"/>
          <a:sy n="74" d="100"/>
        </p:scale>
        <p:origin x="-870" y="-10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spd="med"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spd="med"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spd="med"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spd="med"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advTm="0"/>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4572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l"/>
            <a:r>
              <a:rPr lang="en-US" sz="3700" b="1" dirty="0" smtClean="0">
                <a:solidFill>
                  <a:schemeClr val="accent1">
                    <a:lumMod val="50000"/>
                  </a:schemeClr>
                </a:solidFill>
                <a:latin typeface="AYM Wadiy S_U normal."/>
                <a:cs typeface="Times New Roman" pitchFamily="18" charset="0"/>
              </a:rPr>
              <a:t>Course title</a:t>
            </a:r>
          </a:p>
          <a:p>
            <a:pPr algn="l"/>
            <a:r>
              <a:rPr lang="en-US" sz="2400" b="1" dirty="0" smtClean="0">
                <a:solidFill>
                  <a:schemeClr val="accent1">
                    <a:lumMod val="50000"/>
                  </a:schemeClr>
                </a:solidFill>
                <a:latin typeface="AYM Wadiy S_U normal."/>
                <a:cs typeface="Times New Roman" pitchFamily="18" charset="0"/>
              </a:rPr>
              <a:t>Composition 1, ADEL 203</a:t>
            </a:r>
          </a:p>
          <a:p>
            <a:pPr algn="l"/>
            <a:r>
              <a:rPr lang="en-US" sz="2400" b="1" dirty="0" smtClean="0">
                <a:solidFill>
                  <a:schemeClr val="accent1">
                    <a:lumMod val="50000"/>
                  </a:schemeClr>
                </a:solidFill>
                <a:latin typeface="AYM Wadiy S_U normal."/>
                <a:cs typeface="Times New Roman" pitchFamily="18" charset="0"/>
              </a:rPr>
              <a:t>Instructor: Mohamed </a:t>
            </a:r>
            <a:r>
              <a:rPr lang="en-US" sz="2400" b="1" dirty="0" err="1" smtClean="0">
                <a:solidFill>
                  <a:schemeClr val="accent1">
                    <a:lumMod val="50000"/>
                  </a:schemeClr>
                </a:solidFill>
                <a:latin typeface="AYM Wadiy S_U normal."/>
                <a:cs typeface="Times New Roman" pitchFamily="18" charset="0"/>
              </a:rPr>
              <a:t>Werdien</a:t>
            </a:r>
            <a:endParaRPr lang="en-US" sz="2400" b="1" dirty="0" smtClean="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Lecture 6</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Chapter 3</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Business and Money</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p>
        </p:txBody>
      </p:sp>
    </p:spTree>
  </p:cSld>
  <p:clrMapOvr>
    <a:masterClrMapping/>
  </p:clrMapOvr>
  <p:transition spd="med"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915400" cy="1143000"/>
          </a:xfrm>
        </p:spPr>
        <p:txBody>
          <a:bodyPr/>
          <a:lstStyle/>
          <a:p>
            <a:pPr algn="l"/>
            <a:r>
              <a:rPr lang="en-US" sz="3200" dirty="0" smtClean="0"/>
              <a:t>Part 1</a:t>
            </a:r>
            <a:br>
              <a:rPr lang="en-US" sz="3200" dirty="0" smtClean="0"/>
            </a:br>
            <a:r>
              <a:rPr lang="en-US" sz="3200" dirty="0" smtClean="0"/>
              <a:t>Exploring ideas</a:t>
            </a:r>
            <a:endParaRPr lang="ar-SA" sz="3200" dirty="0"/>
          </a:p>
        </p:txBody>
      </p:sp>
      <p:sp>
        <p:nvSpPr>
          <p:cNvPr id="3" name="عنصر نائب للمحتوى 2"/>
          <p:cNvSpPr>
            <a:spLocks noGrp="1"/>
          </p:cNvSpPr>
          <p:nvPr>
            <p:ph idx="1"/>
          </p:nvPr>
        </p:nvSpPr>
        <p:spPr>
          <a:xfrm>
            <a:off x="0" y="1447800"/>
            <a:ext cx="8915400" cy="4373563"/>
          </a:xfrm>
        </p:spPr>
        <p:txBody>
          <a:bodyPr/>
          <a:lstStyle/>
          <a:p>
            <a:pPr algn="l"/>
            <a:r>
              <a:rPr lang="en-US" sz="1800" dirty="0"/>
              <a:t> </a:t>
            </a:r>
            <a:r>
              <a:rPr lang="en-US" sz="1800" dirty="0" smtClean="0"/>
              <a:t>    </a:t>
            </a:r>
          </a:p>
          <a:p>
            <a:pPr algn="l"/>
            <a:r>
              <a:rPr lang="en-US" sz="1800" b="1" dirty="0" smtClean="0"/>
              <a:t>    </a:t>
            </a:r>
            <a:r>
              <a:rPr lang="en-US" sz="2000" b="1" dirty="0" smtClean="0"/>
              <a:t>Free Writing</a:t>
            </a:r>
          </a:p>
          <a:p>
            <a:pPr algn="l"/>
            <a:r>
              <a:rPr lang="en-US" sz="2000" b="1" dirty="0" smtClean="0"/>
              <a:t>   </a:t>
            </a:r>
            <a:r>
              <a:rPr lang="en-US" sz="2000" dirty="0" smtClean="0"/>
              <a:t>      Free writing is a good way to generate ideas on a topic before you write. When you free write, you write as fast as you can without thinking too much about what you’re writing or where you’re headed. You do not need to think about grammar and vocabulary. You also do not have to worry about connecting your ideas. You can sometimes come up with your best ideas when you allow yourself to free write.</a:t>
            </a:r>
          </a:p>
          <a:p>
            <a:pPr algn="l"/>
            <a:endParaRPr lang="en-US" sz="2000" b="1" u="sng" dirty="0" smtClean="0"/>
          </a:p>
          <a:p>
            <a:pPr algn="l"/>
            <a:r>
              <a:rPr lang="en-US" sz="2000" b="1" dirty="0" smtClean="0"/>
              <a:t>         Exercise 3 page 44:</a:t>
            </a:r>
          </a:p>
          <a:p>
            <a:pPr algn="l"/>
            <a:r>
              <a:rPr lang="en-US" sz="2000" dirty="0" smtClean="0"/>
              <a:t>             Free write for 10 minutes about your own attitudes toward money.</a:t>
            </a:r>
          </a:p>
        </p:txBody>
      </p:sp>
    </p:spTree>
  </p:cSld>
  <p:clrMapOvr>
    <a:masterClrMapping/>
  </p:clrMapOvr>
  <p:transition spd="med" advTm="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US" sz="2400" dirty="0" smtClean="0"/>
              <a:t>  </a:t>
            </a:r>
          </a:p>
          <a:p>
            <a:pPr algn="l"/>
            <a:r>
              <a:rPr lang="en-US" sz="2400" dirty="0" smtClean="0"/>
              <a:t>         In this chapter you are going to write a letter to the editor of a web page about your reaction to the article on page 45.</a:t>
            </a:r>
          </a:p>
          <a:p>
            <a:pPr algn="l"/>
            <a:r>
              <a:rPr lang="en-US" sz="2400" dirty="0" smtClean="0"/>
              <a:t>     So, think about this and let’s share our attitudes toward money after reading the article.</a:t>
            </a:r>
          </a:p>
          <a:p>
            <a:pPr algn="l"/>
            <a:r>
              <a:rPr lang="en-US" sz="2400" dirty="0" smtClean="0"/>
              <a:t>   </a:t>
            </a:r>
          </a:p>
          <a:p>
            <a:pPr algn="l"/>
            <a:r>
              <a:rPr lang="en-US" sz="2800" dirty="0" smtClean="0"/>
              <a:t>                                           Fortune or Thievery</a:t>
            </a:r>
          </a:p>
          <a:p>
            <a:pPr algn="l"/>
            <a:r>
              <a:rPr lang="en-US" sz="2400" dirty="0" smtClean="0"/>
              <a:t>                                 </a:t>
            </a:r>
          </a:p>
          <a:p>
            <a:pPr algn="l"/>
            <a:r>
              <a:rPr lang="en-US" sz="2400" dirty="0" smtClean="0"/>
              <a:t>       </a:t>
            </a:r>
            <a:endParaRPr lang="en-US" sz="2400" dirty="0"/>
          </a:p>
        </p:txBody>
      </p:sp>
      <p:sp>
        <p:nvSpPr>
          <p:cNvPr id="4" name="عنوان 1"/>
          <p:cNvSpPr>
            <a:spLocks noGrp="1"/>
          </p:cNvSpPr>
          <p:nvPr>
            <p:ph type="title"/>
          </p:nvPr>
        </p:nvSpPr>
        <p:spPr/>
        <p:txBody>
          <a:bodyPr/>
          <a:lstStyle/>
          <a:p>
            <a:pPr algn="l"/>
            <a:r>
              <a:rPr lang="en-US" sz="3200" dirty="0" smtClean="0"/>
              <a:t>Part 1</a:t>
            </a:r>
            <a:br>
              <a:rPr lang="en-US" sz="3200" dirty="0" smtClean="0"/>
            </a:br>
            <a:r>
              <a:rPr lang="en-US" sz="3200" dirty="0" smtClean="0"/>
              <a:t>Exploring ideas</a:t>
            </a:r>
            <a:endParaRPr lang="ar-SA" sz="3200" dirty="0"/>
          </a:p>
        </p:txBody>
      </p:sp>
    </p:spTree>
  </p:cSld>
  <p:clrMapOvr>
    <a:masterClrMapping/>
  </p:clrMapOvr>
  <p:transition spd="med" advTm="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1</a:t>
            </a:r>
            <a:br>
              <a:rPr lang="en-US" sz="3200" dirty="0" smtClean="0"/>
            </a:br>
            <a:r>
              <a:rPr lang="en-US" sz="3200" dirty="0" smtClean="0"/>
              <a:t>Building Vocabulary</a:t>
            </a:r>
            <a:endParaRPr lang="en-US" sz="3200" dirty="0"/>
          </a:p>
        </p:txBody>
      </p:sp>
      <p:sp>
        <p:nvSpPr>
          <p:cNvPr id="3" name="Content Placeholder 2"/>
          <p:cNvSpPr>
            <a:spLocks noGrp="1"/>
          </p:cNvSpPr>
          <p:nvPr>
            <p:ph idx="1"/>
          </p:nvPr>
        </p:nvSpPr>
        <p:spPr/>
        <p:txBody>
          <a:bodyPr/>
          <a:lstStyle/>
          <a:p>
            <a:pPr algn="l"/>
            <a:r>
              <a:rPr lang="en-US" sz="2400" b="1" dirty="0" smtClean="0"/>
              <a:t>Exercise 5 page 46</a:t>
            </a:r>
          </a:p>
          <a:p>
            <a:pPr algn="l"/>
            <a:r>
              <a:rPr lang="en-US" sz="2000" b="1" dirty="0" smtClean="0">
                <a:cs typeface="Arial" pitchFamily="34" charset="0"/>
              </a:rPr>
              <a:t>1- </a:t>
            </a:r>
            <a:r>
              <a:rPr lang="en-US" sz="2000" b="1" u="sng" dirty="0" smtClean="0">
                <a:cs typeface="Arial" pitchFamily="34" charset="0"/>
              </a:rPr>
              <a:t>     </a:t>
            </a:r>
            <a:r>
              <a:rPr lang="en-US" sz="2000" dirty="0" smtClean="0">
                <a:solidFill>
                  <a:srgbClr val="00B0F0"/>
                </a:solidFill>
                <a:cs typeface="Arial" pitchFamily="34" charset="0"/>
              </a:rPr>
              <a:t>h</a:t>
            </a:r>
            <a:r>
              <a:rPr lang="en-US" sz="2000" b="1" u="sng" dirty="0" smtClean="0">
                <a:solidFill>
                  <a:srgbClr val="00B0F0"/>
                </a:solidFill>
                <a:cs typeface="Arial" pitchFamily="34" charset="0"/>
              </a:rPr>
              <a:t>  </a:t>
            </a:r>
            <a:r>
              <a:rPr lang="en-US" sz="2000" b="1" u="sng" dirty="0" smtClean="0">
                <a:cs typeface="Arial" pitchFamily="34" charset="0"/>
              </a:rPr>
              <a:t>       </a:t>
            </a:r>
            <a:r>
              <a:rPr lang="en-US" sz="2000" b="1" dirty="0" smtClean="0">
                <a:cs typeface="Arial" pitchFamily="34" charset="0"/>
              </a:rPr>
              <a:t>armored                                          a. very happy</a:t>
            </a:r>
          </a:p>
          <a:p>
            <a:pPr algn="l"/>
            <a:r>
              <a:rPr lang="en-US" sz="2000" b="1" dirty="0" smtClean="0">
                <a:cs typeface="Arial" pitchFamily="34" charset="0"/>
              </a:rPr>
              <a:t>2- </a:t>
            </a:r>
            <a:r>
              <a:rPr lang="en-US" sz="2000" b="1" u="sng" dirty="0" smtClean="0">
                <a:cs typeface="Arial" pitchFamily="34" charset="0"/>
              </a:rPr>
              <a:t>                </a:t>
            </a:r>
            <a:r>
              <a:rPr lang="en-US" sz="2000" b="1" dirty="0" smtClean="0">
                <a:cs typeface="Arial" pitchFamily="34" charset="0"/>
              </a:rPr>
              <a:t> split                                                  b. pick up</a:t>
            </a:r>
          </a:p>
          <a:p>
            <a:pPr algn="l"/>
            <a:r>
              <a:rPr lang="en-US" sz="2000" b="1" dirty="0" smtClean="0">
                <a:cs typeface="Arial" pitchFamily="34" charset="0"/>
              </a:rPr>
              <a:t>3- </a:t>
            </a:r>
            <a:r>
              <a:rPr lang="en-US" sz="2000" b="1" u="sng" dirty="0" smtClean="0">
                <a:cs typeface="Arial" pitchFamily="34" charset="0"/>
              </a:rPr>
              <a:t>               </a:t>
            </a:r>
            <a:r>
              <a:rPr lang="en-US" sz="2000" b="1" dirty="0" smtClean="0">
                <a:cs typeface="Arial" pitchFamily="34" charset="0"/>
              </a:rPr>
              <a:t> spew                                                 c. charge with a crime</a:t>
            </a:r>
          </a:p>
          <a:p>
            <a:pPr algn="l"/>
            <a:r>
              <a:rPr lang="en-US" sz="2000" b="1" dirty="0" smtClean="0">
                <a:cs typeface="Arial" pitchFamily="34" charset="0"/>
              </a:rPr>
              <a:t>4- </a:t>
            </a:r>
            <a:r>
              <a:rPr lang="en-US" sz="2000" b="1" u="sng" dirty="0" smtClean="0">
                <a:cs typeface="Arial" pitchFamily="34" charset="0"/>
              </a:rPr>
              <a:t>               </a:t>
            </a:r>
            <a:r>
              <a:rPr lang="en-US" sz="2000" b="1" dirty="0" smtClean="0">
                <a:cs typeface="Arial" pitchFamily="34" charset="0"/>
              </a:rPr>
              <a:t> recover                                             d. tear open</a:t>
            </a:r>
          </a:p>
          <a:p>
            <a:pPr algn="l"/>
            <a:r>
              <a:rPr lang="en-US" sz="2000" b="1" dirty="0" smtClean="0">
                <a:cs typeface="Arial" pitchFamily="34" charset="0"/>
              </a:rPr>
              <a:t>5- </a:t>
            </a:r>
            <a:r>
              <a:rPr lang="en-US" sz="2000" b="1" u="sng" dirty="0" smtClean="0">
                <a:cs typeface="Arial" pitchFamily="34" charset="0"/>
              </a:rPr>
              <a:t>                </a:t>
            </a:r>
            <a:r>
              <a:rPr lang="en-US" sz="2000" b="1" dirty="0" smtClean="0">
                <a:cs typeface="Arial" pitchFamily="34" charset="0"/>
              </a:rPr>
              <a:t> scoop up                                          e. find</a:t>
            </a:r>
          </a:p>
          <a:p>
            <a:pPr algn="l"/>
            <a:r>
              <a:rPr lang="en-US" sz="2000" b="1" dirty="0" smtClean="0">
                <a:cs typeface="Arial" pitchFamily="34" charset="0"/>
              </a:rPr>
              <a:t>6- </a:t>
            </a:r>
            <a:r>
              <a:rPr lang="en-US" sz="2000" b="1" u="sng" dirty="0" smtClean="0">
                <a:cs typeface="Arial" pitchFamily="34" charset="0"/>
              </a:rPr>
              <a:t>               </a:t>
            </a:r>
            <a:r>
              <a:rPr lang="en-US" sz="2000" b="1" dirty="0" smtClean="0">
                <a:cs typeface="Arial" pitchFamily="34" charset="0"/>
              </a:rPr>
              <a:t> gleeful                                               f. spill</a:t>
            </a:r>
          </a:p>
          <a:p>
            <a:pPr algn="l"/>
            <a:r>
              <a:rPr lang="en-US" sz="2000" b="1" dirty="0" smtClean="0">
                <a:cs typeface="Arial" pitchFamily="34" charset="0"/>
              </a:rPr>
              <a:t>7- </a:t>
            </a:r>
            <a:r>
              <a:rPr lang="en-US" sz="2000" b="1" u="sng" dirty="0" smtClean="0">
                <a:cs typeface="Arial" pitchFamily="34" charset="0"/>
              </a:rPr>
              <a:t>                </a:t>
            </a:r>
            <a:r>
              <a:rPr lang="en-US" sz="2000" b="1" dirty="0" smtClean="0">
                <a:cs typeface="Arial" pitchFamily="34" charset="0"/>
              </a:rPr>
              <a:t> bonanza                                            g. sudden riches</a:t>
            </a:r>
          </a:p>
          <a:p>
            <a:pPr algn="l"/>
            <a:r>
              <a:rPr lang="en-US" sz="2000" b="1" dirty="0" smtClean="0">
                <a:latin typeface="Calibri" pitchFamily="34" charset="0"/>
              </a:rPr>
              <a:t>8- </a:t>
            </a:r>
            <a:r>
              <a:rPr lang="en-US" sz="2000" b="1" u="sng" dirty="0" smtClean="0">
                <a:latin typeface="Calibri" pitchFamily="34" charset="0"/>
              </a:rPr>
              <a:t>               </a:t>
            </a:r>
            <a:r>
              <a:rPr lang="en-US" sz="2000" b="1" dirty="0" smtClean="0">
                <a:latin typeface="Calibri" pitchFamily="34" charset="0"/>
              </a:rPr>
              <a:t>prosecute                                           h. protected with strong metal</a:t>
            </a:r>
            <a:endParaRPr lang="ar-SA" sz="2000" b="1" dirty="0" smtClean="0">
              <a:latin typeface="Calibri" pitchFamily="34" charset="0"/>
            </a:endParaRPr>
          </a:p>
          <a:p>
            <a:pPr algn="l"/>
            <a:r>
              <a:rPr lang="en-US" sz="2000" b="1" dirty="0" smtClean="0">
                <a:latin typeface="Calibri" pitchFamily="34" charset="0"/>
              </a:rPr>
              <a:t>9-</a:t>
            </a:r>
            <a:r>
              <a:rPr lang="en-US" sz="2000" dirty="0" smtClean="0">
                <a:latin typeface="Calibri" pitchFamily="34" charset="0"/>
              </a:rPr>
              <a:t> </a:t>
            </a:r>
            <a:r>
              <a:rPr lang="en-US" sz="2000" b="1" u="sng" dirty="0" smtClean="0">
                <a:latin typeface="Calibri" pitchFamily="34" charset="0"/>
              </a:rPr>
              <a:t>               </a:t>
            </a:r>
            <a:r>
              <a:rPr lang="en-US" sz="2000" b="1" dirty="0" smtClean="0">
                <a:latin typeface="Calibri" pitchFamily="34" charset="0"/>
              </a:rPr>
              <a:t> convict                                                </a:t>
            </a:r>
            <a:r>
              <a:rPr lang="en-US" sz="2000" b="1" dirty="0" err="1" smtClean="0">
                <a:latin typeface="Calibri" pitchFamily="34" charset="0"/>
              </a:rPr>
              <a:t>i</a:t>
            </a:r>
            <a:r>
              <a:rPr lang="en-US" sz="2000" b="1" dirty="0" smtClean="0">
                <a:latin typeface="Calibri" pitchFamily="34" charset="0"/>
              </a:rPr>
              <a:t>. find guilty of a crime</a:t>
            </a:r>
          </a:p>
          <a:p>
            <a:pPr algn="l"/>
            <a:r>
              <a:rPr lang="en-US" sz="2000" b="1" dirty="0" smtClean="0">
                <a:latin typeface="Calibri" pitchFamily="34" charset="0"/>
              </a:rPr>
              <a:t>10- </a:t>
            </a:r>
            <a:r>
              <a:rPr lang="en-US" sz="2000" b="1" u="sng" dirty="0" smtClean="0">
                <a:latin typeface="Calibri" pitchFamily="34" charset="0"/>
              </a:rPr>
              <a:t>             </a:t>
            </a:r>
            <a:r>
              <a:rPr lang="en-US" sz="2000" b="1" dirty="0" smtClean="0">
                <a:latin typeface="Calibri" pitchFamily="34" charset="0"/>
              </a:rPr>
              <a:t> insured                                               j. protected from loss</a:t>
            </a:r>
          </a:p>
          <a:p>
            <a:pPr algn="l"/>
            <a:endParaRPr lang="en-US" sz="2400" dirty="0"/>
          </a:p>
        </p:txBody>
      </p:sp>
    </p:spTree>
  </p:cSld>
  <p:clrMapOvr>
    <a:masterClrMapping/>
  </p:clrMapOvr>
  <p:transition spd="med" advTm="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105900" cy="1173162"/>
          </a:xfrm>
        </p:spPr>
        <p:txBody>
          <a:bodyPr/>
          <a:lstStyle/>
          <a:p>
            <a:pPr algn="l"/>
            <a:r>
              <a:rPr lang="en-US" sz="2800" dirty="0" smtClean="0"/>
              <a:t>Part 1</a:t>
            </a:r>
            <a:br>
              <a:rPr lang="en-US" sz="2800" dirty="0" smtClean="0"/>
            </a:br>
            <a:r>
              <a:rPr lang="en-US" sz="2800" dirty="0" smtClean="0"/>
              <a:t>Building Vocabulary</a:t>
            </a:r>
            <a:endParaRPr lang="en-US" sz="2800" dirty="0"/>
          </a:p>
        </p:txBody>
      </p:sp>
      <p:sp>
        <p:nvSpPr>
          <p:cNvPr id="3" name="Content Placeholder 2"/>
          <p:cNvSpPr>
            <a:spLocks noGrp="1"/>
          </p:cNvSpPr>
          <p:nvPr>
            <p:ph idx="1"/>
          </p:nvPr>
        </p:nvSpPr>
        <p:spPr/>
        <p:txBody>
          <a:bodyPr/>
          <a:lstStyle/>
          <a:p>
            <a:pPr algn="l"/>
            <a:r>
              <a:rPr lang="en-US" sz="2400" b="1" dirty="0" smtClean="0"/>
              <a:t>Exercise 5 page 46</a:t>
            </a:r>
          </a:p>
          <a:p>
            <a:pPr algn="l"/>
            <a:r>
              <a:rPr lang="en-US" sz="2000" b="1" dirty="0" smtClean="0">
                <a:cs typeface="Arial" pitchFamily="34" charset="0"/>
              </a:rPr>
              <a:t>1- </a:t>
            </a:r>
            <a:r>
              <a:rPr lang="en-US" sz="2000" b="1" u="sng" dirty="0" smtClean="0">
                <a:cs typeface="Arial" pitchFamily="34" charset="0"/>
              </a:rPr>
              <a:t>         </a:t>
            </a:r>
            <a:r>
              <a:rPr lang="en-US" sz="2000" b="1" u="sng" dirty="0" smtClean="0">
                <a:solidFill>
                  <a:srgbClr val="00B0F0"/>
                </a:solidFill>
                <a:cs typeface="Arial" pitchFamily="34" charset="0"/>
              </a:rPr>
              <a:t>h</a:t>
            </a:r>
            <a:r>
              <a:rPr lang="en-US" sz="2000" b="1" u="sng" dirty="0" smtClean="0">
                <a:cs typeface="Arial" pitchFamily="34" charset="0"/>
              </a:rPr>
              <a:t>       </a:t>
            </a:r>
            <a:r>
              <a:rPr lang="en-US" sz="2000" b="1" dirty="0" smtClean="0">
                <a:cs typeface="Arial" pitchFamily="34" charset="0"/>
              </a:rPr>
              <a:t>armored                                          a. very happy</a:t>
            </a:r>
          </a:p>
          <a:p>
            <a:pPr algn="l"/>
            <a:r>
              <a:rPr lang="en-US" sz="2000" b="1" dirty="0" smtClean="0">
                <a:cs typeface="Arial" pitchFamily="34" charset="0"/>
              </a:rPr>
              <a:t>2- </a:t>
            </a:r>
            <a:r>
              <a:rPr lang="en-US" sz="2000" b="1" u="sng" dirty="0" smtClean="0">
                <a:cs typeface="Arial" pitchFamily="34" charset="0"/>
              </a:rPr>
              <a:t>         </a:t>
            </a:r>
            <a:r>
              <a:rPr lang="en-US" sz="2000" b="1" u="sng" dirty="0" smtClean="0">
                <a:solidFill>
                  <a:srgbClr val="00B0F0"/>
                </a:solidFill>
                <a:cs typeface="Arial" pitchFamily="34" charset="0"/>
              </a:rPr>
              <a:t>d</a:t>
            </a:r>
            <a:r>
              <a:rPr lang="en-US" sz="2000" b="1" u="sng" dirty="0" smtClean="0">
                <a:cs typeface="Arial" pitchFamily="34" charset="0"/>
              </a:rPr>
              <a:t>      </a:t>
            </a:r>
            <a:r>
              <a:rPr lang="en-US" sz="2000" b="1" dirty="0" smtClean="0">
                <a:cs typeface="Arial" pitchFamily="34" charset="0"/>
              </a:rPr>
              <a:t> split                                                  b. pick up</a:t>
            </a:r>
          </a:p>
          <a:p>
            <a:pPr algn="l"/>
            <a:r>
              <a:rPr lang="en-US" sz="2000" b="1" dirty="0" smtClean="0">
                <a:cs typeface="Arial" pitchFamily="34" charset="0"/>
              </a:rPr>
              <a:t>3- </a:t>
            </a:r>
            <a:r>
              <a:rPr lang="en-US" sz="2000" b="1" u="sng" dirty="0" smtClean="0">
                <a:cs typeface="Arial" pitchFamily="34" charset="0"/>
              </a:rPr>
              <a:t>         </a:t>
            </a:r>
            <a:r>
              <a:rPr lang="en-US" sz="2000" b="1" u="sng" dirty="0" smtClean="0">
                <a:solidFill>
                  <a:srgbClr val="00B0F0"/>
                </a:solidFill>
                <a:cs typeface="Arial" pitchFamily="34" charset="0"/>
              </a:rPr>
              <a:t>f</a:t>
            </a:r>
            <a:r>
              <a:rPr lang="en-US" sz="2000" b="1" u="sng" dirty="0" smtClean="0">
                <a:cs typeface="Arial" pitchFamily="34" charset="0"/>
              </a:rPr>
              <a:t>      </a:t>
            </a:r>
            <a:r>
              <a:rPr lang="en-US" sz="2000" b="1" dirty="0" smtClean="0">
                <a:cs typeface="Arial" pitchFamily="34" charset="0"/>
              </a:rPr>
              <a:t> spew                                                 c. charge with a crime</a:t>
            </a:r>
          </a:p>
          <a:p>
            <a:pPr algn="l"/>
            <a:r>
              <a:rPr lang="en-US" sz="2000" b="1" dirty="0" smtClean="0">
                <a:cs typeface="Arial" pitchFamily="34" charset="0"/>
              </a:rPr>
              <a:t>4- </a:t>
            </a:r>
            <a:r>
              <a:rPr lang="en-US" sz="2000" b="1" u="sng" dirty="0" smtClean="0">
                <a:cs typeface="Arial" pitchFamily="34" charset="0"/>
              </a:rPr>
              <a:t>         </a:t>
            </a:r>
            <a:r>
              <a:rPr lang="en-US" sz="2000" b="1" u="sng" dirty="0" smtClean="0">
                <a:solidFill>
                  <a:srgbClr val="00B0F0"/>
                </a:solidFill>
                <a:cs typeface="Arial" pitchFamily="34" charset="0"/>
              </a:rPr>
              <a:t>e</a:t>
            </a:r>
            <a:r>
              <a:rPr lang="en-US" sz="2000" b="1" u="sng" dirty="0" smtClean="0">
                <a:cs typeface="Arial" pitchFamily="34" charset="0"/>
              </a:rPr>
              <a:t>      </a:t>
            </a:r>
            <a:r>
              <a:rPr lang="en-US" sz="2000" b="1" dirty="0" smtClean="0">
                <a:cs typeface="Arial" pitchFamily="34" charset="0"/>
              </a:rPr>
              <a:t> recover                                             d. tear open</a:t>
            </a:r>
          </a:p>
          <a:p>
            <a:pPr algn="l"/>
            <a:r>
              <a:rPr lang="en-US" sz="2000" b="1" dirty="0" smtClean="0">
                <a:cs typeface="Arial" pitchFamily="34" charset="0"/>
              </a:rPr>
              <a:t>5- </a:t>
            </a:r>
            <a:r>
              <a:rPr lang="en-US" sz="2000" b="1" u="sng" dirty="0" smtClean="0">
                <a:cs typeface="Arial" pitchFamily="34" charset="0"/>
              </a:rPr>
              <a:t>         </a:t>
            </a:r>
            <a:r>
              <a:rPr lang="en-US" sz="2000" b="1" u="sng" dirty="0" smtClean="0">
                <a:solidFill>
                  <a:srgbClr val="00B0F0"/>
                </a:solidFill>
                <a:cs typeface="Arial" pitchFamily="34" charset="0"/>
              </a:rPr>
              <a:t>b</a:t>
            </a:r>
            <a:r>
              <a:rPr lang="en-US" sz="2000" b="1" u="sng" dirty="0" smtClean="0">
                <a:cs typeface="Arial" pitchFamily="34" charset="0"/>
              </a:rPr>
              <a:t>       </a:t>
            </a:r>
            <a:r>
              <a:rPr lang="en-US" sz="2000" b="1" dirty="0" smtClean="0">
                <a:cs typeface="Arial" pitchFamily="34" charset="0"/>
              </a:rPr>
              <a:t>scoop up                                          e. find</a:t>
            </a:r>
          </a:p>
          <a:p>
            <a:pPr algn="l"/>
            <a:r>
              <a:rPr lang="en-US" sz="2000" b="1" dirty="0" smtClean="0">
                <a:cs typeface="Arial" pitchFamily="34" charset="0"/>
              </a:rPr>
              <a:t>6- </a:t>
            </a:r>
            <a:r>
              <a:rPr lang="en-US" sz="2000" b="1" u="sng" dirty="0" smtClean="0">
                <a:cs typeface="Arial" pitchFamily="34" charset="0"/>
              </a:rPr>
              <a:t>         </a:t>
            </a:r>
            <a:r>
              <a:rPr lang="en-US" sz="2000" b="1" u="sng" dirty="0" smtClean="0">
                <a:solidFill>
                  <a:srgbClr val="00B0F0"/>
                </a:solidFill>
                <a:cs typeface="Arial" pitchFamily="34" charset="0"/>
              </a:rPr>
              <a:t>a </a:t>
            </a:r>
            <a:r>
              <a:rPr lang="en-US" sz="2000" b="1" u="sng" dirty="0" smtClean="0">
                <a:cs typeface="Arial" pitchFamily="34" charset="0"/>
              </a:rPr>
              <a:t>     </a:t>
            </a:r>
            <a:r>
              <a:rPr lang="en-US" sz="2000" b="1" dirty="0" smtClean="0">
                <a:cs typeface="Arial" pitchFamily="34" charset="0"/>
              </a:rPr>
              <a:t> gleeful                                               f. spill</a:t>
            </a:r>
          </a:p>
          <a:p>
            <a:pPr algn="l"/>
            <a:r>
              <a:rPr lang="en-US" sz="2000" b="1" dirty="0" smtClean="0">
                <a:cs typeface="Arial" pitchFamily="34" charset="0"/>
              </a:rPr>
              <a:t>7- </a:t>
            </a:r>
            <a:r>
              <a:rPr lang="en-US" sz="2000" b="1" u="sng" dirty="0" smtClean="0">
                <a:cs typeface="Arial" pitchFamily="34" charset="0"/>
              </a:rPr>
              <a:t>          </a:t>
            </a:r>
            <a:r>
              <a:rPr lang="en-US" sz="2000" b="1" u="sng" dirty="0" smtClean="0">
                <a:solidFill>
                  <a:srgbClr val="00B0F0"/>
                </a:solidFill>
                <a:cs typeface="Arial" pitchFamily="34" charset="0"/>
              </a:rPr>
              <a:t>g </a:t>
            </a:r>
            <a:r>
              <a:rPr lang="en-US" sz="2000" b="1" u="sng" dirty="0" smtClean="0">
                <a:cs typeface="Arial" pitchFamily="34" charset="0"/>
              </a:rPr>
              <a:t>    </a:t>
            </a:r>
            <a:r>
              <a:rPr lang="en-US" sz="2000" b="1" dirty="0" smtClean="0">
                <a:cs typeface="Arial" pitchFamily="34" charset="0"/>
              </a:rPr>
              <a:t> bonanza                                            g. sudden riches</a:t>
            </a:r>
          </a:p>
          <a:p>
            <a:pPr algn="l"/>
            <a:r>
              <a:rPr lang="en-US" sz="2000" b="1" dirty="0" smtClean="0">
                <a:latin typeface="Calibri" pitchFamily="34" charset="0"/>
              </a:rPr>
              <a:t>8- </a:t>
            </a:r>
            <a:r>
              <a:rPr lang="en-US" sz="2000" b="1" u="sng" dirty="0" smtClean="0">
                <a:latin typeface="Calibri" pitchFamily="34" charset="0"/>
              </a:rPr>
              <a:t>         </a:t>
            </a:r>
            <a:r>
              <a:rPr lang="en-US" sz="2000" b="1" u="sng" dirty="0" smtClean="0">
                <a:solidFill>
                  <a:srgbClr val="00B0F0"/>
                </a:solidFill>
                <a:latin typeface="Calibri" pitchFamily="34" charset="0"/>
              </a:rPr>
              <a:t>c</a:t>
            </a:r>
            <a:r>
              <a:rPr lang="en-US" sz="2000" b="1" u="sng" dirty="0" smtClean="0">
                <a:latin typeface="Calibri" pitchFamily="34" charset="0"/>
              </a:rPr>
              <a:t>      </a:t>
            </a:r>
            <a:r>
              <a:rPr lang="en-US" sz="2000" b="1" dirty="0" smtClean="0">
                <a:latin typeface="Calibri" pitchFamily="34" charset="0"/>
              </a:rPr>
              <a:t>prosecute                                           h. protected with strong metal</a:t>
            </a:r>
            <a:endParaRPr lang="ar-SA" sz="2000" b="1" dirty="0" smtClean="0">
              <a:latin typeface="Calibri" pitchFamily="34" charset="0"/>
            </a:endParaRPr>
          </a:p>
          <a:p>
            <a:pPr algn="l"/>
            <a:r>
              <a:rPr lang="en-US" sz="2000" b="1" dirty="0" smtClean="0">
                <a:latin typeface="Calibri" pitchFamily="34" charset="0"/>
              </a:rPr>
              <a:t>9-</a:t>
            </a:r>
            <a:r>
              <a:rPr lang="en-US" sz="2000" dirty="0" smtClean="0">
                <a:latin typeface="Calibri" pitchFamily="34" charset="0"/>
              </a:rPr>
              <a:t> </a:t>
            </a:r>
            <a:r>
              <a:rPr lang="en-US" sz="2000" b="1" u="sng" dirty="0" smtClean="0">
                <a:latin typeface="Calibri" pitchFamily="34" charset="0"/>
              </a:rPr>
              <a:t>          </a:t>
            </a:r>
            <a:r>
              <a:rPr lang="en-US" sz="2000" b="1" u="sng" dirty="0" err="1" smtClean="0">
                <a:solidFill>
                  <a:srgbClr val="00B0F0"/>
                </a:solidFill>
                <a:latin typeface="Calibri" pitchFamily="34" charset="0"/>
              </a:rPr>
              <a:t>i</a:t>
            </a:r>
            <a:r>
              <a:rPr lang="en-US" sz="2000" b="1" u="sng" dirty="0" smtClean="0">
                <a:solidFill>
                  <a:srgbClr val="00B0F0"/>
                </a:solidFill>
                <a:latin typeface="Calibri" pitchFamily="34" charset="0"/>
              </a:rPr>
              <a:t>  </a:t>
            </a:r>
            <a:r>
              <a:rPr lang="en-US" sz="2000" b="1" u="sng" dirty="0" smtClean="0">
                <a:latin typeface="Calibri" pitchFamily="34" charset="0"/>
              </a:rPr>
              <a:t>    </a:t>
            </a:r>
            <a:r>
              <a:rPr lang="en-US" sz="2000" b="1" dirty="0" smtClean="0">
                <a:latin typeface="Calibri" pitchFamily="34" charset="0"/>
              </a:rPr>
              <a:t> convict                                               </a:t>
            </a:r>
            <a:r>
              <a:rPr lang="en-US" sz="2000" b="1" dirty="0" err="1" smtClean="0">
                <a:latin typeface="Calibri" pitchFamily="34" charset="0"/>
              </a:rPr>
              <a:t>i</a:t>
            </a:r>
            <a:r>
              <a:rPr lang="en-US" sz="2000" b="1" dirty="0" smtClean="0">
                <a:latin typeface="Calibri" pitchFamily="34" charset="0"/>
              </a:rPr>
              <a:t>. find guilty of a crime</a:t>
            </a:r>
          </a:p>
          <a:p>
            <a:pPr algn="l"/>
            <a:r>
              <a:rPr lang="en-US" sz="2000" b="1" dirty="0" smtClean="0">
                <a:latin typeface="Calibri" pitchFamily="34" charset="0"/>
              </a:rPr>
              <a:t>10- </a:t>
            </a:r>
            <a:r>
              <a:rPr lang="en-US" sz="2000" b="1" u="sng" dirty="0" smtClean="0">
                <a:latin typeface="Calibri" pitchFamily="34" charset="0"/>
              </a:rPr>
              <a:t>       </a:t>
            </a:r>
            <a:r>
              <a:rPr lang="en-US" sz="2000" b="1" u="sng" dirty="0" smtClean="0">
                <a:solidFill>
                  <a:srgbClr val="00B0F0"/>
                </a:solidFill>
                <a:latin typeface="Calibri" pitchFamily="34" charset="0"/>
              </a:rPr>
              <a:t>j</a:t>
            </a:r>
            <a:r>
              <a:rPr lang="en-US" sz="2000" b="1" u="sng" dirty="0" smtClean="0">
                <a:latin typeface="Calibri" pitchFamily="34" charset="0"/>
              </a:rPr>
              <a:t>     </a:t>
            </a:r>
            <a:r>
              <a:rPr lang="en-US" sz="2000" b="1" dirty="0" smtClean="0">
                <a:latin typeface="Calibri" pitchFamily="34" charset="0"/>
              </a:rPr>
              <a:t> insured                                               j. protected from loss</a:t>
            </a:r>
          </a:p>
          <a:p>
            <a:pPr algn="l"/>
            <a:endParaRPr lang="en-US" sz="1800" dirty="0"/>
          </a:p>
        </p:txBody>
      </p:sp>
    </p:spTree>
  </p:cSld>
  <p:clrMapOvr>
    <a:masterClrMapping/>
  </p:clrMapOvr>
  <p:transition spd="med" advTm="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1</a:t>
            </a:r>
            <a:br>
              <a:rPr lang="en-US" sz="3200" dirty="0" smtClean="0"/>
            </a:br>
            <a:r>
              <a:rPr lang="en-US" sz="3200" dirty="0" smtClean="0"/>
              <a:t>Building Vocabulary</a:t>
            </a:r>
            <a:endParaRPr lang="en-US" sz="3200" dirty="0"/>
          </a:p>
        </p:txBody>
      </p:sp>
      <p:sp>
        <p:nvSpPr>
          <p:cNvPr id="3" name="Content Placeholder 2"/>
          <p:cNvSpPr>
            <a:spLocks noGrp="1"/>
          </p:cNvSpPr>
          <p:nvPr>
            <p:ph idx="1"/>
          </p:nvPr>
        </p:nvSpPr>
        <p:spPr/>
        <p:txBody>
          <a:bodyPr/>
          <a:lstStyle/>
          <a:p>
            <a:pPr algn="l"/>
            <a:endParaRPr lang="en-US" sz="2400" b="1" dirty="0" smtClean="0"/>
          </a:p>
          <a:p>
            <a:pPr algn="l"/>
            <a:r>
              <a:rPr lang="en-US" sz="2400" b="1" smtClean="0"/>
              <a:t>Exercise </a:t>
            </a:r>
            <a:r>
              <a:rPr lang="en-US" sz="2400" b="1" dirty="0" smtClean="0"/>
              <a:t>6 page 46</a:t>
            </a:r>
          </a:p>
          <a:p>
            <a:pPr algn="l"/>
            <a:r>
              <a:rPr lang="en-US" sz="2400" b="1" dirty="0" smtClean="0"/>
              <a:t>      </a:t>
            </a:r>
            <a:r>
              <a:rPr lang="en-US" sz="2400" dirty="0" smtClean="0"/>
              <a:t>Put the words in exercise 5 under the correct column to show their parts of speech:</a:t>
            </a:r>
            <a:endParaRPr lang="en-US" sz="2400" b="1" dirty="0" smtClean="0"/>
          </a:p>
          <a:p>
            <a:pPr algn="l"/>
            <a:r>
              <a:rPr lang="en-US" sz="2400" b="1" dirty="0" smtClean="0"/>
              <a:t>     Noun                           Verbs                                   Adjectives</a:t>
            </a:r>
          </a:p>
          <a:p>
            <a:pPr algn="l"/>
            <a:r>
              <a:rPr lang="en-US" dirty="0" smtClean="0"/>
              <a:t>    </a:t>
            </a:r>
            <a:endParaRPr lang="en-US" dirty="0"/>
          </a:p>
        </p:txBody>
      </p:sp>
    </p:spTree>
  </p:cSld>
  <p:clrMapOvr>
    <a:masterClrMapping/>
  </p:clrMapOvr>
  <p:transition spd="med" advTm="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US" sz="2800" dirty="0" smtClean="0"/>
              <a:t>Part 1</a:t>
            </a:r>
            <a:br>
              <a:rPr lang="en-US" sz="2800" dirty="0" smtClean="0"/>
            </a:br>
            <a:r>
              <a:rPr lang="en-US" sz="2800" dirty="0" smtClean="0"/>
              <a:t>Building Vocabulary</a:t>
            </a:r>
            <a:endParaRPr lang="en-US" sz="2800" dirty="0"/>
          </a:p>
        </p:txBody>
      </p:sp>
      <p:sp>
        <p:nvSpPr>
          <p:cNvPr id="3" name="Content Placeholder 2"/>
          <p:cNvSpPr>
            <a:spLocks noGrp="1"/>
          </p:cNvSpPr>
          <p:nvPr>
            <p:ph idx="1"/>
          </p:nvPr>
        </p:nvSpPr>
        <p:spPr/>
        <p:txBody>
          <a:bodyPr/>
          <a:lstStyle/>
          <a:p>
            <a:pPr algn="l"/>
            <a:r>
              <a:rPr lang="en-US" sz="1800" b="1" dirty="0" smtClean="0"/>
              <a:t>   </a:t>
            </a:r>
          </a:p>
          <a:p>
            <a:pPr algn="l"/>
            <a:r>
              <a:rPr lang="en-US" sz="1800" b="1" dirty="0" smtClean="0"/>
              <a:t>   </a:t>
            </a:r>
            <a:r>
              <a:rPr lang="en-US" sz="2400" b="1" dirty="0" smtClean="0"/>
              <a:t>Exercise 6 page 46</a:t>
            </a:r>
          </a:p>
          <a:p>
            <a:pPr algn="l"/>
            <a:r>
              <a:rPr lang="en-US" sz="2400" b="1" dirty="0" smtClean="0"/>
              <a:t>     Noun                           Verbs                                   Adjectives</a:t>
            </a:r>
          </a:p>
          <a:p>
            <a:pPr algn="l"/>
            <a:r>
              <a:rPr lang="en-US" sz="1800" b="1" dirty="0" smtClean="0"/>
              <a:t>       </a:t>
            </a:r>
            <a:r>
              <a:rPr lang="en-US" sz="2000" dirty="0" smtClean="0"/>
              <a:t>bonanza                             split                                              armored</a:t>
            </a:r>
          </a:p>
          <a:p>
            <a:pPr algn="l"/>
            <a:r>
              <a:rPr lang="en-US" sz="2000" b="1" dirty="0" smtClean="0"/>
              <a:t>                                        </a:t>
            </a:r>
            <a:r>
              <a:rPr lang="en-US" sz="2000" dirty="0" smtClean="0"/>
              <a:t>           spew                                            gleeful</a:t>
            </a:r>
          </a:p>
          <a:p>
            <a:pPr algn="l"/>
            <a:r>
              <a:rPr lang="en-US" sz="2000" dirty="0" smtClean="0"/>
              <a:t>                                                   recover                                        insured</a:t>
            </a:r>
          </a:p>
          <a:p>
            <a:pPr algn="l"/>
            <a:r>
              <a:rPr lang="en-US" sz="2000" dirty="0" smtClean="0"/>
              <a:t>                                                   scoop up</a:t>
            </a:r>
          </a:p>
          <a:p>
            <a:pPr algn="l"/>
            <a:r>
              <a:rPr lang="en-US" sz="2000" dirty="0" smtClean="0"/>
              <a:t>                                                   prosecute</a:t>
            </a:r>
          </a:p>
          <a:p>
            <a:pPr algn="l"/>
            <a:r>
              <a:rPr lang="en-US" sz="2000" dirty="0" smtClean="0"/>
              <a:t>                                                   convict</a:t>
            </a:r>
            <a:endParaRPr lang="en-US" sz="2400" dirty="0" smtClean="0"/>
          </a:p>
        </p:txBody>
      </p:sp>
    </p:spTree>
  </p:cSld>
  <p:clrMapOvr>
    <a:masterClrMapping/>
  </p:clrMapOvr>
  <p:transition spd="med" advTm="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1</a:t>
            </a:r>
            <a:br>
              <a:rPr lang="en-US" sz="3200" dirty="0" smtClean="0"/>
            </a:br>
            <a:r>
              <a:rPr lang="en-US" sz="3200" dirty="0" smtClean="0"/>
              <a:t>Organizing ideas</a:t>
            </a:r>
            <a:endParaRPr lang="en-US" sz="3200" dirty="0"/>
          </a:p>
        </p:txBody>
      </p:sp>
      <p:sp>
        <p:nvSpPr>
          <p:cNvPr id="3" name="Content Placeholder 2"/>
          <p:cNvSpPr>
            <a:spLocks noGrp="1"/>
          </p:cNvSpPr>
          <p:nvPr>
            <p:ph idx="1"/>
          </p:nvPr>
        </p:nvSpPr>
        <p:spPr>
          <a:xfrm>
            <a:off x="533400" y="1447800"/>
            <a:ext cx="8877300" cy="4678363"/>
          </a:xfrm>
        </p:spPr>
        <p:txBody>
          <a:bodyPr/>
          <a:lstStyle/>
          <a:p>
            <a:pPr algn="l"/>
            <a:r>
              <a:rPr lang="en-US" sz="1800" dirty="0" smtClean="0"/>
              <a:t>      </a:t>
            </a:r>
            <a:r>
              <a:rPr lang="en-US" sz="2400" b="1" dirty="0" smtClean="0"/>
              <a:t>Exercise 7 page 47</a:t>
            </a:r>
          </a:p>
          <a:p>
            <a:pPr algn="l"/>
            <a:r>
              <a:rPr lang="en-US" sz="2000" dirty="0" smtClean="0"/>
              <a:t>              Do you think the motorists should return the money ? Write the reasons why or why not.</a:t>
            </a:r>
          </a:p>
          <a:p>
            <a:pPr algn="l"/>
            <a:endParaRPr lang="en-US" sz="2000" u="sng" dirty="0" smtClean="0"/>
          </a:p>
          <a:p>
            <a:pPr algn="l"/>
            <a:r>
              <a:rPr lang="en-US" sz="2000" b="1" dirty="0" smtClean="0"/>
              <a:t>     Using graphic organizers : page 48</a:t>
            </a:r>
          </a:p>
          <a:p>
            <a:pPr algn="l"/>
            <a:r>
              <a:rPr lang="en-US" sz="2000" b="1" dirty="0" smtClean="0"/>
              <a:t>       A- Motorists should return the money:</a:t>
            </a:r>
          </a:p>
          <a:p>
            <a:pPr algn="l"/>
            <a:r>
              <a:rPr lang="en-US" sz="2000" b="1" dirty="0" smtClean="0"/>
              <a:t>      </a:t>
            </a:r>
            <a:r>
              <a:rPr lang="en-US" sz="2000" dirty="0" smtClean="0"/>
              <a:t>1- They picked up money which doesn’t belong to them and this means thievery.</a:t>
            </a:r>
          </a:p>
          <a:p>
            <a:pPr algn="l"/>
            <a:r>
              <a:rPr lang="en-US" sz="2000" b="1" dirty="0" smtClean="0"/>
              <a:t>      </a:t>
            </a:r>
            <a:r>
              <a:rPr lang="en-US" sz="2000" dirty="0" smtClean="0"/>
              <a:t>2- They may be prosecuted and punished by the government.</a:t>
            </a:r>
          </a:p>
          <a:p>
            <a:pPr algn="l"/>
            <a:r>
              <a:rPr lang="en-US" sz="2000" b="1" dirty="0" smtClean="0"/>
              <a:t>      </a:t>
            </a:r>
            <a:r>
              <a:rPr lang="en-US" sz="2000" dirty="0" smtClean="0"/>
              <a:t>3-  They may be hurting others by taking the money</a:t>
            </a:r>
          </a:p>
          <a:p>
            <a:pPr algn="l"/>
            <a:r>
              <a:rPr lang="en-US" sz="2000" dirty="0" smtClean="0"/>
              <a:t>      4- If they return the money they will get a reward of 10% of the money. </a:t>
            </a:r>
            <a:endParaRPr lang="en-US" sz="2000" b="1" dirty="0" smtClean="0"/>
          </a:p>
          <a:p>
            <a:pPr algn="l"/>
            <a:r>
              <a:rPr lang="en-US" sz="2000" b="1" dirty="0" smtClean="0"/>
              <a:t>           </a:t>
            </a:r>
            <a:endParaRPr lang="en-US" sz="2400" b="1" dirty="0"/>
          </a:p>
        </p:txBody>
      </p:sp>
    </p:spTree>
  </p:cSld>
  <p:clrMapOvr>
    <a:masterClrMapping/>
  </p:clrMapOvr>
  <p:transition spd="med" advTm="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1</a:t>
            </a:r>
            <a:br>
              <a:rPr lang="en-US" sz="3200" dirty="0" smtClean="0"/>
            </a:br>
            <a:r>
              <a:rPr lang="en-US" sz="3200" dirty="0" smtClean="0"/>
              <a:t>Organizing ideas</a:t>
            </a:r>
            <a:endParaRPr lang="en-US" sz="3200" dirty="0"/>
          </a:p>
        </p:txBody>
      </p:sp>
      <p:sp>
        <p:nvSpPr>
          <p:cNvPr id="3" name="Content Placeholder 2"/>
          <p:cNvSpPr>
            <a:spLocks noGrp="1"/>
          </p:cNvSpPr>
          <p:nvPr>
            <p:ph idx="1"/>
          </p:nvPr>
        </p:nvSpPr>
        <p:spPr/>
        <p:txBody>
          <a:bodyPr/>
          <a:lstStyle/>
          <a:p>
            <a:pPr algn="l"/>
            <a:endParaRPr lang="en-US" sz="2000" b="1" dirty="0" smtClean="0"/>
          </a:p>
          <a:p>
            <a:pPr algn="l"/>
            <a:r>
              <a:rPr lang="en-US" sz="2000" b="1" dirty="0" smtClean="0"/>
              <a:t>  </a:t>
            </a:r>
            <a:r>
              <a:rPr lang="en-US" sz="2400" b="1" dirty="0" smtClean="0"/>
              <a:t> Using graphic organizers : page 48</a:t>
            </a:r>
          </a:p>
          <a:p>
            <a:pPr algn="l"/>
            <a:r>
              <a:rPr lang="en-US" sz="2000" b="1" dirty="0" smtClean="0"/>
              <a:t>       A- Motorists shouldn’t return the money:</a:t>
            </a:r>
          </a:p>
          <a:p>
            <a:pPr algn="l"/>
            <a:r>
              <a:rPr lang="en-US" sz="2000" b="1" dirty="0" smtClean="0"/>
              <a:t>      </a:t>
            </a:r>
            <a:r>
              <a:rPr lang="en-US" sz="2000" dirty="0" smtClean="0"/>
              <a:t>1- The motorists didn’t cause the accident and steal the money.</a:t>
            </a:r>
          </a:p>
          <a:p>
            <a:pPr algn="l"/>
            <a:r>
              <a:rPr lang="en-US" sz="2000" b="1" dirty="0" smtClean="0"/>
              <a:t>      </a:t>
            </a:r>
            <a:r>
              <a:rPr lang="en-US" sz="2000" dirty="0" smtClean="0"/>
              <a:t>2- They consider it fortune and not thievery.</a:t>
            </a:r>
          </a:p>
          <a:p>
            <a:pPr algn="l"/>
            <a:r>
              <a:rPr lang="en-US" sz="2000" b="1" dirty="0" smtClean="0"/>
              <a:t>      </a:t>
            </a:r>
            <a:r>
              <a:rPr lang="en-US" sz="2000" dirty="0" smtClean="0"/>
              <a:t>3- They think they are not hurting anyone since the money is insured.</a:t>
            </a:r>
          </a:p>
          <a:p>
            <a:pPr algn="l"/>
            <a:r>
              <a:rPr lang="en-US" sz="2000" dirty="0" smtClean="0"/>
              <a:t>      4-  They may be in need of the money and they were lucky to be there at that time. </a:t>
            </a:r>
            <a:endParaRPr lang="en-US" sz="2000" b="1" dirty="0" smtClean="0"/>
          </a:p>
          <a:p>
            <a:pPr algn="l"/>
            <a:endParaRPr lang="en-US" sz="2000" dirty="0"/>
          </a:p>
        </p:txBody>
      </p:sp>
    </p:spTree>
  </p:cSld>
  <p:clrMapOvr>
    <a:masterClrMapping/>
  </p:clrMapOvr>
  <p:transition spd="med"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Homework</a:t>
            </a:r>
            <a:endParaRPr lang="en-US" sz="3200" dirty="0"/>
          </a:p>
        </p:txBody>
      </p:sp>
      <p:sp>
        <p:nvSpPr>
          <p:cNvPr id="3" name="Content Placeholder 2"/>
          <p:cNvSpPr>
            <a:spLocks noGrp="1"/>
          </p:cNvSpPr>
          <p:nvPr>
            <p:ph idx="1"/>
          </p:nvPr>
        </p:nvSpPr>
        <p:spPr/>
        <p:txBody>
          <a:bodyPr/>
          <a:lstStyle/>
          <a:p>
            <a:pPr algn="l"/>
            <a:endParaRPr lang="en-US" sz="2400" dirty="0" smtClean="0"/>
          </a:p>
          <a:p>
            <a:pPr algn="l"/>
            <a:r>
              <a:rPr lang="en-US" sz="2400" dirty="0" smtClean="0"/>
              <a:t>    Exercise </a:t>
            </a:r>
            <a:r>
              <a:rPr lang="en-US" sz="2400" dirty="0" smtClean="0"/>
              <a:t>10 page 49</a:t>
            </a:r>
          </a:p>
          <a:p>
            <a:pPr algn="l"/>
            <a:r>
              <a:rPr lang="en-US" sz="2400" dirty="0" smtClean="0"/>
              <a:t>        Read the letter below written to the editor of a newspaper. Then answer the questions that follow.</a:t>
            </a:r>
          </a:p>
          <a:p>
            <a:pPr algn="l"/>
            <a:endParaRPr lang="en-US" sz="2400" dirty="0" smtClean="0"/>
          </a:p>
          <a:p>
            <a:pPr algn="l"/>
            <a:endParaRPr lang="en-US" sz="2400" dirty="0" smtClean="0"/>
          </a:p>
          <a:p>
            <a:pPr algn="l"/>
            <a:r>
              <a:rPr lang="en-US" sz="2400" dirty="0" smtClean="0"/>
              <a:t>                              </a:t>
            </a:r>
          </a:p>
        </p:txBody>
      </p:sp>
    </p:spTree>
  </p:cSld>
  <p:clrMapOvr>
    <a:masterClrMapping/>
  </p:clrMapOvr>
  <p:transition spd="med"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med" advTm="0">
    <p:wip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TotalTime>
  <Words>606</Words>
  <Application>Microsoft Office PowerPoint</Application>
  <PresentationFormat>A4 Paper (210x297 mm)</PresentationFormat>
  <Paragraphs>92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    Lecture 6  Chapter 3 Business and Money  </vt:lpstr>
      <vt:lpstr>Part 1 Exploring ideas</vt:lpstr>
      <vt:lpstr>Part 1 Exploring ideas</vt:lpstr>
      <vt:lpstr>Part 1 Building Vocabulary</vt:lpstr>
      <vt:lpstr>Part 1 Building Vocabulary</vt:lpstr>
      <vt:lpstr>Part 1 Building Vocabulary</vt:lpstr>
      <vt:lpstr>Part 1 Building Vocabulary</vt:lpstr>
      <vt:lpstr>Part 1 Organizing ideas</vt:lpstr>
      <vt:lpstr>Part 1 Organizing ideas</vt:lpstr>
      <vt:lpstr>Homework</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M@Z</cp:lastModifiedBy>
  <cp:revision>97</cp:revision>
  <dcterms:modified xsi:type="dcterms:W3CDTF">2011-10-11T07:44:59Z</dcterms:modified>
</cp:coreProperties>
</file>