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301" r:id="rId4"/>
    <p:sldId id="302" r:id="rId5"/>
    <p:sldId id="300" r:id="rId6"/>
    <p:sldId id="303" r:id="rId7"/>
    <p:sldId id="307" r:id="rId8"/>
    <p:sldId id="305" r:id="rId9"/>
    <p:sldId id="308" r:id="rId10"/>
    <p:sldId id="304" r:id="rId11"/>
    <p:sldId id="306"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8" autoAdjust="0"/>
  </p:normalViewPr>
  <p:slideViewPr>
    <p:cSldViewPr>
      <p:cViewPr varScale="1">
        <p:scale>
          <a:sx n="99" d="100"/>
          <a:sy n="99" d="100"/>
        </p:scale>
        <p:origin x="-90" y="-18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C2A160E7-7ABD-4A57-963C-BA729CDF1D61}" type="datetimeFigureOut">
              <a:rPr lang="en-US"/>
              <a:pPr>
                <a:defRPr/>
              </a:pPr>
              <a:t>10/25/2011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5EED4085-0C81-405D-A526-3A99294513B6}"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24580" name="Slide Number Placeholder 3"/>
          <p:cNvSpPr>
            <a:spLocks noGrp="1"/>
          </p:cNvSpPr>
          <p:nvPr>
            <p:ph type="sldNum" sz="quarter" idx="5"/>
          </p:nvPr>
        </p:nvSpPr>
        <p:spPr bwMode="auto">
          <a:noFill/>
          <a:ln>
            <a:miter lim="800000"/>
            <a:headEnd/>
            <a:tailEnd/>
          </a:ln>
        </p:spPr>
        <p:txBody>
          <a:bodyPr/>
          <a:lstStyle/>
          <a:p>
            <a:fld id="{A4048F7F-E1A6-43DF-AABF-E54E84E71E11}" type="slidenum">
              <a:rPr lang="ar-SA" smtClean="0">
                <a:cs typeface="Arial" pitchFamily="34" charset="0"/>
              </a:rPr>
              <a:pPr/>
              <a:t>10</a:t>
            </a:fld>
            <a:endParaRPr lang="en-US" smtClean="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1BC30B19-EA56-4352-A0C4-E0746F7768A3}" type="slidenum">
              <a:rPr lang="ar-SA"/>
              <a:pPr>
                <a:defRPr/>
              </a:pPr>
              <a:t>‹#›</a:t>
            </a:fld>
            <a:endParaRPr lang="en-US" dirty="0"/>
          </a:p>
        </p:txBody>
      </p:sp>
    </p:spTree>
  </p:cSld>
  <p:clrMapOvr>
    <a:masterClrMapping/>
  </p:clrMapOvr>
  <p:transition spd="med" advTm="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transition spd="med" advTm="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4"/>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transition spd="med" advTm="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8"/>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transition spd="med" advTm="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advTm="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med" advTm="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transition spd="med" advTm="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07059E60-7EDF-4DCF-9390-1FB0CC220767}" type="slidenum">
              <a:rPr lang="ar-SA"/>
              <a:pPr>
                <a:defRPr/>
              </a:pPr>
              <a:t>‹#›</a:t>
            </a:fld>
            <a:endParaRPr lang="en-US"/>
          </a:p>
        </p:txBody>
      </p:sp>
    </p:spTree>
  </p:cSld>
  <p:clrMapOvr>
    <a:masterClrMapping/>
  </p:clrMapOvr>
  <p:transition spd="med" advTm="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298751F0-ECA5-4D57-A671-54A0211A1D09}" type="slidenum">
              <a:rPr lang="ar-SA"/>
              <a:pPr>
                <a:defRPr/>
              </a:pPr>
              <a:t>‹#›</a:t>
            </a:fld>
            <a:endParaRPr lang="en-US"/>
          </a:p>
        </p:txBody>
      </p:sp>
    </p:spTree>
  </p:cSld>
  <p:clrMapOvr>
    <a:masterClrMapping/>
  </p:clrMapOvr>
  <p:transition spd="med" advTm="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91BCFBF9-50EC-4306-9E4A-E25B7094F19A}" type="slidenum">
              <a:rPr lang="ar-SA"/>
              <a:pPr>
                <a:defRPr/>
              </a:pPr>
              <a:t>‹#›</a:t>
            </a:fld>
            <a:endParaRPr lang="en-US"/>
          </a:p>
        </p:txBody>
      </p:sp>
    </p:spTree>
  </p:cSld>
  <p:clrMapOvr>
    <a:masterClrMapping/>
  </p:clrMapOvr>
  <p:transition spd="med" advTm="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134A6C24-0AED-44B1-A368-5E0CF0656D7A}" type="slidenum">
              <a:rPr lang="ar-SA"/>
              <a:pPr>
                <a:defRPr/>
              </a:pPr>
              <a:t>‹#›</a:t>
            </a:fld>
            <a:endParaRPr lang="en-US"/>
          </a:p>
        </p:txBody>
      </p:sp>
    </p:spTree>
  </p:cSld>
  <p:clrMapOvr>
    <a:masterClrMapping/>
  </p:clrMapOvr>
  <p:transition spd="med" advTm="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dirty="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a:t>
            </a:r>
            <a:r>
              <a:rPr lang="ar-EG" sz="1600" b="1" dirty="0">
                <a:solidFill>
                  <a:schemeClr val="bg1"/>
                </a:solidFill>
                <a:latin typeface="+mn-lt"/>
                <a:cs typeface="+mn-cs"/>
              </a:rPr>
              <a:t>ل</a:t>
            </a:r>
            <a:r>
              <a:rPr lang="ar-SA" sz="1600" b="1" dirty="0">
                <a:solidFill>
                  <a:schemeClr val="bg1"/>
                </a:solidFill>
                <a:latin typeface="+mn-lt"/>
                <a:cs typeface="+mn-cs"/>
              </a:rPr>
              <a:t>كتروني والتعل</a:t>
            </a:r>
            <a:r>
              <a:rPr lang="ar-EG" sz="1600" b="1" dirty="0">
                <a:solidFill>
                  <a:schemeClr val="bg1"/>
                </a:solidFill>
                <a:latin typeface="+mn-lt"/>
                <a:cs typeface="+mn-cs"/>
              </a:rPr>
              <a:t>ي</a:t>
            </a:r>
            <a:r>
              <a:rPr lang="ar-SA" sz="1600" b="1" dirty="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Lst>
  <p:transition spd="med" advTm="0"/>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FEC7D604-992A-403C-BE8A-9244D304A475}" type="slidenum">
              <a:rPr lang="ar-SA" smtClean="0">
                <a:cs typeface="Arial" pitchFamily="34" charset="0"/>
              </a:rPr>
              <a:pPr/>
              <a:t>1</a:t>
            </a:fld>
            <a:endParaRPr lang="en-US" smtClean="0">
              <a:cs typeface="Arial" pitchFamily="34" charset="0"/>
            </a:endParaRPr>
          </a:p>
        </p:txBody>
      </p:sp>
      <p:sp>
        <p:nvSpPr>
          <p:cNvPr id="5" name="Rectangle 4"/>
          <p:cNvSpPr/>
          <p:nvPr/>
        </p:nvSpPr>
        <p:spPr>
          <a:xfrm>
            <a:off x="-4572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8194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l"/>
            <a:r>
              <a:rPr lang="en-US" sz="3700" b="1">
                <a:solidFill>
                  <a:srgbClr val="375439"/>
                </a:solidFill>
              </a:rPr>
              <a:t>Course title</a:t>
            </a:r>
          </a:p>
          <a:p>
            <a:pPr algn="l"/>
            <a:r>
              <a:rPr lang="en-US" sz="2400" b="1">
                <a:solidFill>
                  <a:srgbClr val="375439"/>
                </a:solidFill>
              </a:rPr>
              <a:t>Composition 1, ADEL 203</a:t>
            </a:r>
          </a:p>
          <a:p>
            <a:pPr algn="l"/>
            <a:r>
              <a:rPr lang="en-US" sz="2400" b="1">
                <a:solidFill>
                  <a:srgbClr val="375439"/>
                </a:solidFill>
              </a:rPr>
              <a:t>Instructor: Werdien Mohamed</a:t>
            </a: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D881F948-A07A-4F5D-8D0D-1E7B85703FD8}"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spd="med" advTm="0">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dirty="0" smtClean="0">
                <a:solidFill>
                  <a:srgbClr val="376092"/>
                </a:solidFill>
                <a:latin typeface="Arial" pitchFamily="34" charset="0"/>
                <a:ea typeface="ae_AlMateen"/>
                <a:cs typeface="ae_AlMateen"/>
              </a:rPr>
              <a:t/>
            </a:r>
            <a:br>
              <a:rPr lang="en-US" dirty="0" smtClean="0">
                <a:solidFill>
                  <a:srgbClr val="376092"/>
                </a:solidFill>
                <a:latin typeface="Arial" pitchFamily="34" charset="0"/>
                <a:ea typeface="ae_AlMateen"/>
                <a:cs typeface="ae_AlMateen"/>
              </a:rPr>
            </a:br>
            <a:r>
              <a:rPr lang="en-US" dirty="0" smtClean="0">
                <a:solidFill>
                  <a:srgbClr val="376092"/>
                </a:solidFill>
                <a:latin typeface="Arial" pitchFamily="34" charset="0"/>
                <a:ea typeface="ae_AlMateen"/>
                <a:cs typeface="ae_AlMateen"/>
              </a:rPr>
              <a:t/>
            </a:r>
            <a:br>
              <a:rPr lang="en-US" dirty="0" smtClean="0">
                <a:solidFill>
                  <a:srgbClr val="376092"/>
                </a:solidFill>
                <a:latin typeface="Arial" pitchFamily="34" charset="0"/>
                <a:ea typeface="ae_AlMateen"/>
                <a:cs typeface="ae_AlMateen"/>
              </a:rPr>
            </a:br>
            <a:r>
              <a:rPr lang="en-US" dirty="0" smtClean="0">
                <a:solidFill>
                  <a:srgbClr val="376092"/>
                </a:solidFill>
                <a:latin typeface="Arial" pitchFamily="34" charset="0"/>
                <a:ea typeface="ae_AlMateen"/>
                <a:cs typeface="ae_AlMateen"/>
              </a:rPr>
              <a:t/>
            </a:r>
            <a:br>
              <a:rPr lang="en-US" dirty="0" smtClean="0">
                <a:solidFill>
                  <a:srgbClr val="376092"/>
                </a:solidFill>
                <a:latin typeface="Arial" pitchFamily="34" charset="0"/>
                <a:ea typeface="ae_AlMateen"/>
                <a:cs typeface="ae_AlMateen"/>
              </a:rPr>
            </a:br>
            <a:r>
              <a:rPr lang="en-US" dirty="0" smtClean="0">
                <a:solidFill>
                  <a:srgbClr val="376092"/>
                </a:solidFill>
                <a:latin typeface="Arial" pitchFamily="34" charset="0"/>
                <a:ea typeface="ae_AlMateen"/>
                <a:cs typeface="ae_AlMateen"/>
              </a:rPr>
              <a:t/>
            </a:r>
            <a:br>
              <a:rPr lang="en-US" dirty="0" smtClean="0">
                <a:solidFill>
                  <a:srgbClr val="376092"/>
                </a:solidFill>
                <a:latin typeface="Arial" pitchFamily="34" charset="0"/>
                <a:ea typeface="ae_AlMateen"/>
                <a:cs typeface="ae_AlMateen"/>
              </a:rPr>
            </a:br>
            <a:r>
              <a:rPr lang="en-US" dirty="0" smtClean="0">
                <a:solidFill>
                  <a:srgbClr val="376092"/>
                </a:solidFill>
                <a:latin typeface="Arial" pitchFamily="34" charset="0"/>
                <a:ea typeface="ae_AlMateen"/>
                <a:cs typeface="ae_AlMateen"/>
              </a:rPr>
              <a:t>Lecture 8</a:t>
            </a:r>
            <a:br>
              <a:rPr lang="en-US" dirty="0" smtClean="0">
                <a:solidFill>
                  <a:srgbClr val="376092"/>
                </a:solidFill>
                <a:latin typeface="Arial" pitchFamily="34" charset="0"/>
                <a:ea typeface="ae_AlMateen"/>
                <a:cs typeface="ae_AlMateen"/>
              </a:rPr>
            </a:br>
            <a:r>
              <a:rPr lang="en-US" dirty="0" smtClean="0">
                <a:solidFill>
                  <a:srgbClr val="376092"/>
                </a:solidFill>
                <a:latin typeface="Arial" pitchFamily="34" charset="0"/>
                <a:ea typeface="ae_AlMateen"/>
                <a:cs typeface="ae_AlMateen"/>
              </a:rPr>
              <a:t/>
            </a:r>
            <a:br>
              <a:rPr lang="en-US" dirty="0" smtClean="0">
                <a:solidFill>
                  <a:srgbClr val="376092"/>
                </a:solidFill>
                <a:latin typeface="Arial" pitchFamily="34" charset="0"/>
                <a:ea typeface="ae_AlMateen"/>
                <a:cs typeface="ae_AlMateen"/>
              </a:rPr>
            </a:br>
            <a:r>
              <a:rPr lang="en-US" dirty="0" smtClean="0">
                <a:solidFill>
                  <a:srgbClr val="376092"/>
                </a:solidFill>
                <a:latin typeface="Arial" pitchFamily="34" charset="0"/>
                <a:ea typeface="ae_AlMateen"/>
                <a:cs typeface="ae_AlMateen"/>
              </a:rPr>
              <a:t>Chapter 4</a:t>
            </a:r>
            <a:br>
              <a:rPr lang="en-US" dirty="0" smtClean="0">
                <a:solidFill>
                  <a:srgbClr val="376092"/>
                </a:solidFill>
                <a:latin typeface="Arial" pitchFamily="34" charset="0"/>
                <a:ea typeface="ae_AlMateen"/>
                <a:cs typeface="ae_AlMateen"/>
              </a:rPr>
            </a:br>
            <a:r>
              <a:rPr lang="en-US" dirty="0" smtClean="0">
                <a:solidFill>
                  <a:srgbClr val="376092"/>
                </a:solidFill>
                <a:latin typeface="Arial" pitchFamily="34" charset="0"/>
                <a:ea typeface="ae_AlMateen"/>
                <a:cs typeface="ae_AlMateen"/>
              </a:rPr>
              <a:t>Jobs and Professions</a:t>
            </a:r>
            <a:br>
              <a:rPr lang="en-US" dirty="0" smtClean="0">
                <a:solidFill>
                  <a:srgbClr val="376092"/>
                </a:solidFill>
                <a:latin typeface="Arial" pitchFamily="34" charset="0"/>
                <a:ea typeface="ae_AlMateen"/>
                <a:cs typeface="ae_AlMateen"/>
              </a:rPr>
            </a:br>
            <a:r>
              <a:rPr lang="en-US" dirty="0" smtClean="0">
                <a:solidFill>
                  <a:srgbClr val="376092"/>
                </a:solidFill>
                <a:latin typeface="Arial" pitchFamily="34" charset="0"/>
                <a:ea typeface="ae_AlMateen"/>
                <a:cs typeface="ae_AlMateen"/>
              </a:rPr>
              <a:t> </a:t>
            </a:r>
          </a:p>
        </p:txBody>
      </p:sp>
      <p:sp>
        <p:nvSpPr>
          <p:cNvPr id="14339"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796E5B56-EE75-4536-A95C-03A3EF85536D}" type="slidenum">
              <a:rPr lang="ar-SA" smtClean="0">
                <a:cs typeface="Arial" pitchFamily="34" charset="0"/>
              </a:rPr>
              <a:pPr/>
              <a:t>2</a:t>
            </a:fld>
            <a:endParaRPr lang="en-US" smtClean="0">
              <a:cs typeface="Arial" pitchFamily="34" charset="0"/>
            </a:endParaRPr>
          </a:p>
        </p:txBody>
      </p:sp>
    </p:spTree>
  </p:cSld>
  <p:clrMapOvr>
    <a:masterClrMapping/>
  </p:clrMapOvr>
  <p:transition spd="med" advTm="0">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381000"/>
            <a:ext cx="8915400" cy="838200"/>
          </a:xfrm>
        </p:spPr>
        <p:txBody>
          <a:bodyPr/>
          <a:lstStyle/>
          <a:p>
            <a:pPr algn="l">
              <a:defRPr/>
            </a:pPr>
            <a:r>
              <a:rPr lang="en-US" sz="3200" dirty="0" smtClean="0"/>
              <a:t>Exploring Ideas</a:t>
            </a:r>
            <a:endParaRPr lang="ar-SA" sz="3200" dirty="0"/>
          </a:p>
        </p:txBody>
      </p:sp>
      <p:sp>
        <p:nvSpPr>
          <p:cNvPr id="15363" name="عنصر نائب للمحتوى 2"/>
          <p:cNvSpPr>
            <a:spLocks noGrp="1"/>
          </p:cNvSpPr>
          <p:nvPr>
            <p:ph idx="1"/>
          </p:nvPr>
        </p:nvSpPr>
        <p:spPr>
          <a:xfrm>
            <a:off x="0" y="1447800"/>
            <a:ext cx="8915400" cy="4373563"/>
          </a:xfrm>
        </p:spPr>
        <p:txBody>
          <a:bodyPr/>
          <a:lstStyle/>
          <a:p>
            <a:pPr algn="l"/>
            <a:endParaRPr lang="en-US" sz="1800" b="1" dirty="0" smtClean="0">
              <a:cs typeface="Arial" pitchFamily="34" charset="0"/>
            </a:endParaRPr>
          </a:p>
          <a:p>
            <a:pPr algn="l"/>
            <a:r>
              <a:rPr lang="en-US" sz="1800" b="1" dirty="0" smtClean="0">
                <a:cs typeface="Arial" pitchFamily="34" charset="0"/>
              </a:rPr>
              <a:t>              Describing your accomplishments:</a:t>
            </a:r>
          </a:p>
          <a:p>
            <a:pPr algn="l"/>
            <a:r>
              <a:rPr lang="en-US" sz="1800" dirty="0" smtClean="0">
                <a:cs typeface="Arial" pitchFamily="34" charset="0"/>
              </a:rPr>
              <a:t>           In this chapter you are going to write a paragraph in response to the following question   on job or college application:</a:t>
            </a:r>
          </a:p>
          <a:p>
            <a:pPr algn="l"/>
            <a:r>
              <a:rPr lang="en-US" sz="1800" dirty="0" smtClean="0">
                <a:cs typeface="Arial" pitchFamily="34" charset="0"/>
              </a:rPr>
              <a:t>       Describe an accomplishment in your life.</a:t>
            </a:r>
          </a:p>
          <a:p>
            <a:pPr algn="l"/>
            <a:r>
              <a:rPr lang="en-US" sz="1800" dirty="0" smtClean="0">
                <a:cs typeface="Arial" pitchFamily="34" charset="0"/>
              </a:rPr>
              <a:t>       - You  should show that you are special or different in some way, be positive and focus on your good points and describe qualities that would show you could succeed at the job or college for which you are applying.</a:t>
            </a:r>
          </a:p>
          <a:p>
            <a:pPr algn="l"/>
            <a:r>
              <a:rPr lang="en-US" sz="1800" dirty="0" smtClean="0">
                <a:cs typeface="Arial" pitchFamily="34" charset="0"/>
              </a:rPr>
              <a:t>           </a:t>
            </a:r>
            <a:r>
              <a:rPr lang="en-US" sz="1800" b="1" dirty="0" smtClean="0">
                <a:cs typeface="Arial" pitchFamily="34" charset="0"/>
              </a:rPr>
              <a:t>Example:</a:t>
            </a:r>
          </a:p>
          <a:p>
            <a:pPr algn="l"/>
            <a:r>
              <a:rPr lang="en-US" sz="1800" dirty="0" smtClean="0">
                <a:cs typeface="Arial" pitchFamily="34" charset="0"/>
              </a:rPr>
              <a:t>           I immigrated to the United States, I am learning English and I have got a part-time job.</a:t>
            </a:r>
          </a:p>
          <a:p>
            <a:pPr algn="l"/>
            <a:endParaRPr lang="en-US" sz="1800" dirty="0" smtClean="0">
              <a:cs typeface="Arial" pitchFamily="34" charset="0"/>
            </a:endParaRPr>
          </a:p>
          <a:p>
            <a:pPr algn="l"/>
            <a:r>
              <a:rPr lang="en-US" sz="1800" dirty="0" smtClean="0">
                <a:cs typeface="Arial" pitchFamily="34" charset="0"/>
              </a:rPr>
              <a:t>       </a:t>
            </a:r>
            <a:endParaRPr lang="ar-SA" sz="2000" dirty="0" smtClean="0">
              <a:cs typeface="Arial" pitchFamily="34" charset="0"/>
            </a:endParaRPr>
          </a:p>
        </p:txBody>
      </p:sp>
    </p:spTree>
  </p:cSld>
  <p:clrMapOvr>
    <a:masterClrMapping/>
  </p:clrMapOvr>
  <p:transition spd="med" advTm="0">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p:txBody>
          <a:bodyPr/>
          <a:lstStyle/>
          <a:p>
            <a:pPr algn="l">
              <a:defRPr/>
            </a:pPr>
            <a:r>
              <a:rPr lang="en-US" sz="3200" dirty="0" smtClean="0"/>
              <a:t>Building Vocabulary</a:t>
            </a:r>
            <a:endParaRPr lang="ar-SA" sz="3200" dirty="0"/>
          </a:p>
        </p:txBody>
      </p:sp>
      <p:sp>
        <p:nvSpPr>
          <p:cNvPr id="16387" name="Content Placeholder 2"/>
          <p:cNvSpPr>
            <a:spLocks noGrp="1"/>
          </p:cNvSpPr>
          <p:nvPr>
            <p:ph idx="1"/>
          </p:nvPr>
        </p:nvSpPr>
        <p:spPr/>
        <p:txBody>
          <a:bodyPr/>
          <a:lstStyle/>
          <a:p>
            <a:pPr algn="l"/>
            <a:r>
              <a:rPr lang="en-US" sz="2000" dirty="0" smtClean="0">
                <a:cs typeface="Arial" pitchFamily="34" charset="0"/>
              </a:rPr>
              <a:t>   </a:t>
            </a:r>
            <a:r>
              <a:rPr lang="en-US" sz="2000" b="1" dirty="0" smtClean="0">
                <a:cs typeface="Arial" pitchFamily="34" charset="0"/>
              </a:rPr>
              <a:t>Exercise 3 page 67:</a:t>
            </a:r>
          </a:p>
          <a:p>
            <a:pPr algn="l"/>
            <a:r>
              <a:rPr lang="en-US" sz="2000" dirty="0" smtClean="0">
                <a:cs typeface="Arial" pitchFamily="34" charset="0"/>
              </a:rPr>
              <a:t>        ambitious                                                   a good sense of humor</a:t>
            </a:r>
          </a:p>
          <a:p>
            <a:pPr algn="l"/>
            <a:r>
              <a:rPr lang="en-US" sz="2000" dirty="0" smtClean="0">
                <a:cs typeface="Arial" pitchFamily="34" charset="0"/>
              </a:rPr>
              <a:t>        sociable                                                      self confident</a:t>
            </a:r>
          </a:p>
          <a:p>
            <a:pPr algn="l"/>
            <a:r>
              <a:rPr lang="en-US" sz="2000" dirty="0" smtClean="0">
                <a:cs typeface="Arial" pitchFamily="34" charset="0"/>
              </a:rPr>
              <a:t>        creative                                                       agreeable</a:t>
            </a:r>
          </a:p>
          <a:p>
            <a:pPr algn="l"/>
            <a:r>
              <a:rPr lang="en-US" sz="2000" dirty="0" smtClean="0">
                <a:cs typeface="Arial" pitchFamily="34" charset="0"/>
              </a:rPr>
              <a:t>        disciplined                                                  moody</a:t>
            </a:r>
          </a:p>
          <a:p>
            <a:pPr algn="l"/>
            <a:r>
              <a:rPr lang="en-US" sz="2000" dirty="0" smtClean="0">
                <a:cs typeface="Arial" pitchFamily="34" charset="0"/>
              </a:rPr>
              <a:t>        enthusiastic                                                untrustworthy</a:t>
            </a:r>
          </a:p>
          <a:p>
            <a:pPr algn="l"/>
            <a:r>
              <a:rPr lang="en-US" sz="2000" dirty="0" smtClean="0">
                <a:cs typeface="Arial" pitchFamily="34" charset="0"/>
              </a:rPr>
              <a:t>        hardworking                                               cold</a:t>
            </a:r>
          </a:p>
          <a:p>
            <a:pPr algn="l"/>
            <a:r>
              <a:rPr lang="en-US" sz="2000" dirty="0" smtClean="0">
                <a:cs typeface="Arial" pitchFamily="34" charset="0"/>
              </a:rPr>
              <a:t>        jealous                                                         sensitive</a:t>
            </a:r>
          </a:p>
          <a:p>
            <a:pPr algn="l"/>
            <a:r>
              <a:rPr lang="en-US" sz="2000" dirty="0" smtClean="0">
                <a:cs typeface="Arial" pitchFamily="34" charset="0"/>
              </a:rPr>
              <a:t>       aggressive                                                    generous</a:t>
            </a:r>
          </a:p>
          <a:p>
            <a:pPr algn="l"/>
            <a:r>
              <a:rPr lang="en-US" sz="2000" dirty="0" smtClean="0">
                <a:cs typeface="Arial" pitchFamily="34" charset="0"/>
              </a:rPr>
              <a:t>       selfless                                                          irresponsible</a:t>
            </a:r>
          </a:p>
          <a:p>
            <a:pPr algn="l"/>
            <a:r>
              <a:rPr lang="en-US" sz="2000" dirty="0" smtClean="0">
                <a:cs typeface="Arial" pitchFamily="34" charset="0"/>
              </a:rPr>
              <a:t>       difficult                                                         optimistic                                             </a:t>
            </a:r>
          </a:p>
        </p:txBody>
      </p:sp>
    </p:spTree>
  </p:cSld>
  <p:clrMapOvr>
    <a:masterClrMapping/>
  </p:clrMapOvr>
  <p:transition spd="med" advTm="0">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defRPr/>
            </a:pPr>
            <a:r>
              <a:rPr lang="en-US" sz="2800" dirty="0" smtClean="0"/>
              <a:t>Using Graphic Organizers</a:t>
            </a:r>
            <a:endParaRPr lang="ar-SA" sz="2800" dirty="0"/>
          </a:p>
        </p:txBody>
      </p:sp>
      <p:sp>
        <p:nvSpPr>
          <p:cNvPr id="17411" name="عنصر نائب للمحتوى 2"/>
          <p:cNvSpPr>
            <a:spLocks noGrp="1"/>
          </p:cNvSpPr>
          <p:nvPr>
            <p:ph idx="1"/>
          </p:nvPr>
        </p:nvSpPr>
        <p:spPr/>
        <p:txBody>
          <a:bodyPr/>
          <a:lstStyle/>
          <a:p>
            <a:pPr algn="l"/>
            <a:r>
              <a:rPr lang="en-US" b="1" dirty="0" smtClean="0">
                <a:cs typeface="Arial" pitchFamily="34" charset="0"/>
              </a:rPr>
              <a:t>       </a:t>
            </a:r>
            <a:r>
              <a:rPr lang="en-US" sz="2000" dirty="0" smtClean="0">
                <a:cs typeface="Arial" pitchFamily="34" charset="0"/>
              </a:rPr>
              <a:t>A</a:t>
            </a:r>
            <a:r>
              <a:rPr lang="en-US" sz="2000" b="1" dirty="0" smtClean="0">
                <a:cs typeface="Arial" pitchFamily="34" charset="0"/>
              </a:rPr>
              <a:t>  spider map </a:t>
            </a:r>
            <a:r>
              <a:rPr lang="en-US" sz="2000" dirty="0" smtClean="0">
                <a:cs typeface="Arial" pitchFamily="34" charset="0"/>
              </a:rPr>
              <a:t>is a type of graphic organizer that allows you to develop several different aspects of one central concept or idea.</a:t>
            </a:r>
            <a:r>
              <a:rPr lang="en-US" sz="2000" b="1" dirty="0" smtClean="0">
                <a:cs typeface="Arial" pitchFamily="34" charset="0"/>
              </a:rPr>
              <a:t> </a:t>
            </a:r>
            <a:r>
              <a:rPr lang="en-US" sz="2000" dirty="0" smtClean="0">
                <a:cs typeface="Arial" pitchFamily="34" charset="0"/>
              </a:rPr>
              <a:t>For instance, if you were trying to brainstorm ideas about your accomplishments, you could use different sections of a spider map to list ideas for different types of accomplishments: academic, financial, personal, and work-related. When you finish, you can see the ideas that will be the best to develop in your writing. </a:t>
            </a:r>
          </a:p>
          <a:p>
            <a:pPr algn="l"/>
            <a:r>
              <a:rPr lang="en-US" b="1" dirty="0" smtClean="0">
                <a:cs typeface="Arial" pitchFamily="34" charset="0"/>
              </a:rPr>
              <a:t>        </a:t>
            </a:r>
            <a:r>
              <a:rPr lang="en-US" sz="2000" b="1" dirty="0" smtClean="0">
                <a:cs typeface="Arial" pitchFamily="34" charset="0"/>
              </a:rPr>
              <a:t>Example:</a:t>
            </a:r>
          </a:p>
          <a:p>
            <a:pPr algn="l"/>
            <a:r>
              <a:rPr lang="en-US" sz="2000" b="1" dirty="0" smtClean="0">
                <a:cs typeface="Arial" pitchFamily="34" charset="0"/>
              </a:rPr>
              <a:t>                      </a:t>
            </a:r>
            <a:r>
              <a:rPr lang="en-US" sz="2000" dirty="0" smtClean="0">
                <a:cs typeface="Arial" pitchFamily="34" charset="0"/>
              </a:rPr>
              <a:t>Look at page 7 in your book</a:t>
            </a:r>
            <a:endParaRPr lang="en-US" b="1" dirty="0" smtClean="0">
              <a:cs typeface="Arial" pitchFamily="34" charset="0"/>
            </a:endParaRPr>
          </a:p>
          <a:p>
            <a:pPr algn="l"/>
            <a:r>
              <a:rPr lang="en-US" b="1" dirty="0" smtClean="0">
                <a:cs typeface="Arial" pitchFamily="34" charset="0"/>
              </a:rPr>
              <a:t>       </a:t>
            </a:r>
            <a:r>
              <a:rPr lang="en-US" sz="2000" b="1" dirty="0" smtClean="0">
                <a:cs typeface="Arial" pitchFamily="34" charset="0"/>
              </a:rPr>
              <a:t>	Exercise 8 page 70 </a:t>
            </a:r>
            <a:endParaRPr lang="en-US"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a:p>
            <a:endParaRPr lang="ar-SA" dirty="0" smtClean="0">
              <a:cs typeface="Arial" pitchFamily="34" charset="0"/>
            </a:endParaRPr>
          </a:p>
        </p:txBody>
      </p:sp>
    </p:spTree>
  </p:cSld>
  <p:clrMapOvr>
    <a:masterClrMapping/>
  </p:clrMapOvr>
  <p:transition spd="med" advTm="0">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sz="2800" dirty="0" smtClean="0"/>
              <a:t>Limiting Information</a:t>
            </a:r>
            <a:br>
              <a:rPr lang="en-US" sz="2800" dirty="0" smtClean="0"/>
            </a:br>
            <a:r>
              <a:rPr lang="en-US" sz="2800" dirty="0" smtClean="0"/>
              <a:t>Page 70</a:t>
            </a:r>
            <a:endParaRPr lang="en-US" sz="2800" dirty="0"/>
          </a:p>
        </p:txBody>
      </p:sp>
      <p:sp>
        <p:nvSpPr>
          <p:cNvPr id="18435" name="Content Placeholder 2"/>
          <p:cNvSpPr>
            <a:spLocks noGrp="1"/>
          </p:cNvSpPr>
          <p:nvPr>
            <p:ph idx="1"/>
          </p:nvPr>
        </p:nvSpPr>
        <p:spPr/>
        <p:txBody>
          <a:bodyPr/>
          <a:lstStyle/>
          <a:p>
            <a:pPr algn="l"/>
            <a:r>
              <a:rPr lang="en-US" sz="2000" b="1" dirty="0" smtClean="0">
                <a:cs typeface="Arial" pitchFamily="34" charset="0"/>
              </a:rPr>
              <a:t>     </a:t>
            </a:r>
            <a:r>
              <a:rPr lang="en-US" sz="2000" dirty="0" smtClean="0">
                <a:cs typeface="Arial" pitchFamily="34" charset="0"/>
              </a:rPr>
              <a:t>       </a:t>
            </a:r>
          </a:p>
          <a:p>
            <a:pPr algn="l"/>
            <a:r>
              <a:rPr lang="en-US" sz="2000" dirty="0" smtClean="0">
                <a:cs typeface="Arial" pitchFamily="34" charset="0"/>
              </a:rPr>
              <a:t>              </a:t>
            </a:r>
            <a:r>
              <a:rPr lang="en-US" sz="2000" dirty="0" smtClean="0"/>
              <a:t> I have many qualities that have made me a success as a bike messenger. First of all, I have the ability to persevere when there are difficulties. I also find math very difficult, but I have a tutor now who has been a great help to me.    And bike messengers run into many difficulties. I have had problems with drivers who  almost run me over, constant rain for weeks at a time, unreadable addresses, and rude customers. I think the drivers in New York are the worst in any city I have seen. In addition, my dedication to the job has also served me well. I believe that you should do your best at even the most routine jobs. For example, I work hard at finding short cuts around the city. And I'm proud to say that when a package needs to be delivered really quickly, my boss always calls on me. Finally, my success as a bike messenger is partly due to my sense of humor. Many times I have wanted to quit, but I just try to laugh at the situation.</a:t>
            </a:r>
            <a:endParaRPr lang="en-US" sz="2000" dirty="0" smtClean="0">
              <a:cs typeface="Arial" pitchFamily="34" charset="0"/>
            </a:endParaRPr>
          </a:p>
        </p:txBody>
      </p:sp>
    </p:spTree>
  </p:cSld>
  <p:clrMapOvr>
    <a:masterClrMapping/>
  </p:clrMapOvr>
  <p:transition spd="med" advTm="0">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sz="3200" dirty="0" smtClean="0"/>
              <a:t>Limiting Information</a:t>
            </a:r>
            <a:br>
              <a:rPr lang="en-US" sz="3200" dirty="0" smtClean="0"/>
            </a:br>
            <a:r>
              <a:rPr lang="en-US" sz="3200" dirty="0" smtClean="0"/>
              <a:t>Page 70</a:t>
            </a:r>
            <a:endParaRPr lang="ar-SA" sz="3200" dirty="0"/>
          </a:p>
        </p:txBody>
      </p:sp>
      <p:sp>
        <p:nvSpPr>
          <p:cNvPr id="3" name="عنصر نائب للمحتوى 2"/>
          <p:cNvSpPr>
            <a:spLocks noGrp="1"/>
          </p:cNvSpPr>
          <p:nvPr>
            <p:ph idx="1"/>
          </p:nvPr>
        </p:nvSpPr>
        <p:spPr/>
        <p:txBody>
          <a:bodyPr/>
          <a:lstStyle/>
          <a:p>
            <a:pPr algn="l"/>
            <a:r>
              <a:rPr lang="en-US" sz="2000" dirty="0" smtClean="0"/>
              <a:t>               </a:t>
            </a:r>
          </a:p>
          <a:p>
            <a:pPr algn="l"/>
            <a:r>
              <a:rPr lang="en-US" sz="2000" dirty="0" smtClean="0"/>
              <a:t>               I have many qualities that have made me a success as a bike messenger. </a:t>
            </a:r>
            <a:r>
              <a:rPr lang="en-US" sz="2000" b="1" dirty="0" smtClean="0"/>
              <a:t>First of all</a:t>
            </a:r>
            <a:r>
              <a:rPr lang="en-US" sz="2000" dirty="0" smtClean="0"/>
              <a:t>, I have the ability to persevere when there are difficulties. And bike messengers run into many difficulties. I have had problems with drivers who  almost run me over, constant rain for weeks at a time, unreadable addresses, and rude customers. </a:t>
            </a:r>
            <a:r>
              <a:rPr lang="en-US" sz="2000" b="1" dirty="0" smtClean="0"/>
              <a:t>In addition</a:t>
            </a:r>
            <a:r>
              <a:rPr lang="en-US" sz="2000" dirty="0" smtClean="0"/>
              <a:t>, my dedication to the job has </a:t>
            </a:r>
            <a:r>
              <a:rPr lang="en-US" sz="2000" b="1" dirty="0" smtClean="0"/>
              <a:t>also</a:t>
            </a:r>
            <a:r>
              <a:rPr lang="en-US" sz="2000" dirty="0" smtClean="0"/>
              <a:t> served me well. I believe that you should do your best at even the most routine jobs. </a:t>
            </a:r>
            <a:r>
              <a:rPr lang="en-US" sz="2000" b="1" dirty="0" smtClean="0"/>
              <a:t>For example</a:t>
            </a:r>
            <a:r>
              <a:rPr lang="en-US" sz="2000" dirty="0" smtClean="0"/>
              <a:t>, I work hard at finding short cuts around the city. And I'm proud to say that when a package needs to be delivered really quickly, my boss always calls on me. </a:t>
            </a:r>
            <a:r>
              <a:rPr lang="en-US" sz="2000" b="1" dirty="0" smtClean="0"/>
              <a:t>Finally</a:t>
            </a:r>
            <a:r>
              <a:rPr lang="en-US" sz="2000" dirty="0" smtClean="0"/>
              <a:t>, my success as a bike messenger is partly due to my sense of humor. Many times I have wanted to quit, but I just try to laugh at the situation.</a:t>
            </a:r>
            <a:endParaRPr lang="ar-SA" sz="2000" dirty="0"/>
          </a:p>
        </p:txBody>
      </p:sp>
    </p:spTree>
  </p:cSld>
  <p:clrMapOvr>
    <a:masterClrMapping/>
  </p:clrMapOvr>
  <p:transition spd="med"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sz="3200" dirty="0" smtClean="0"/>
              <a:t>Choosing the best topic sentences</a:t>
            </a:r>
            <a:br>
              <a:rPr lang="en-US" sz="3200" dirty="0" smtClean="0"/>
            </a:br>
            <a:r>
              <a:rPr lang="en-US" sz="3200" dirty="0" smtClean="0"/>
              <a:t>Page 71</a:t>
            </a:r>
            <a:endParaRPr lang="en-US" sz="3200" dirty="0"/>
          </a:p>
        </p:txBody>
      </p:sp>
      <p:sp>
        <p:nvSpPr>
          <p:cNvPr id="19459" name="Content Placeholder 2"/>
          <p:cNvSpPr>
            <a:spLocks noGrp="1"/>
          </p:cNvSpPr>
          <p:nvPr>
            <p:ph idx="1"/>
          </p:nvPr>
        </p:nvSpPr>
        <p:spPr>
          <a:xfrm>
            <a:off x="457200" y="1371600"/>
            <a:ext cx="8915400" cy="4602163"/>
          </a:xfrm>
        </p:spPr>
        <p:txBody>
          <a:bodyPr/>
          <a:lstStyle/>
          <a:p>
            <a:pPr algn="l"/>
            <a:r>
              <a:rPr lang="en-US" sz="2000" dirty="0" smtClean="0">
                <a:cs typeface="Arial" pitchFamily="34" charset="0"/>
              </a:rPr>
              <a:t>          </a:t>
            </a:r>
            <a:r>
              <a:rPr lang="en-US" sz="2000" b="1" dirty="0" smtClean="0">
                <a:cs typeface="Arial" pitchFamily="34" charset="0"/>
              </a:rPr>
              <a:t>Exercise 11</a:t>
            </a:r>
            <a:endParaRPr lang="en-US" sz="2000" dirty="0" smtClean="0">
              <a:cs typeface="Arial" pitchFamily="34" charset="0"/>
            </a:endParaRPr>
          </a:p>
          <a:p>
            <a:pPr algn="l"/>
            <a:r>
              <a:rPr lang="en-US" sz="2000" dirty="0" smtClean="0">
                <a:cs typeface="Arial" pitchFamily="34" charset="0"/>
              </a:rPr>
              <a:t>1- I have always used computers for fun, but I recently realized that designing computer games helped me develop three important qualities.</a:t>
            </a:r>
          </a:p>
          <a:p>
            <a:pPr algn="l"/>
            <a:r>
              <a:rPr lang="en-US" sz="2000" dirty="0" smtClean="0">
                <a:cs typeface="Arial" pitchFamily="34" charset="0"/>
              </a:rPr>
              <a:t>  2- I guess a lot of people take care of their children, so it isn’t very special.</a:t>
            </a:r>
          </a:p>
          <a:p>
            <a:pPr algn="l"/>
            <a:r>
              <a:rPr lang="en-US" sz="2000" dirty="0" smtClean="0">
                <a:cs typeface="Arial" pitchFamily="34" charset="0"/>
              </a:rPr>
              <a:t>  3- Two years ago, my family and I immigrated to Vancouver, Canada, and my life</a:t>
            </a:r>
          </a:p>
          <a:p>
            <a:pPr algn="l"/>
            <a:r>
              <a:rPr lang="en-US" sz="2000" dirty="0" smtClean="0">
                <a:cs typeface="Arial" pitchFamily="34" charset="0"/>
              </a:rPr>
              <a:t>      changed dramatically.</a:t>
            </a:r>
          </a:p>
          <a:p>
            <a:pPr algn="l"/>
            <a:r>
              <a:rPr lang="en-US" sz="2000" dirty="0" smtClean="0">
                <a:cs typeface="Arial" pitchFamily="34" charset="0"/>
              </a:rPr>
              <a:t>  4- A very important thing has been happening.</a:t>
            </a:r>
          </a:p>
          <a:p>
            <a:pPr algn="l"/>
            <a:r>
              <a:rPr lang="en-US" sz="2000" dirty="0" smtClean="0">
                <a:cs typeface="Arial" pitchFamily="34" charset="0"/>
              </a:rPr>
              <a:t>  5- Although I was born in Vietnam, I have been living in a small town in Texas for the last three years, and the two cultures affected me in many important ways.</a:t>
            </a:r>
          </a:p>
          <a:p>
            <a:pPr algn="l"/>
            <a:r>
              <a:rPr lang="en-US" sz="2000" dirty="0" smtClean="0">
                <a:cs typeface="Arial" pitchFamily="34" charset="0"/>
              </a:rPr>
              <a:t>  6- My relationship with my children has developed my creativity, discipline,</a:t>
            </a:r>
          </a:p>
          <a:p>
            <a:pPr algn="l"/>
            <a:r>
              <a:rPr lang="en-US" sz="2000" dirty="0" smtClean="0">
                <a:cs typeface="Arial" pitchFamily="34" charset="0"/>
              </a:rPr>
              <a:t>      and sense of humor.</a:t>
            </a:r>
          </a:p>
          <a:p>
            <a:pPr algn="l"/>
            <a:r>
              <a:rPr lang="en-US" sz="2000" dirty="0" smtClean="0">
                <a:cs typeface="Arial" pitchFamily="34" charset="0"/>
              </a:rPr>
              <a:t>  7- Last year I had a very bad experience.</a:t>
            </a:r>
          </a:p>
          <a:p>
            <a:pPr algn="l"/>
            <a:r>
              <a:rPr lang="en-US" sz="2000" dirty="0" smtClean="0">
                <a:cs typeface="Arial" pitchFamily="34" charset="0"/>
              </a:rPr>
              <a:t>  8- I like to go swimming.</a:t>
            </a:r>
          </a:p>
          <a:p>
            <a:pPr algn="l"/>
            <a:endParaRPr lang="en-US" sz="2000" dirty="0" smtClean="0">
              <a:cs typeface="Arial" pitchFamily="34" charset="0"/>
            </a:endParaRPr>
          </a:p>
          <a:p>
            <a:pPr algn="l"/>
            <a:r>
              <a:rPr lang="en-US" sz="2000" dirty="0" smtClean="0">
                <a:cs typeface="Arial" pitchFamily="34" charset="0"/>
              </a:rPr>
              <a:t>     </a:t>
            </a:r>
          </a:p>
          <a:p>
            <a:pPr algn="l"/>
            <a:r>
              <a:rPr lang="en-US" sz="2000" dirty="0" smtClean="0">
                <a:cs typeface="Arial" pitchFamily="34" charset="0"/>
              </a:rPr>
              <a:t>  </a:t>
            </a:r>
          </a:p>
        </p:txBody>
      </p:sp>
    </p:spTree>
  </p:cSld>
  <p:clrMapOvr>
    <a:masterClrMapping/>
  </p:clrMapOvr>
  <p:transition spd="med"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sz="3200" dirty="0" smtClean="0"/>
              <a:t>Choosing the best topic sentences</a:t>
            </a:r>
            <a:br>
              <a:rPr lang="en-US" sz="3200" dirty="0" smtClean="0"/>
            </a:br>
            <a:r>
              <a:rPr lang="en-US" sz="3200" dirty="0" smtClean="0"/>
              <a:t>Page 71</a:t>
            </a:r>
            <a:endParaRPr lang="ar-SA" sz="3200" dirty="0"/>
          </a:p>
        </p:txBody>
      </p:sp>
      <p:sp>
        <p:nvSpPr>
          <p:cNvPr id="3" name="عنصر نائب للمحتوى 2"/>
          <p:cNvSpPr>
            <a:spLocks noGrp="1"/>
          </p:cNvSpPr>
          <p:nvPr>
            <p:ph idx="1"/>
          </p:nvPr>
        </p:nvSpPr>
        <p:spPr>
          <a:xfrm>
            <a:off x="457200" y="1371600"/>
            <a:ext cx="8915400" cy="4602163"/>
          </a:xfrm>
        </p:spPr>
        <p:txBody>
          <a:bodyPr/>
          <a:lstStyle/>
          <a:p>
            <a:pPr algn="l"/>
            <a:r>
              <a:rPr lang="en-US" sz="2000" dirty="0" smtClean="0">
                <a:cs typeface="Arial" pitchFamily="34" charset="0"/>
              </a:rPr>
              <a:t>       </a:t>
            </a:r>
            <a:r>
              <a:rPr lang="en-US" sz="2000" b="1" dirty="0" smtClean="0">
                <a:cs typeface="Arial" pitchFamily="34" charset="0"/>
              </a:rPr>
              <a:t>Exercise 11 </a:t>
            </a:r>
          </a:p>
          <a:p>
            <a:pPr algn="l"/>
            <a:r>
              <a:rPr lang="en-US" sz="1800" dirty="0" smtClean="0">
                <a:cs typeface="Arial" pitchFamily="34" charset="0"/>
              </a:rPr>
              <a:t>1- I have always used computers for fun, but I recently realized that designing computer games helped me develop three important qualities. ( good )</a:t>
            </a:r>
          </a:p>
          <a:p>
            <a:pPr algn="l"/>
            <a:r>
              <a:rPr lang="en-US" sz="1800" dirty="0" smtClean="0">
                <a:cs typeface="Arial" pitchFamily="34" charset="0"/>
              </a:rPr>
              <a:t>  2- I guess a lot of people take care of their children, so it isn’t very special.</a:t>
            </a:r>
          </a:p>
          <a:p>
            <a:pPr algn="l"/>
            <a:r>
              <a:rPr lang="en-US" sz="1800" dirty="0" smtClean="0">
                <a:cs typeface="Arial" pitchFamily="34" charset="0"/>
              </a:rPr>
              <a:t>  3- Two years ago, my family and I immigrated to Vancouver, Canada, and my life</a:t>
            </a:r>
          </a:p>
          <a:p>
            <a:pPr algn="l"/>
            <a:r>
              <a:rPr lang="en-US" sz="1800" dirty="0" smtClean="0">
                <a:cs typeface="Arial" pitchFamily="34" charset="0"/>
              </a:rPr>
              <a:t>      changed dramatically. ( good )</a:t>
            </a:r>
          </a:p>
          <a:p>
            <a:pPr algn="l"/>
            <a:r>
              <a:rPr lang="en-US" sz="1800" dirty="0" smtClean="0">
                <a:cs typeface="Arial" pitchFamily="34" charset="0"/>
              </a:rPr>
              <a:t>  4- A very important thing has been happening.</a:t>
            </a:r>
          </a:p>
          <a:p>
            <a:pPr algn="l"/>
            <a:r>
              <a:rPr lang="en-US" sz="1800" dirty="0" smtClean="0">
                <a:cs typeface="Arial" pitchFamily="34" charset="0"/>
              </a:rPr>
              <a:t>  5- Although I was born in Vietnam, I have been living in a small town in Texas for the last three years, and the two cultures affected me in many important ways.  ( good )</a:t>
            </a:r>
          </a:p>
          <a:p>
            <a:pPr algn="l"/>
            <a:r>
              <a:rPr lang="en-US" sz="1800" dirty="0" smtClean="0">
                <a:cs typeface="Arial" pitchFamily="34" charset="0"/>
              </a:rPr>
              <a:t>  6- My relationship with my children has developed my creativity, discipline,</a:t>
            </a:r>
          </a:p>
          <a:p>
            <a:pPr algn="l"/>
            <a:r>
              <a:rPr lang="en-US" sz="1800" dirty="0" smtClean="0">
                <a:cs typeface="Arial" pitchFamily="34" charset="0"/>
              </a:rPr>
              <a:t>      and sense of humor. ( good )</a:t>
            </a:r>
          </a:p>
          <a:p>
            <a:pPr algn="l"/>
            <a:r>
              <a:rPr lang="en-US" sz="1800" dirty="0" smtClean="0">
                <a:cs typeface="Arial" pitchFamily="34" charset="0"/>
              </a:rPr>
              <a:t>  7- Last year I had a very bad experience.</a:t>
            </a:r>
          </a:p>
          <a:p>
            <a:pPr algn="l"/>
            <a:r>
              <a:rPr lang="en-US" sz="1800" dirty="0" smtClean="0">
                <a:cs typeface="Arial" pitchFamily="34" charset="0"/>
              </a:rPr>
              <a:t>  8- I like to go swimming.</a:t>
            </a:r>
          </a:p>
        </p:txBody>
      </p:sp>
    </p:spTree>
  </p:cSld>
  <p:clrMapOvr>
    <a:masterClrMapping/>
  </p:clrMapOvr>
  <p:transition spd="med"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sz="2800" dirty="0" smtClean="0"/>
              <a:t>Choosing the best concluding sentences</a:t>
            </a:r>
            <a:br>
              <a:rPr lang="en-US" sz="2800" dirty="0" smtClean="0"/>
            </a:br>
            <a:r>
              <a:rPr lang="en-US" sz="2800" dirty="0" smtClean="0"/>
              <a:t>page 72</a:t>
            </a:r>
            <a:endParaRPr lang="en-US" sz="2800" dirty="0"/>
          </a:p>
        </p:txBody>
      </p:sp>
      <p:sp>
        <p:nvSpPr>
          <p:cNvPr id="20483" name="Content Placeholder 2"/>
          <p:cNvSpPr>
            <a:spLocks noGrp="1"/>
          </p:cNvSpPr>
          <p:nvPr>
            <p:ph idx="1"/>
          </p:nvPr>
        </p:nvSpPr>
        <p:spPr>
          <a:xfrm>
            <a:off x="533400" y="1524000"/>
            <a:ext cx="8915400" cy="4525963"/>
          </a:xfrm>
        </p:spPr>
        <p:txBody>
          <a:bodyPr/>
          <a:lstStyle/>
          <a:p>
            <a:pPr algn="l"/>
            <a:r>
              <a:rPr lang="en-US" sz="2400" dirty="0" smtClean="0">
                <a:cs typeface="Arial" pitchFamily="34" charset="0"/>
              </a:rPr>
              <a:t> </a:t>
            </a:r>
            <a:r>
              <a:rPr lang="en-US" sz="1800" dirty="0" smtClean="0">
                <a:cs typeface="Arial" pitchFamily="34" charset="0"/>
              </a:rPr>
              <a:t>For a paragraph about an accomplishment the concluding sentence can:</a:t>
            </a:r>
          </a:p>
          <a:p>
            <a:pPr algn="l"/>
            <a:r>
              <a:rPr lang="en-US" sz="1800" dirty="0" smtClean="0">
                <a:cs typeface="Arial" pitchFamily="34" charset="0"/>
              </a:rPr>
              <a:t>    - tell what you learned about yourself from the experience you chose.</a:t>
            </a:r>
          </a:p>
          <a:p>
            <a:pPr algn="l"/>
            <a:r>
              <a:rPr lang="en-US" sz="1800" dirty="0" smtClean="0">
                <a:cs typeface="Arial" pitchFamily="34" charset="0"/>
              </a:rPr>
              <a:t>    - describe a hope for the future.</a:t>
            </a:r>
          </a:p>
          <a:p>
            <a:pPr algn="l"/>
            <a:r>
              <a:rPr lang="en-US" sz="1800" dirty="0" smtClean="0">
                <a:cs typeface="Arial" pitchFamily="34" charset="0"/>
              </a:rPr>
              <a:t>    - state that the accomplishment you described shows that you will succeed at the job or school to which you are applying.</a:t>
            </a:r>
          </a:p>
          <a:p>
            <a:pPr algn="l"/>
            <a:r>
              <a:rPr lang="en-US" sz="1800" dirty="0" smtClean="0">
                <a:cs typeface="Arial" pitchFamily="34" charset="0"/>
              </a:rPr>
              <a:t>         </a:t>
            </a:r>
            <a:r>
              <a:rPr lang="en-US" sz="1800" b="1" dirty="0" smtClean="0">
                <a:cs typeface="Arial" pitchFamily="34" charset="0"/>
              </a:rPr>
              <a:t>Exercise 13:</a:t>
            </a:r>
          </a:p>
          <a:p>
            <a:pPr algn="l"/>
            <a:r>
              <a:rPr lang="en-US" sz="1800" dirty="0" smtClean="0">
                <a:cs typeface="Arial" pitchFamily="34" charset="0"/>
              </a:rPr>
              <a:t>    1- I guess raising children isn’t easy for anyone.</a:t>
            </a:r>
          </a:p>
          <a:p>
            <a:pPr algn="l"/>
            <a:r>
              <a:rPr lang="en-US" sz="1800" dirty="0" smtClean="0">
                <a:cs typeface="Arial" pitchFamily="34" charset="0"/>
              </a:rPr>
              <a:t>    2- I can never do things I don’t enjoy, but when I like something, I work pretty hard at it.</a:t>
            </a:r>
          </a:p>
          <a:p>
            <a:pPr algn="l"/>
            <a:r>
              <a:rPr lang="en-US" sz="1800" dirty="0" smtClean="0">
                <a:cs typeface="Arial" pitchFamily="34" charset="0"/>
              </a:rPr>
              <a:t>    3- I hope that my experience raising my children will help me be a better teacher.</a:t>
            </a:r>
          </a:p>
          <a:p>
            <a:pPr algn="l"/>
            <a:r>
              <a:rPr lang="en-US" sz="1800" dirty="0" smtClean="0">
                <a:cs typeface="Arial" pitchFamily="34" charset="0"/>
              </a:rPr>
              <a:t>    4- I feel that I’ve experienced the best of both cultures, and I hope to use this experience in my future work.</a:t>
            </a:r>
          </a:p>
          <a:p>
            <a:pPr algn="l"/>
            <a:r>
              <a:rPr lang="en-US" sz="1800" dirty="0" smtClean="0">
                <a:cs typeface="Arial" pitchFamily="34" charset="0"/>
              </a:rPr>
              <a:t>    5- I never want to go through such a horrible experience again.</a:t>
            </a:r>
          </a:p>
          <a:p>
            <a:pPr algn="l"/>
            <a:r>
              <a:rPr lang="en-US" sz="1800" dirty="0" smtClean="0">
                <a:cs typeface="Arial" pitchFamily="34" charset="0"/>
              </a:rPr>
              <a:t>    6- Now I know that if I enjoy something and know it is important, I can work really hard to make it a success.</a:t>
            </a:r>
          </a:p>
          <a:p>
            <a:pPr algn="l"/>
            <a:endParaRPr lang="en-US" sz="2400" dirty="0" smtClean="0">
              <a:cs typeface="Arial" pitchFamily="34" charset="0"/>
            </a:endParaRPr>
          </a:p>
          <a:p>
            <a:pPr algn="l"/>
            <a:endParaRPr lang="en-US" sz="2400" dirty="0" smtClean="0">
              <a:cs typeface="Arial" pitchFamily="34" charset="0"/>
            </a:endParaRPr>
          </a:p>
          <a:p>
            <a:pPr algn="l"/>
            <a:endParaRPr lang="en-US" sz="2400" dirty="0" smtClean="0">
              <a:cs typeface="Arial" pitchFamily="34" charset="0"/>
            </a:endParaRPr>
          </a:p>
        </p:txBody>
      </p:sp>
    </p:spTree>
  </p:cSld>
  <p:clrMapOvr>
    <a:masterClrMapping/>
  </p:clrMapOvr>
  <p:transition spd="med" advTm="0">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sz="3200" dirty="0" smtClean="0"/>
              <a:t>Choosing the best concluding sentences</a:t>
            </a:r>
            <a:br>
              <a:rPr lang="en-US" sz="3200" dirty="0" smtClean="0"/>
            </a:br>
            <a:r>
              <a:rPr lang="en-US" sz="3200" dirty="0" smtClean="0"/>
              <a:t>page 72</a:t>
            </a:r>
            <a:endParaRPr lang="en-US" sz="3200" dirty="0"/>
          </a:p>
        </p:txBody>
      </p:sp>
      <p:sp>
        <p:nvSpPr>
          <p:cNvPr id="21507" name="Content Placeholder 2"/>
          <p:cNvSpPr>
            <a:spLocks noGrp="1"/>
          </p:cNvSpPr>
          <p:nvPr>
            <p:ph idx="1"/>
          </p:nvPr>
        </p:nvSpPr>
        <p:spPr/>
        <p:txBody>
          <a:bodyPr/>
          <a:lstStyle/>
          <a:p>
            <a:pPr algn="l"/>
            <a:r>
              <a:rPr lang="en-US" sz="2000" dirty="0" smtClean="0">
                <a:cs typeface="Arial" pitchFamily="34" charset="0"/>
              </a:rPr>
              <a:t>      </a:t>
            </a:r>
            <a:r>
              <a:rPr lang="en-US" sz="2000" b="1" dirty="0" smtClean="0">
                <a:cs typeface="Arial" pitchFamily="34" charset="0"/>
              </a:rPr>
              <a:t>Exercise 13:</a:t>
            </a:r>
          </a:p>
          <a:p>
            <a:pPr algn="l"/>
            <a:r>
              <a:rPr lang="en-US" sz="2000" dirty="0" smtClean="0">
                <a:cs typeface="Arial" pitchFamily="34" charset="0"/>
              </a:rPr>
              <a:t> 1- I guess raising children isn’t easy for anyone.</a:t>
            </a:r>
          </a:p>
          <a:p>
            <a:pPr algn="l"/>
            <a:r>
              <a:rPr lang="en-US" sz="2000" dirty="0" smtClean="0">
                <a:cs typeface="Arial" pitchFamily="34" charset="0"/>
              </a:rPr>
              <a:t> 2-  I hope that my experience in raising my own children will help me be a better teacher. ( good )</a:t>
            </a:r>
          </a:p>
          <a:p>
            <a:pPr algn="l"/>
            <a:r>
              <a:rPr lang="en-US" sz="2000" dirty="0" smtClean="0">
                <a:cs typeface="Arial" pitchFamily="34" charset="0"/>
              </a:rPr>
              <a:t> 3- I can never do things I don’t enjoy, but when I like something, I work pretty hard at it. ( good )</a:t>
            </a:r>
          </a:p>
          <a:p>
            <a:pPr algn="l"/>
            <a:r>
              <a:rPr lang="en-US" sz="2000" dirty="0" smtClean="0">
                <a:cs typeface="Arial" pitchFamily="34" charset="0"/>
              </a:rPr>
              <a:t> 4- I feel that I’ve experienced the best of both cultures, and I hope to use this experience in my future work. ( good )</a:t>
            </a:r>
          </a:p>
          <a:p>
            <a:pPr algn="l"/>
            <a:r>
              <a:rPr lang="en-US" sz="2000" dirty="0" smtClean="0">
                <a:cs typeface="Arial" pitchFamily="34" charset="0"/>
              </a:rPr>
              <a:t> 5- I never want to go through such a horrible experience again.</a:t>
            </a:r>
          </a:p>
          <a:p>
            <a:pPr algn="l"/>
            <a:r>
              <a:rPr lang="en-US" sz="2000" dirty="0" smtClean="0">
                <a:cs typeface="Arial" pitchFamily="34" charset="0"/>
              </a:rPr>
              <a:t> 6- Now I know that if I enjoy something and know it is important, I can work really hard to make it a success. ( good )</a:t>
            </a:r>
            <a:endParaRPr lang="en-US" sz="2000" b="1" dirty="0" smtClean="0">
              <a:cs typeface="Arial" pitchFamily="34" charset="0"/>
            </a:endParaRPr>
          </a:p>
          <a:p>
            <a:pPr algn="l"/>
            <a:endParaRPr lang="en-US" sz="2000" dirty="0" smtClean="0">
              <a:cs typeface="Arial" pitchFamily="34" charset="0"/>
            </a:endParaRPr>
          </a:p>
        </p:txBody>
      </p:sp>
    </p:spTree>
  </p:cSld>
  <p:clrMapOvr>
    <a:masterClrMapping/>
  </p:clrMapOvr>
  <p:transition spd="med"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2532"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2533"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ransition spd="med" advTm="0">
    <p:wipe/>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553</TotalTime>
  <Words>1317</Words>
  <Application>Microsoft Office PowerPoint</Application>
  <PresentationFormat>A4 Paper (210x297 mm)‎</PresentationFormat>
  <Paragraphs>94</Paragraphs>
  <Slides>12</Slides>
  <Notes>1</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الشريحة 1</vt:lpstr>
      <vt:lpstr>    Lecture 8  Chapter 4 Jobs and Professions  </vt:lpstr>
      <vt:lpstr>Exploring Ideas</vt:lpstr>
      <vt:lpstr>Building Vocabulary</vt:lpstr>
      <vt:lpstr>Using Graphic Organizers</vt:lpstr>
      <vt:lpstr>Limiting Information Page 70</vt:lpstr>
      <vt:lpstr>Limiting Information Page 70</vt:lpstr>
      <vt:lpstr>Choosing the best topic sentences Page 71</vt:lpstr>
      <vt:lpstr>Choosing the best topic sentences Page 71</vt:lpstr>
      <vt:lpstr>Choosing the best concluding sentences page 72</vt:lpstr>
      <vt:lpstr>Choosing the best concluding sentences page 72</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mwerdiane</cp:lastModifiedBy>
  <cp:revision>87</cp:revision>
  <dcterms:modified xsi:type="dcterms:W3CDTF">2011-10-25T05:53:51Z</dcterms:modified>
</cp:coreProperties>
</file>