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301" r:id="rId4"/>
    <p:sldId id="302" r:id="rId5"/>
    <p:sldId id="311" r:id="rId6"/>
    <p:sldId id="312" r:id="rId7"/>
    <p:sldId id="300" r:id="rId8"/>
    <p:sldId id="303" r:id="rId9"/>
    <p:sldId id="305" r:id="rId10"/>
    <p:sldId id="306" r:id="rId11"/>
    <p:sldId id="307" r:id="rId12"/>
    <p:sldId id="308" r:id="rId13"/>
    <p:sldId id="309" r:id="rId14"/>
    <p:sldId id="310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99" d="100"/>
          <a:sy n="99" d="100"/>
        </p:scale>
        <p:origin x="-90" y="-18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E39874-0D99-4E7D-988B-A086696FE70F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444E09E-BD7B-4F52-9818-FF239665E2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3292C-075B-4185-9CDC-7FE6359F6EF8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 spd="med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 spd="med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BA074-272F-4FFC-90FD-8799304C9E1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0527A-1177-469B-A728-5D9A514CCA3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EC367-94FE-425E-9199-E35460F72C7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096D4-AB27-4243-86F3-DD179D259A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dirty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 spd="med" advTm="0"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3ECF1D-9D93-4EE5-AE85-F5B065927CB9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8194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3700" b="1">
                <a:solidFill>
                  <a:srgbClr val="375439"/>
                </a:solidFill>
              </a:rPr>
              <a:t>Course title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Composition 1, ADEL 203</a:t>
            </a:r>
          </a:p>
          <a:p>
            <a:pPr algn="l"/>
            <a:r>
              <a:rPr lang="en-US" sz="2400" b="1">
                <a:solidFill>
                  <a:srgbClr val="375439"/>
                </a:solidFill>
              </a:rPr>
              <a:t>Instructor: Werdien Mohamed</a:t>
            </a: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948F91B5-CC68-4EEA-8CAE-11BBA76B49C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Lecture 9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/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Chapter 4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Jobs and Professions</a:t>
            </a:r>
            <a:b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</a:br>
            <a:r>
              <a:rPr lang="en-US" dirty="0" smtClean="0">
                <a:solidFill>
                  <a:srgbClr val="376092"/>
                </a:solidFill>
                <a:latin typeface="Arial" pitchFamily="34" charset="0"/>
                <a:ea typeface="ae_AlMateen"/>
                <a:cs typeface="ae_AlMateen"/>
              </a:rPr>
              <a:t> 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18FB374-8F1B-4B3B-9CF4-32E80B0113B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11430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ar-SA" sz="2800" dirty="0"/>
          </a:p>
        </p:txBody>
      </p:sp>
      <p:sp>
        <p:nvSpPr>
          <p:cNvPr id="1536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373563"/>
          </a:xfrm>
        </p:spPr>
        <p:txBody>
          <a:bodyPr/>
          <a:lstStyle/>
          <a:p>
            <a:pPr algn="l"/>
            <a:r>
              <a:rPr lang="en-US" sz="2000" dirty="0" smtClean="0">
                <a:cs typeface="Arial" pitchFamily="34" charset="0"/>
              </a:rPr>
              <a:t>    </a:t>
            </a:r>
            <a:r>
              <a:rPr lang="en-US" sz="1800" dirty="0" smtClean="0">
                <a:cs typeface="Arial" pitchFamily="34" charset="0"/>
              </a:rPr>
              <a:t>Using the correct tense: simple past or present perfect</a:t>
            </a:r>
          </a:p>
          <a:p>
            <a:pPr algn="l"/>
            <a:r>
              <a:rPr lang="en-US" sz="1800" b="1" dirty="0" smtClean="0">
                <a:cs typeface="Arial" pitchFamily="34" charset="0"/>
              </a:rPr>
              <a:t>      1- Simple past tense: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Use the past tense to describe an action or state that was completed in the past, especially when the specific time is mentioned.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Example: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I </a:t>
            </a:r>
            <a:r>
              <a:rPr lang="en-US" sz="1800" u="sng" dirty="0" smtClean="0">
                <a:cs typeface="Arial" pitchFamily="34" charset="0"/>
              </a:rPr>
              <a:t>was</a:t>
            </a:r>
            <a:r>
              <a:rPr lang="en-US" sz="1800" dirty="0" smtClean="0">
                <a:cs typeface="Arial" pitchFamily="34" charset="0"/>
              </a:rPr>
              <a:t> in Beirut in 2005.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cs typeface="Arial" pitchFamily="34" charset="0"/>
              </a:rPr>
              <a:t>2- Present perfect tense: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   Use the present perfect tense to describe an action or state that was completed in the past but we don’t know when.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   Example: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I </a:t>
            </a:r>
            <a:r>
              <a:rPr lang="en-US" sz="1800" u="sng" dirty="0" smtClean="0">
                <a:cs typeface="Arial" pitchFamily="34" charset="0"/>
              </a:rPr>
              <a:t>have been </a:t>
            </a:r>
            <a:r>
              <a:rPr lang="en-US" sz="1800" dirty="0" smtClean="0">
                <a:cs typeface="Arial" pitchFamily="34" charset="0"/>
              </a:rPr>
              <a:t>to Beirut many times.</a:t>
            </a:r>
          </a:p>
          <a:p>
            <a:pPr algn="l"/>
            <a:r>
              <a:rPr lang="en-US" sz="1800" dirty="0" smtClean="0">
                <a:cs typeface="Arial" pitchFamily="34" charset="0"/>
              </a:rPr>
              <a:t>              </a:t>
            </a:r>
          </a:p>
          <a:p>
            <a:pPr algn="l"/>
            <a:endParaRPr lang="en-US" sz="1800" dirty="0" smtClean="0">
              <a:cs typeface="Arial" pitchFamily="34" charset="0"/>
            </a:endParaRPr>
          </a:p>
          <a:p>
            <a:pPr algn="l"/>
            <a:endParaRPr lang="en-US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877300" cy="4678363"/>
          </a:xfrm>
        </p:spPr>
        <p:txBody>
          <a:bodyPr/>
          <a:lstStyle/>
          <a:p>
            <a:pPr algn="l"/>
            <a:r>
              <a:rPr lang="en-US" sz="1800" dirty="0" smtClean="0">
                <a:cs typeface="Arial" pitchFamily="34" charset="0"/>
              </a:rPr>
              <a:t>       </a:t>
            </a:r>
            <a:endParaRPr lang="en-US" sz="1800" dirty="0" smtClean="0">
              <a:cs typeface="Arial" pitchFamily="34" charset="0"/>
            </a:endParaRPr>
          </a:p>
          <a:p>
            <a:pPr algn="l"/>
            <a:endParaRPr lang="en-US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         </a:t>
            </a:r>
            <a:r>
              <a:rPr lang="en-US" sz="2000" dirty="0" smtClean="0">
                <a:cs typeface="Arial" pitchFamily="34" charset="0"/>
              </a:rPr>
              <a:t>Use the </a:t>
            </a:r>
            <a:r>
              <a:rPr lang="en-US" sz="2000" b="1" dirty="0" smtClean="0">
                <a:cs typeface="Arial" pitchFamily="34" charset="0"/>
              </a:rPr>
              <a:t>present perfect tense </a:t>
            </a:r>
            <a:r>
              <a:rPr lang="en-US" sz="2000" dirty="0" smtClean="0">
                <a:cs typeface="Arial" pitchFamily="34" charset="0"/>
              </a:rPr>
              <a:t>to describe an action that was started in the past and continues to the present. We often use </a:t>
            </a:r>
            <a:r>
              <a:rPr lang="en-US" sz="2000" b="1" dirty="0" smtClean="0">
                <a:cs typeface="Arial" pitchFamily="34" charset="0"/>
              </a:rPr>
              <a:t>since</a:t>
            </a:r>
            <a:r>
              <a:rPr lang="en-US" sz="2000" dirty="0" smtClean="0">
                <a:cs typeface="Arial" pitchFamily="34" charset="0"/>
              </a:rPr>
              <a:t> or </a:t>
            </a:r>
            <a:r>
              <a:rPr lang="en-US" sz="2000" b="1" dirty="0" smtClean="0">
                <a:cs typeface="Arial" pitchFamily="34" charset="0"/>
              </a:rPr>
              <a:t>for</a:t>
            </a:r>
            <a:r>
              <a:rPr lang="en-US" sz="2000" dirty="0" smtClean="0">
                <a:cs typeface="Arial" pitchFamily="34" charset="0"/>
              </a:rPr>
              <a:t> in this case.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    </a:t>
            </a:r>
            <a:r>
              <a:rPr lang="en-US" sz="2000" b="1" dirty="0" smtClean="0">
                <a:cs typeface="Arial" pitchFamily="34" charset="0"/>
              </a:rPr>
              <a:t>Examples: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- </a:t>
            </a:r>
            <a:r>
              <a:rPr lang="en-US" sz="2000" dirty="0" smtClean="0">
                <a:cs typeface="Arial" pitchFamily="34" charset="0"/>
              </a:rPr>
              <a:t>Every year </a:t>
            </a:r>
            <a:r>
              <a:rPr lang="en-US" sz="2000" b="1" dirty="0" smtClean="0">
                <a:cs typeface="Arial" pitchFamily="34" charset="0"/>
              </a:rPr>
              <a:t>since</a:t>
            </a:r>
            <a:r>
              <a:rPr lang="en-US" sz="2000" dirty="0" smtClean="0">
                <a:cs typeface="Arial" pitchFamily="34" charset="0"/>
              </a:rPr>
              <a:t> 2oo2, I </a:t>
            </a:r>
            <a:r>
              <a:rPr lang="en-US" sz="2000" u="sng" dirty="0" smtClean="0">
                <a:cs typeface="Arial" pitchFamily="34" charset="0"/>
              </a:rPr>
              <a:t>have gone </a:t>
            </a:r>
            <a:r>
              <a:rPr lang="en-US" sz="2000" dirty="0" smtClean="0">
                <a:cs typeface="Arial" pitchFamily="34" charset="0"/>
              </a:rPr>
              <a:t>to Beirut for summer vacation. ( I still go )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</a:t>
            </a:r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- </a:t>
            </a:r>
            <a:r>
              <a:rPr lang="en-US" sz="2000" dirty="0" smtClean="0">
                <a:cs typeface="Arial" pitchFamily="34" charset="0"/>
              </a:rPr>
              <a:t>I </a:t>
            </a:r>
            <a:r>
              <a:rPr lang="en-US" sz="2000" u="sng" dirty="0" smtClean="0">
                <a:cs typeface="Arial" pitchFamily="34" charset="0"/>
              </a:rPr>
              <a:t>have lived </a:t>
            </a:r>
            <a:r>
              <a:rPr lang="en-US" sz="2000" dirty="0" smtClean="0">
                <a:cs typeface="Arial" pitchFamily="34" charset="0"/>
              </a:rPr>
              <a:t>in St. Petersburg </a:t>
            </a:r>
            <a:r>
              <a:rPr lang="en-US" sz="2000" b="1" dirty="0" smtClean="0">
                <a:cs typeface="Arial" pitchFamily="34" charset="0"/>
              </a:rPr>
              <a:t>for</a:t>
            </a:r>
            <a:r>
              <a:rPr lang="en-US" sz="2000" dirty="0" smtClean="0">
                <a:cs typeface="Arial" pitchFamily="34" charset="0"/>
              </a:rPr>
              <a:t> three years.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</a:t>
            </a:r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877300" cy="4678363"/>
          </a:xfrm>
        </p:spPr>
        <p:txBody>
          <a:bodyPr/>
          <a:lstStyle/>
          <a:p>
            <a:pPr algn="l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600" b="1" dirty="0" smtClean="0">
                <a:cs typeface="Arial" pitchFamily="34" charset="0"/>
              </a:rPr>
              <a:t>Exercise </a:t>
            </a:r>
            <a:r>
              <a:rPr lang="en-US" sz="1600" b="1" dirty="0" smtClean="0">
                <a:cs typeface="Arial" pitchFamily="34" charset="0"/>
              </a:rPr>
              <a:t>1 page 73 / 74</a:t>
            </a:r>
            <a:endParaRPr lang="en-US" sz="1600" b="1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dirty="0" smtClean="0">
                <a:cs typeface="Arial" pitchFamily="34" charset="0"/>
              </a:rPr>
              <a:t>( You live in Tokyo now ) I </a:t>
            </a:r>
            <a:r>
              <a:rPr lang="en-US" sz="1600" b="1" dirty="0" smtClean="0">
                <a:cs typeface="Arial" pitchFamily="34" charset="0"/>
              </a:rPr>
              <a:t>have lived </a:t>
            </a:r>
            <a:r>
              <a:rPr lang="en-US" sz="1600" dirty="0" smtClean="0">
                <a:cs typeface="Arial" pitchFamily="34" charset="0"/>
              </a:rPr>
              <a:t>in Tokyo </a:t>
            </a:r>
            <a:r>
              <a:rPr lang="en-US" sz="1600" b="1" dirty="0" smtClean="0">
                <a:cs typeface="Arial" pitchFamily="34" charset="0"/>
              </a:rPr>
              <a:t>for</a:t>
            </a:r>
            <a:r>
              <a:rPr lang="en-US" sz="1600" dirty="0" smtClean="0">
                <a:cs typeface="Arial" pitchFamily="34" charset="0"/>
              </a:rPr>
              <a:t> three years.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( You live in New York now ) I </a:t>
            </a:r>
            <a:r>
              <a:rPr lang="en-US" sz="1600" b="1" dirty="0" smtClean="0">
                <a:cs typeface="Arial" pitchFamily="34" charset="0"/>
              </a:rPr>
              <a:t>lived</a:t>
            </a:r>
            <a:r>
              <a:rPr lang="en-US" sz="1600" dirty="0" smtClean="0">
                <a:cs typeface="Arial" pitchFamily="34" charset="0"/>
              </a:rPr>
              <a:t> in Cairo for three years.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</a:t>
            </a:r>
            <a:r>
              <a:rPr lang="en-US" sz="1600" dirty="0" smtClean="0">
                <a:cs typeface="Arial" pitchFamily="34" charset="0"/>
              </a:rPr>
              <a:t>  1- My father ……………………. ( come ) to visit me once a year since 1997.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2- My mother …………………… ( come ) to visit me every year since I arrived.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3- I …………………….. ( have ) two jobs this year.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4- I …………………….. ( have ) two jobs last year.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5- I …………………….. ( learn ) a lot when I was waiting to immigrate.</a:t>
            </a:r>
            <a:endParaRPr lang="en-US" sz="1600" b="1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6- I …………………….. ( learn ) a lot in my life</a:t>
            </a:r>
            <a:r>
              <a:rPr lang="en-US" sz="1600" dirty="0" smtClean="0">
                <a:cs typeface="Arial" pitchFamily="34" charset="0"/>
              </a:rPr>
              <a:t>.</a:t>
            </a:r>
            <a:endParaRPr lang="en-US" sz="1600" b="1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dirty="0" smtClean="0">
                <a:cs typeface="Arial" pitchFamily="34" charset="0"/>
              </a:rPr>
              <a:t>7</a:t>
            </a:r>
            <a:r>
              <a:rPr lang="en-US" sz="1600" dirty="0" smtClean="0">
                <a:cs typeface="Arial" pitchFamily="34" charset="0"/>
              </a:rPr>
              <a:t>- </a:t>
            </a:r>
            <a:r>
              <a:rPr lang="en-US" sz="1600" dirty="0" smtClean="0">
                <a:cs typeface="Arial" pitchFamily="34" charset="0"/>
              </a:rPr>
              <a:t>I …………………….. ( </a:t>
            </a:r>
            <a:r>
              <a:rPr lang="en-US" sz="1600" dirty="0" smtClean="0">
                <a:cs typeface="Arial" pitchFamily="34" charset="0"/>
              </a:rPr>
              <a:t>work </a:t>
            </a:r>
            <a:r>
              <a:rPr lang="en-US" sz="1600" dirty="0" smtClean="0">
                <a:cs typeface="Arial" pitchFamily="34" charset="0"/>
              </a:rPr>
              <a:t>) </a:t>
            </a:r>
            <a:r>
              <a:rPr lang="en-US" sz="1600" dirty="0" smtClean="0">
                <a:cs typeface="Arial" pitchFamily="34" charset="0"/>
              </a:rPr>
              <a:t>in this store for a month now.</a:t>
            </a:r>
            <a:endParaRPr lang="en-US" sz="1600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8- </a:t>
            </a:r>
            <a:r>
              <a:rPr lang="en-US" sz="1600" dirty="0" smtClean="0">
                <a:cs typeface="Arial" pitchFamily="34" charset="0"/>
              </a:rPr>
              <a:t>I …………………….. ( </a:t>
            </a:r>
            <a:r>
              <a:rPr lang="en-US" sz="1600" dirty="0" smtClean="0">
                <a:cs typeface="Arial" pitchFamily="34" charset="0"/>
              </a:rPr>
              <a:t>work </a:t>
            </a:r>
            <a:r>
              <a:rPr lang="en-US" sz="1600" dirty="0" smtClean="0">
                <a:cs typeface="Arial" pitchFamily="34" charset="0"/>
              </a:rPr>
              <a:t>) in </a:t>
            </a:r>
            <a:r>
              <a:rPr lang="en-US" sz="1600" dirty="0" smtClean="0">
                <a:cs typeface="Arial" pitchFamily="34" charset="0"/>
              </a:rPr>
              <a:t>that </a:t>
            </a:r>
            <a:r>
              <a:rPr lang="en-US" sz="1600" dirty="0" smtClean="0">
                <a:cs typeface="Arial" pitchFamily="34" charset="0"/>
              </a:rPr>
              <a:t>store for a </a:t>
            </a:r>
            <a:r>
              <a:rPr lang="en-US" sz="1600" dirty="0" smtClean="0">
                <a:cs typeface="Arial" pitchFamily="34" charset="0"/>
              </a:rPr>
              <a:t>month, but then I quit.</a:t>
            </a:r>
            <a:endParaRPr lang="en-US" sz="1600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9- Kelsey </a:t>
            </a:r>
            <a:r>
              <a:rPr lang="en-US" sz="1600" dirty="0" smtClean="0">
                <a:cs typeface="Arial" pitchFamily="34" charset="0"/>
              </a:rPr>
              <a:t>…………………….. ( </a:t>
            </a:r>
            <a:r>
              <a:rPr lang="en-US" sz="1600" dirty="0" smtClean="0">
                <a:cs typeface="Arial" pitchFamily="34" charset="0"/>
              </a:rPr>
              <a:t>take </a:t>
            </a:r>
            <a:r>
              <a:rPr lang="en-US" sz="1600" dirty="0" smtClean="0">
                <a:cs typeface="Arial" pitchFamily="34" charset="0"/>
              </a:rPr>
              <a:t>) </a:t>
            </a:r>
            <a:r>
              <a:rPr lang="en-US" sz="1600" dirty="0" smtClean="0">
                <a:cs typeface="Arial" pitchFamily="34" charset="0"/>
              </a:rPr>
              <a:t>computer classes last year.</a:t>
            </a:r>
            <a:endParaRPr lang="en-US" sz="1600" b="1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10- She </a:t>
            </a:r>
            <a:r>
              <a:rPr lang="en-US" sz="1600" dirty="0" smtClean="0">
                <a:cs typeface="Arial" pitchFamily="34" charset="0"/>
              </a:rPr>
              <a:t>…………………….. ( </a:t>
            </a:r>
            <a:r>
              <a:rPr lang="en-US" sz="1600" dirty="0" smtClean="0">
                <a:cs typeface="Arial" pitchFamily="34" charset="0"/>
              </a:rPr>
              <a:t>take) </a:t>
            </a:r>
            <a:r>
              <a:rPr lang="en-US" sz="1600" dirty="0" smtClean="0">
                <a:cs typeface="Arial" pitchFamily="34" charset="0"/>
              </a:rPr>
              <a:t>computer classes </a:t>
            </a:r>
            <a:r>
              <a:rPr lang="en-US" sz="1600" dirty="0" smtClean="0">
                <a:cs typeface="Arial" pitchFamily="34" charset="0"/>
              </a:rPr>
              <a:t>for one year.</a:t>
            </a: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   11- </a:t>
            </a:r>
            <a:r>
              <a:rPr lang="en-US" sz="1600" dirty="0" err="1" smtClean="0">
                <a:cs typeface="Arial" pitchFamily="34" charset="0"/>
              </a:rPr>
              <a:t>Rashad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…………………….. ( </a:t>
            </a:r>
            <a:r>
              <a:rPr lang="en-US" sz="1600" dirty="0" smtClean="0">
                <a:cs typeface="Arial" pitchFamily="34" charset="0"/>
              </a:rPr>
              <a:t>be) to Mexico City many times since 2000. </a:t>
            </a: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   12- He </a:t>
            </a:r>
            <a:r>
              <a:rPr lang="en-US" sz="1600" dirty="0" smtClean="0">
                <a:cs typeface="Arial" pitchFamily="34" charset="0"/>
              </a:rPr>
              <a:t>…………………….. ( </a:t>
            </a:r>
            <a:r>
              <a:rPr lang="en-US" sz="1600" dirty="0" smtClean="0">
                <a:cs typeface="Arial" pitchFamily="34" charset="0"/>
              </a:rPr>
              <a:t>go) to Morocco two years ago .</a:t>
            </a:r>
            <a:endParaRPr lang="ar-SA" sz="1600" dirty="0"/>
          </a:p>
        </p:txBody>
      </p:sp>
    </p:spTree>
  </p:cSld>
  <p:clrMapOvr>
    <a:masterClrMapping/>
  </p:clrMapOvr>
  <p:transition spd="med" advTm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b="1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Exercise 1 page 73 / 74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( You live in Tokyo now ) I </a:t>
            </a:r>
            <a:r>
              <a:rPr lang="en-US" sz="1600" b="1" dirty="0" smtClean="0">
                <a:cs typeface="Arial" pitchFamily="34" charset="0"/>
              </a:rPr>
              <a:t>have lived </a:t>
            </a:r>
            <a:r>
              <a:rPr lang="en-US" sz="1600" dirty="0" smtClean="0">
                <a:cs typeface="Arial" pitchFamily="34" charset="0"/>
              </a:rPr>
              <a:t>in Tokyo </a:t>
            </a:r>
            <a:r>
              <a:rPr lang="en-US" sz="1600" b="1" dirty="0" smtClean="0">
                <a:cs typeface="Arial" pitchFamily="34" charset="0"/>
              </a:rPr>
              <a:t>for</a:t>
            </a:r>
            <a:r>
              <a:rPr lang="en-US" sz="1600" dirty="0" smtClean="0">
                <a:cs typeface="Arial" pitchFamily="34" charset="0"/>
              </a:rPr>
              <a:t> three years.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( You live in New York now ) I </a:t>
            </a:r>
            <a:r>
              <a:rPr lang="en-US" sz="1600" b="1" dirty="0" smtClean="0">
                <a:cs typeface="Arial" pitchFamily="34" charset="0"/>
              </a:rPr>
              <a:t>lived</a:t>
            </a:r>
            <a:r>
              <a:rPr lang="en-US" sz="1600" dirty="0" smtClean="0">
                <a:cs typeface="Arial" pitchFamily="34" charset="0"/>
              </a:rPr>
              <a:t> in Cairo for three years.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</a:t>
            </a:r>
            <a:r>
              <a:rPr lang="en-US" sz="1600" dirty="0" smtClean="0">
                <a:cs typeface="Arial" pitchFamily="34" charset="0"/>
              </a:rPr>
              <a:t>  1- My father </a:t>
            </a:r>
            <a:r>
              <a:rPr lang="en-US" sz="1600" b="1" dirty="0" smtClean="0">
                <a:cs typeface="Arial" pitchFamily="34" charset="0"/>
              </a:rPr>
              <a:t>has come  </a:t>
            </a:r>
            <a:r>
              <a:rPr lang="en-US" sz="1600" dirty="0" smtClean="0">
                <a:cs typeface="Arial" pitchFamily="34" charset="0"/>
              </a:rPr>
              <a:t>to visit me once a year </a:t>
            </a:r>
            <a:r>
              <a:rPr lang="en-US" sz="1600" b="1" dirty="0" smtClean="0">
                <a:cs typeface="Arial" pitchFamily="34" charset="0"/>
              </a:rPr>
              <a:t>since</a:t>
            </a:r>
            <a:r>
              <a:rPr lang="en-US" sz="1600" dirty="0" smtClean="0">
                <a:cs typeface="Arial" pitchFamily="34" charset="0"/>
              </a:rPr>
              <a:t> 1997.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2- My mother </a:t>
            </a:r>
            <a:r>
              <a:rPr lang="en-US" sz="1600" b="1" dirty="0" smtClean="0">
                <a:cs typeface="Arial" pitchFamily="34" charset="0"/>
              </a:rPr>
              <a:t>has come </a:t>
            </a:r>
            <a:r>
              <a:rPr lang="en-US" sz="1600" dirty="0" smtClean="0">
                <a:cs typeface="Arial" pitchFamily="34" charset="0"/>
              </a:rPr>
              <a:t>to visit me every year </a:t>
            </a:r>
            <a:r>
              <a:rPr lang="en-US" sz="1600" b="1" dirty="0" smtClean="0">
                <a:cs typeface="Arial" pitchFamily="34" charset="0"/>
              </a:rPr>
              <a:t>since</a:t>
            </a:r>
            <a:r>
              <a:rPr lang="en-US" sz="1600" dirty="0" smtClean="0">
                <a:cs typeface="Arial" pitchFamily="34" charset="0"/>
              </a:rPr>
              <a:t> I arrived.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3- </a:t>
            </a:r>
            <a:r>
              <a:rPr lang="en-US" sz="1600" dirty="0" smtClean="0">
                <a:cs typeface="Arial" pitchFamily="34" charset="0"/>
              </a:rPr>
              <a:t>I </a:t>
            </a:r>
            <a:r>
              <a:rPr lang="en-US" sz="1600" b="1" dirty="0" smtClean="0">
                <a:cs typeface="Arial" pitchFamily="34" charset="0"/>
              </a:rPr>
              <a:t>have </a:t>
            </a:r>
            <a:r>
              <a:rPr lang="en-US" sz="1600" b="1" dirty="0" smtClean="0">
                <a:cs typeface="Arial" pitchFamily="34" charset="0"/>
              </a:rPr>
              <a:t>had </a:t>
            </a:r>
            <a:r>
              <a:rPr lang="en-US" sz="1600" dirty="0" smtClean="0">
                <a:cs typeface="Arial" pitchFamily="34" charset="0"/>
              </a:rPr>
              <a:t>two jobs this year.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4- I </a:t>
            </a:r>
            <a:r>
              <a:rPr lang="en-US" sz="1600" b="1" dirty="0" smtClean="0">
                <a:cs typeface="Arial" pitchFamily="34" charset="0"/>
              </a:rPr>
              <a:t>had </a:t>
            </a:r>
            <a:r>
              <a:rPr lang="en-US" sz="1600" dirty="0" smtClean="0">
                <a:cs typeface="Arial" pitchFamily="34" charset="0"/>
              </a:rPr>
              <a:t>two </a:t>
            </a:r>
            <a:r>
              <a:rPr lang="en-US" sz="1600" dirty="0" smtClean="0">
                <a:cs typeface="Arial" pitchFamily="34" charset="0"/>
              </a:rPr>
              <a:t>jobs last year.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5- </a:t>
            </a:r>
            <a:r>
              <a:rPr lang="en-US" sz="1600" dirty="0" smtClean="0">
                <a:cs typeface="Arial" pitchFamily="34" charset="0"/>
              </a:rPr>
              <a:t>I </a:t>
            </a:r>
            <a:r>
              <a:rPr lang="en-US" sz="1600" b="1" dirty="0" smtClean="0">
                <a:cs typeface="Arial" pitchFamily="34" charset="0"/>
              </a:rPr>
              <a:t> learned </a:t>
            </a:r>
            <a:r>
              <a:rPr lang="en-US" sz="1600" dirty="0" smtClean="0">
                <a:cs typeface="Arial" pitchFamily="34" charset="0"/>
              </a:rPr>
              <a:t>a lot when I was waiting to immigrate.</a:t>
            </a:r>
            <a:endParaRPr lang="en-US" sz="1600" b="1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6- I </a:t>
            </a:r>
            <a:r>
              <a:rPr lang="en-US" sz="1600" b="1" dirty="0" smtClean="0">
                <a:cs typeface="Arial" pitchFamily="34" charset="0"/>
              </a:rPr>
              <a:t>have learned </a:t>
            </a:r>
            <a:r>
              <a:rPr lang="en-US" sz="1600" dirty="0" smtClean="0">
                <a:cs typeface="Arial" pitchFamily="34" charset="0"/>
              </a:rPr>
              <a:t>a </a:t>
            </a:r>
            <a:r>
              <a:rPr lang="en-US" sz="1600" dirty="0" smtClean="0">
                <a:cs typeface="Arial" pitchFamily="34" charset="0"/>
              </a:rPr>
              <a:t>lot in my life.</a:t>
            </a:r>
            <a:endParaRPr lang="en-US" sz="1600" b="1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7- I </a:t>
            </a:r>
            <a:r>
              <a:rPr lang="en-US" sz="1600" b="1" dirty="0" smtClean="0">
                <a:cs typeface="Arial" pitchFamily="34" charset="0"/>
              </a:rPr>
              <a:t>have worked </a:t>
            </a:r>
            <a:r>
              <a:rPr lang="en-US" sz="1600" dirty="0" smtClean="0">
                <a:cs typeface="Arial" pitchFamily="34" charset="0"/>
              </a:rPr>
              <a:t>in this store </a:t>
            </a:r>
            <a:r>
              <a:rPr lang="en-US" sz="1600" b="1" dirty="0" smtClean="0">
                <a:cs typeface="Arial" pitchFamily="34" charset="0"/>
              </a:rPr>
              <a:t>for</a:t>
            </a:r>
            <a:r>
              <a:rPr lang="en-US" sz="1600" dirty="0" smtClean="0">
                <a:cs typeface="Arial" pitchFamily="34" charset="0"/>
              </a:rPr>
              <a:t> a month now.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8- I </a:t>
            </a:r>
            <a:r>
              <a:rPr lang="en-US" sz="1600" b="1" dirty="0" smtClean="0">
                <a:cs typeface="Arial" pitchFamily="34" charset="0"/>
              </a:rPr>
              <a:t>worked  </a:t>
            </a:r>
            <a:r>
              <a:rPr lang="en-US" sz="1600" dirty="0" smtClean="0">
                <a:cs typeface="Arial" pitchFamily="34" charset="0"/>
              </a:rPr>
              <a:t>in </a:t>
            </a:r>
            <a:r>
              <a:rPr lang="en-US" sz="1600" dirty="0" smtClean="0">
                <a:cs typeface="Arial" pitchFamily="34" charset="0"/>
              </a:rPr>
              <a:t>that store for a month, but then I quit.</a:t>
            </a:r>
          </a:p>
          <a:p>
            <a:pPr algn="l"/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US" sz="1600" dirty="0" smtClean="0">
                <a:cs typeface="Arial" pitchFamily="34" charset="0"/>
              </a:rPr>
              <a:t>9- </a:t>
            </a:r>
            <a:r>
              <a:rPr lang="en-US" sz="1600" dirty="0" smtClean="0">
                <a:cs typeface="Arial" pitchFamily="34" charset="0"/>
              </a:rPr>
              <a:t>Kelsey </a:t>
            </a:r>
            <a:r>
              <a:rPr lang="en-US" sz="1600" b="1" dirty="0" smtClean="0">
                <a:cs typeface="Arial" pitchFamily="34" charset="0"/>
              </a:rPr>
              <a:t>took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computer classes last year.</a:t>
            </a:r>
            <a:endParaRPr lang="en-US" sz="1600" b="1" dirty="0" smtClean="0">
              <a:cs typeface="Arial" pitchFamily="34" charset="0"/>
            </a:endParaRPr>
          </a:p>
          <a:p>
            <a:pPr algn="l"/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10- She </a:t>
            </a:r>
            <a:r>
              <a:rPr lang="en-US" sz="1600" b="1" dirty="0" smtClean="0">
                <a:cs typeface="Arial" pitchFamily="34" charset="0"/>
              </a:rPr>
              <a:t>has taken  </a:t>
            </a:r>
            <a:r>
              <a:rPr lang="en-US" sz="1600" dirty="0" smtClean="0">
                <a:cs typeface="Arial" pitchFamily="34" charset="0"/>
              </a:rPr>
              <a:t>computer classes </a:t>
            </a:r>
            <a:r>
              <a:rPr lang="en-US" sz="1600" b="1" dirty="0" smtClean="0">
                <a:cs typeface="Arial" pitchFamily="34" charset="0"/>
              </a:rPr>
              <a:t>for</a:t>
            </a:r>
            <a:r>
              <a:rPr lang="en-US" sz="1600" dirty="0" smtClean="0">
                <a:cs typeface="Arial" pitchFamily="34" charset="0"/>
              </a:rPr>
              <a:t> one year.</a:t>
            </a:r>
          </a:p>
          <a:p>
            <a:pPr algn="l"/>
            <a:r>
              <a:rPr lang="en-US" sz="1600" dirty="0" smtClean="0">
                <a:cs typeface="Arial" pitchFamily="34" charset="0"/>
              </a:rPr>
              <a:t>     11- </a:t>
            </a:r>
            <a:r>
              <a:rPr lang="en-US" sz="1600" dirty="0" err="1" smtClean="0">
                <a:cs typeface="Arial" pitchFamily="34" charset="0"/>
              </a:rPr>
              <a:t>Rashad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has been </a:t>
            </a:r>
            <a:r>
              <a:rPr lang="en-US" sz="1600" dirty="0" smtClean="0">
                <a:cs typeface="Arial" pitchFamily="34" charset="0"/>
              </a:rPr>
              <a:t>to Mexico City many times </a:t>
            </a:r>
            <a:r>
              <a:rPr lang="en-US" sz="1600" b="1" dirty="0" smtClean="0">
                <a:cs typeface="Arial" pitchFamily="34" charset="0"/>
              </a:rPr>
              <a:t>since</a:t>
            </a:r>
            <a:r>
              <a:rPr lang="en-US" sz="1600" dirty="0" smtClean="0">
                <a:cs typeface="Arial" pitchFamily="34" charset="0"/>
              </a:rPr>
              <a:t> 2000. </a:t>
            </a:r>
          </a:p>
          <a:p>
            <a:pPr algn="l"/>
            <a:r>
              <a:rPr lang="en-US" sz="1600" dirty="0" smtClean="0">
                <a:cs typeface="Arial" pitchFamily="34" charset="0"/>
              </a:rPr>
              <a:t>     12- He </a:t>
            </a:r>
            <a:r>
              <a:rPr lang="en-US" sz="1600" b="1" dirty="0" smtClean="0">
                <a:cs typeface="Arial" pitchFamily="34" charset="0"/>
              </a:rPr>
              <a:t>went</a:t>
            </a:r>
            <a:r>
              <a:rPr lang="en-US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to Morocco two years ago .</a:t>
            </a:r>
            <a:endParaRPr lang="ar-SA" sz="1600" dirty="0"/>
          </a:p>
        </p:txBody>
      </p:sp>
    </p:spTree>
  </p:cSld>
  <p:clrMapOvr>
    <a:masterClrMapping/>
  </p:clrMapOvr>
  <p:transition spd="med" advTm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ar-SA" sz="2800" dirty="0"/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>
                <a:cs typeface="Arial" pitchFamily="34" charset="0"/>
              </a:rPr>
              <a:t>Using demonstratives to unify a paragraph:</a:t>
            </a:r>
          </a:p>
          <a:p>
            <a:pPr algn="l"/>
            <a:r>
              <a:rPr lang="en-US" sz="2000" b="1" dirty="0" smtClean="0">
                <a:cs typeface="Arial" pitchFamily="34" charset="0"/>
              </a:rPr>
              <a:t>          </a:t>
            </a:r>
            <a:r>
              <a:rPr lang="en-US" sz="2000" dirty="0" smtClean="0">
                <a:cs typeface="Arial" pitchFamily="34" charset="0"/>
              </a:rPr>
              <a:t>A good writer uses phrases with </a:t>
            </a:r>
            <a:r>
              <a:rPr lang="en-US" sz="2000" b="1" dirty="0" smtClean="0">
                <a:cs typeface="Arial" pitchFamily="34" charset="0"/>
              </a:rPr>
              <a:t>this</a:t>
            </a:r>
            <a:r>
              <a:rPr lang="en-US" sz="2000" dirty="0" smtClean="0">
                <a:cs typeface="Arial" pitchFamily="34" charset="0"/>
              </a:rPr>
              <a:t>, </a:t>
            </a:r>
            <a:r>
              <a:rPr lang="en-US" sz="2000" b="1" dirty="0" smtClean="0">
                <a:cs typeface="Arial" pitchFamily="34" charset="0"/>
              </a:rPr>
              <a:t>that</a:t>
            </a:r>
            <a:r>
              <a:rPr lang="en-US" sz="2000" dirty="0" smtClean="0">
                <a:cs typeface="Arial" pitchFamily="34" charset="0"/>
              </a:rPr>
              <a:t> , </a:t>
            </a:r>
            <a:r>
              <a:rPr lang="en-US" sz="2000" b="1" dirty="0" smtClean="0">
                <a:cs typeface="Arial" pitchFamily="34" charset="0"/>
              </a:rPr>
              <a:t>these</a:t>
            </a:r>
            <a:r>
              <a:rPr lang="en-US" sz="2000" dirty="0" smtClean="0">
                <a:cs typeface="Arial" pitchFamily="34" charset="0"/>
              </a:rPr>
              <a:t> or </a:t>
            </a:r>
            <a:r>
              <a:rPr lang="en-US" sz="2000" b="1" dirty="0" smtClean="0">
                <a:cs typeface="Arial" pitchFamily="34" charset="0"/>
              </a:rPr>
              <a:t>those</a:t>
            </a:r>
            <a:r>
              <a:rPr lang="en-US" sz="2000" dirty="0" smtClean="0">
                <a:cs typeface="Arial" pitchFamily="34" charset="0"/>
              </a:rPr>
              <a:t>- demonstratives- to refer to ideas in previous sentences.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Use </a:t>
            </a:r>
            <a:r>
              <a:rPr lang="en-US" sz="2000" b="1" dirty="0" smtClean="0">
                <a:cs typeface="Arial" pitchFamily="34" charset="0"/>
              </a:rPr>
              <a:t>that</a:t>
            </a:r>
            <a:r>
              <a:rPr lang="en-US" sz="2000" dirty="0" smtClean="0">
                <a:cs typeface="Arial" pitchFamily="34" charset="0"/>
              </a:rPr>
              <a:t> or</a:t>
            </a:r>
            <a:r>
              <a:rPr lang="en-US" sz="2000" b="1" dirty="0" smtClean="0">
                <a:cs typeface="Arial" pitchFamily="34" charset="0"/>
              </a:rPr>
              <a:t> those </a:t>
            </a:r>
            <a:r>
              <a:rPr lang="en-US" sz="2000" dirty="0" smtClean="0">
                <a:cs typeface="Arial" pitchFamily="34" charset="0"/>
              </a:rPr>
              <a:t>when referring to things and experiences in the past.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Example: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- When I was 15, I read a book about Sammy Sosa. That was the first time I thought about becoming a professional baseball player.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 Use this or these when referring to things and experiences that are still relevant today.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 Example: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  - My classmates and I have gotten very close. These students have taught me that language doesn’t have to be a barrier to friendship.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</a:t>
            </a:r>
          </a:p>
          <a:p>
            <a:pPr algn="l"/>
            <a:endParaRPr lang="en-US" sz="2000" b="1" dirty="0" smtClean="0">
              <a:cs typeface="Arial" pitchFamily="34" charset="0"/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</a:p>
          <a:p>
            <a:pPr algn="l"/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800" dirty="0" smtClean="0"/>
              <a:t>Part 2</a:t>
            </a:r>
            <a:br>
              <a:rPr lang="en-US" sz="2800" dirty="0" smtClean="0"/>
            </a:br>
            <a:r>
              <a:rPr lang="en-US" sz="2800" dirty="0" smtClean="0"/>
              <a:t>Developing writing skills</a:t>
            </a:r>
            <a:endParaRPr lang="en-US" sz="28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400" dirty="0" smtClean="0">
                <a:cs typeface="Arial" pitchFamily="34" charset="0"/>
              </a:rPr>
              <a:t>Demonstratives can also refer to an experience in the past that is still relevant today. </a:t>
            </a:r>
          </a:p>
          <a:p>
            <a:pPr algn="l"/>
            <a:r>
              <a:rPr lang="en-US" sz="2400" dirty="0" smtClean="0">
                <a:cs typeface="Arial" pitchFamily="34" charset="0"/>
              </a:rPr>
              <a:t>       Examples: </a:t>
            </a:r>
          </a:p>
          <a:p>
            <a:pPr algn="l"/>
            <a:r>
              <a:rPr lang="en-US" sz="2400" dirty="0" smtClean="0">
                <a:cs typeface="Arial" pitchFamily="34" charset="0"/>
              </a:rPr>
              <a:t>           </a:t>
            </a:r>
            <a:r>
              <a:rPr lang="en-US" sz="2400" dirty="0" smtClean="0"/>
              <a:t>Five years ago, I was falling math and thinking about quitting school. Luckily, my teacher spent a lot of time working with me.</a:t>
            </a:r>
          </a:p>
          <a:p>
            <a:pPr algn="l"/>
            <a:r>
              <a:rPr lang="en-US" sz="2400" dirty="0" smtClean="0"/>
              <a:t>     Eventually I passed with a B .</a:t>
            </a:r>
            <a:r>
              <a:rPr lang="en-US" sz="2400" b="1" dirty="0" smtClean="0"/>
              <a:t>That</a:t>
            </a:r>
            <a:r>
              <a:rPr lang="en-US" sz="2400" dirty="0" smtClean="0"/>
              <a:t> experience taught me about perseverance and hard work. I still value </a:t>
            </a:r>
            <a:r>
              <a:rPr lang="en-US" sz="2400" b="1" dirty="0" smtClean="0"/>
              <a:t>these</a:t>
            </a:r>
            <a:r>
              <a:rPr lang="en-US" sz="2400" dirty="0" smtClean="0"/>
              <a:t> qualities.</a:t>
            </a:r>
          </a:p>
          <a:p>
            <a:pPr algn="l"/>
            <a:r>
              <a:rPr lang="en-US" sz="2400" dirty="0" smtClean="0">
                <a:cs typeface="Arial" pitchFamily="34" charset="0"/>
              </a:rPr>
              <a:t>          </a:t>
            </a:r>
          </a:p>
          <a:p>
            <a:pPr algn="l"/>
            <a:r>
              <a:rPr lang="en-US" sz="2400" dirty="0" smtClean="0">
                <a:cs typeface="Arial" pitchFamily="34" charset="0"/>
              </a:rPr>
              <a:t>            </a:t>
            </a:r>
          </a:p>
        </p:txBody>
      </p:sp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en-US" sz="3200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>
                <a:cs typeface="Arial" pitchFamily="34" charset="0"/>
              </a:rPr>
              <a:t>  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Exercise 5 page 78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1- I first began to play soccer when I was four years old, and I have spent some of my happiest moments since</a:t>
            </a:r>
            <a:r>
              <a:rPr lang="en-US" sz="2000" b="1" dirty="0" smtClean="0">
                <a:cs typeface="Arial" pitchFamily="34" charset="0"/>
              </a:rPr>
              <a:t> that  </a:t>
            </a:r>
            <a:r>
              <a:rPr lang="en-US" sz="2000" dirty="0" smtClean="0">
                <a:cs typeface="Arial" pitchFamily="34" charset="0"/>
              </a:rPr>
              <a:t>time on the soccer field.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2- </a:t>
            </a:r>
            <a:r>
              <a:rPr lang="en-US" sz="2000" dirty="0" smtClean="0"/>
              <a:t>A very important holiday in China is New Year's Day. On ……… day , we have a big feast.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3- My favorite aunt died recently. ……….. Experience was sad and frightening because no one close to me had ever died before.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4- </a:t>
            </a:r>
            <a:r>
              <a:rPr lang="en-US" sz="2000" dirty="0" smtClean="0"/>
              <a:t>I have learned French, Hungarian, and Spanish, and I'm now learning English. </a:t>
            </a:r>
          </a:p>
          <a:p>
            <a:pPr algn="l"/>
            <a:r>
              <a:rPr lang="en-US" sz="2000" dirty="0" smtClean="0"/>
              <a:t>    I love the different qualities of each of ………… languages.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5- </a:t>
            </a:r>
            <a:r>
              <a:rPr lang="en-US" sz="2000" dirty="0" smtClean="0"/>
              <a:t>When I was a teenager, I had to work nights and weekends to help my mother pay for food, rent and other necessities. ………… years were very difficult for us.</a:t>
            </a:r>
          </a:p>
          <a:p>
            <a:pPr algn="l"/>
            <a:endParaRPr lang="en-US" sz="2000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en-US" sz="3200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>
                <a:cs typeface="Arial" pitchFamily="34" charset="0"/>
              </a:rPr>
              <a:t>         Exercise 5 page 78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1- I first began to play soccer when I was four years old, and I have spent some of my happiest moments since</a:t>
            </a:r>
            <a:r>
              <a:rPr lang="en-US" sz="2000" b="1" dirty="0" smtClean="0">
                <a:cs typeface="Arial" pitchFamily="34" charset="0"/>
              </a:rPr>
              <a:t> that  </a:t>
            </a:r>
            <a:r>
              <a:rPr lang="en-US" sz="2000" dirty="0" smtClean="0">
                <a:cs typeface="Arial" pitchFamily="34" charset="0"/>
              </a:rPr>
              <a:t>time on the soccer field.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2- </a:t>
            </a:r>
            <a:r>
              <a:rPr lang="en-US" sz="2000" dirty="0" smtClean="0"/>
              <a:t>A very important holiday in China is New Year's Day. On </a:t>
            </a:r>
            <a:r>
              <a:rPr lang="en-US" sz="2000" b="1" dirty="0" smtClean="0"/>
              <a:t>this </a:t>
            </a:r>
            <a:r>
              <a:rPr lang="en-US" sz="2000" dirty="0" smtClean="0"/>
              <a:t>day , we have a big feast.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3- My favorite aunt died recently. </a:t>
            </a:r>
            <a:r>
              <a:rPr lang="en-US" sz="2000" b="1" dirty="0" smtClean="0">
                <a:cs typeface="Arial" pitchFamily="34" charset="0"/>
              </a:rPr>
              <a:t>That</a:t>
            </a:r>
            <a:r>
              <a:rPr lang="en-US" sz="2000" dirty="0" smtClean="0">
                <a:cs typeface="Arial" pitchFamily="34" charset="0"/>
              </a:rPr>
              <a:t> experience was sad and frightening because no one close to me had ever died before.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 4- </a:t>
            </a:r>
            <a:r>
              <a:rPr lang="en-US" sz="2000" dirty="0" smtClean="0"/>
              <a:t>I have learned French, Hungarian, and Spanish, and I'm now learning English. </a:t>
            </a:r>
          </a:p>
          <a:p>
            <a:pPr algn="l"/>
            <a:r>
              <a:rPr lang="en-US" sz="2000" dirty="0" smtClean="0"/>
              <a:t>    I love the different qualities of each of</a:t>
            </a:r>
            <a:r>
              <a:rPr lang="en-US" sz="2000" b="1" dirty="0" smtClean="0"/>
              <a:t> these </a:t>
            </a:r>
            <a:r>
              <a:rPr lang="en-US" sz="2000" dirty="0" smtClean="0"/>
              <a:t>languages.</a:t>
            </a:r>
          </a:p>
          <a:p>
            <a:pPr algn="l"/>
            <a:r>
              <a:rPr lang="en-US" sz="2000" dirty="0" smtClean="0">
                <a:cs typeface="Arial" pitchFamily="34" charset="0"/>
              </a:rPr>
              <a:t>  5- </a:t>
            </a:r>
            <a:r>
              <a:rPr lang="en-US" sz="2000" dirty="0" smtClean="0"/>
              <a:t>When I was a teenager, I had to work nights and weekends to help my mother pay for food, rent and other necessities. </a:t>
            </a:r>
            <a:r>
              <a:rPr lang="en-US" sz="2000" b="1" dirty="0" smtClean="0"/>
              <a:t>Those</a:t>
            </a:r>
            <a:r>
              <a:rPr lang="en-US" sz="2000" dirty="0" smtClean="0"/>
              <a:t> years were very difficult for us.</a:t>
            </a:r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       </a:t>
            </a:r>
            <a:r>
              <a:rPr lang="en-US" sz="2000" b="1" dirty="0" smtClean="0"/>
              <a:t>Exercise 6 page 78</a:t>
            </a:r>
          </a:p>
          <a:p>
            <a:pPr algn="l"/>
            <a:r>
              <a:rPr lang="en-US" sz="1800" dirty="0" smtClean="0"/>
              <a:t>    Completing sentences with prepositional phrases and demonstratives:</a:t>
            </a:r>
          </a:p>
          <a:p>
            <a:pPr algn="l"/>
            <a:r>
              <a:rPr lang="en-US" sz="1800" dirty="0" smtClean="0"/>
              <a:t>  1- Two years and six months ago, my first child was born. On that day, my life changed. </a:t>
            </a:r>
          </a:p>
          <a:p>
            <a:pPr algn="l"/>
            <a:r>
              <a:rPr lang="en-US" sz="1800" dirty="0" smtClean="0"/>
              <a:t>  2- I lived in a refugee camp in Thailand from the age of seven to eleven. …………………………., my parents’ only hope was going to live in North America.</a:t>
            </a:r>
          </a:p>
          <a:p>
            <a:pPr algn="l"/>
            <a:r>
              <a:rPr lang="en-US" sz="1800" dirty="0" smtClean="0"/>
              <a:t>  3- I have always been shy. ……………………….., learning a new language is a challenge for me.</a:t>
            </a:r>
          </a:p>
          <a:p>
            <a:pPr algn="l"/>
            <a:r>
              <a:rPr lang="en-US" sz="1800" dirty="0" smtClean="0"/>
              <a:t>  4- I came to Mexico City two years ago.  ……………………….., I have had many new experiences.</a:t>
            </a:r>
          </a:p>
          <a:p>
            <a:pPr algn="l"/>
            <a:r>
              <a:rPr lang="en-US" sz="1800" dirty="0" smtClean="0"/>
              <a:t>  5- I was too short and not thin enough. …………………………, I could not continue to dance professionally.</a:t>
            </a:r>
          </a:p>
          <a:p>
            <a:pPr algn="l"/>
            <a:r>
              <a:rPr lang="en-US" sz="1800" dirty="0" smtClean="0"/>
              <a:t>  6- I came to the International English Program six months ago. ……………………….., I have made many new friends. </a:t>
            </a:r>
            <a:endParaRPr lang="ar-SA" sz="18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2</a:t>
            </a:r>
            <a:br>
              <a:rPr lang="en-US" sz="3200" dirty="0" smtClean="0"/>
            </a:br>
            <a:r>
              <a:rPr lang="en-US" sz="3200" dirty="0" smtClean="0"/>
              <a:t>Developing writing skills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b="1" dirty="0" smtClean="0"/>
              <a:t>Exercise 6 page 78</a:t>
            </a:r>
          </a:p>
          <a:p>
            <a:pPr algn="l"/>
            <a:r>
              <a:rPr lang="en-US" sz="1800" dirty="0" smtClean="0"/>
              <a:t>    Completing sentences with prepositional phrases and demonstratives:</a:t>
            </a:r>
          </a:p>
          <a:p>
            <a:pPr algn="l"/>
            <a:r>
              <a:rPr lang="en-US" sz="1800" dirty="0" smtClean="0"/>
              <a:t>  1- Two years and six months ago, my first child was born. </a:t>
            </a:r>
            <a:r>
              <a:rPr lang="en-US" sz="1800" b="1" u="sng" dirty="0" smtClean="0"/>
              <a:t>On that day</a:t>
            </a:r>
            <a:r>
              <a:rPr lang="en-US" sz="1800" dirty="0" smtClean="0"/>
              <a:t>, my life changed. </a:t>
            </a:r>
          </a:p>
          <a:p>
            <a:pPr algn="l"/>
            <a:r>
              <a:rPr lang="en-US" sz="1800" dirty="0" smtClean="0"/>
              <a:t>  2- I lived in a refugee camp in Thailand from the age of seven to eleven. </a:t>
            </a:r>
            <a:r>
              <a:rPr lang="en-US" sz="1800" b="1" u="sng" dirty="0" smtClean="0"/>
              <a:t>During those years</a:t>
            </a:r>
            <a:r>
              <a:rPr lang="en-US" sz="1800" dirty="0" smtClean="0"/>
              <a:t>, my parents’ only hope was going to live in North America.</a:t>
            </a:r>
          </a:p>
          <a:p>
            <a:pPr algn="l"/>
            <a:r>
              <a:rPr lang="en-US" sz="1800" dirty="0" smtClean="0"/>
              <a:t>  3- I have always been shy. </a:t>
            </a:r>
            <a:r>
              <a:rPr lang="en-US" sz="1800" b="1" u="sng" dirty="0" smtClean="0"/>
              <a:t>For this reason</a:t>
            </a:r>
            <a:r>
              <a:rPr lang="en-US" sz="1800" dirty="0" smtClean="0"/>
              <a:t>, learning a new language is a challenge for me.</a:t>
            </a:r>
          </a:p>
          <a:p>
            <a:pPr algn="l"/>
            <a:r>
              <a:rPr lang="en-US" sz="1800" dirty="0" smtClean="0"/>
              <a:t>  4- I came to Mexico City two years ago. </a:t>
            </a:r>
            <a:r>
              <a:rPr lang="en-US" sz="1800" b="1" u="sng" dirty="0" smtClean="0"/>
              <a:t>In this city</a:t>
            </a:r>
            <a:r>
              <a:rPr lang="en-US" sz="1800" dirty="0" smtClean="0"/>
              <a:t>, I have had many new experiences.</a:t>
            </a:r>
          </a:p>
          <a:p>
            <a:pPr algn="l"/>
            <a:r>
              <a:rPr lang="en-US" sz="1800" dirty="0" smtClean="0"/>
              <a:t>  5- I was too short and not thin enough. </a:t>
            </a:r>
            <a:r>
              <a:rPr lang="en-US" sz="1800" b="1" u="sng" dirty="0" smtClean="0"/>
              <a:t>Because of these factors</a:t>
            </a:r>
            <a:r>
              <a:rPr lang="en-US" sz="1800" dirty="0" smtClean="0"/>
              <a:t>, I could not continue to dance professionally.</a:t>
            </a:r>
          </a:p>
          <a:p>
            <a:pPr algn="l"/>
            <a:r>
              <a:rPr lang="en-US" sz="1800" dirty="0" smtClean="0"/>
              <a:t>  6- I came to the International English Program six months ago. </a:t>
            </a:r>
            <a:r>
              <a:rPr lang="en-US" sz="1800" b="1" u="sng" dirty="0" smtClean="0"/>
              <a:t>In this school</a:t>
            </a:r>
            <a:r>
              <a:rPr lang="en-US" sz="1800" dirty="0" smtClean="0"/>
              <a:t>, I have made many new friends. </a:t>
            </a:r>
            <a:endParaRPr lang="ar-SA" sz="1800" dirty="0" smtClean="0"/>
          </a:p>
          <a:p>
            <a:pPr algn="l"/>
            <a:endParaRPr lang="ar-SA" sz="18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3</a:t>
            </a:r>
            <a:br>
              <a:rPr lang="en-US" sz="3200" dirty="0" smtClean="0"/>
            </a:br>
            <a:r>
              <a:rPr lang="en-US" sz="3200" dirty="0" smtClean="0"/>
              <a:t>Revising and Editing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/>
              <a:t>     </a:t>
            </a:r>
          </a:p>
          <a:p>
            <a:pPr algn="l"/>
            <a:r>
              <a:rPr lang="en-US" sz="1800" dirty="0" smtClean="0"/>
              <a:t>         </a:t>
            </a:r>
            <a:r>
              <a:rPr lang="en-US" sz="1800" b="1" dirty="0" smtClean="0"/>
              <a:t>Exercise 2 page 80: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1- Because my mother doesn’t speak </a:t>
            </a:r>
            <a:r>
              <a:rPr lang="en-US" sz="1800" dirty="0" err="1" smtClean="0"/>
              <a:t>english</a:t>
            </a:r>
            <a:r>
              <a:rPr lang="en-US" sz="1800" dirty="0" smtClean="0"/>
              <a:t>, I have to translate for her.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2- When I first moved to the southwest, I got a job as a Salesperson.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3- I have lived in </a:t>
            </a:r>
            <a:r>
              <a:rPr lang="en-US" sz="1800" dirty="0" err="1" smtClean="0"/>
              <a:t>miami</a:t>
            </a:r>
            <a:r>
              <a:rPr lang="en-US" sz="1800" dirty="0" smtClean="0"/>
              <a:t>, Los Angeles, and </a:t>
            </a:r>
            <a:r>
              <a:rPr lang="en-US" sz="1800" dirty="0" err="1" smtClean="0"/>
              <a:t>dallas</a:t>
            </a:r>
            <a:r>
              <a:rPr lang="en-US" sz="1800" dirty="0" smtClean="0"/>
              <a:t>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4- I received a Scholarship from Grant college in the Spring and started classes in </a:t>
            </a:r>
            <a:r>
              <a:rPr lang="en-US" sz="1800" dirty="0" err="1" smtClean="0"/>
              <a:t>september</a:t>
            </a:r>
            <a:r>
              <a:rPr lang="en-US" sz="1800" dirty="0" smtClean="0"/>
              <a:t>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5- this semester, I am taking Math, physics, </a:t>
            </a:r>
            <a:r>
              <a:rPr lang="en-US" sz="1800" dirty="0" err="1" smtClean="0"/>
              <a:t>english</a:t>
            </a:r>
            <a:r>
              <a:rPr lang="en-US" sz="1800" dirty="0" smtClean="0"/>
              <a:t> and Government.</a:t>
            </a:r>
            <a:endParaRPr lang="ar-SA" sz="1800" b="1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Part 3</a:t>
            </a:r>
            <a:br>
              <a:rPr lang="en-US" sz="3200" dirty="0" smtClean="0"/>
            </a:br>
            <a:r>
              <a:rPr lang="en-US" sz="3200" dirty="0" smtClean="0"/>
              <a:t>Revising and Editing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800" b="1" dirty="0" smtClean="0"/>
          </a:p>
          <a:p>
            <a:pPr algn="l"/>
            <a:r>
              <a:rPr lang="en-US" sz="1800" b="1" dirty="0" smtClean="0"/>
              <a:t>          Exercise 2 page 80: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1- Because my mother doesn’t speak English, I have to translate for her.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2- When I first moved to the Southwest, I got a job as a salesperson.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3- I have lived in Miami, Los Angeles, and Dallas.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4- I received a scholarship from Grant College in the spring and started classes in September.</a:t>
            </a:r>
          </a:p>
          <a:p>
            <a:pPr algn="l"/>
            <a:r>
              <a:rPr lang="en-US" sz="1800" b="1" dirty="0" smtClean="0"/>
              <a:t>    </a:t>
            </a:r>
            <a:r>
              <a:rPr lang="en-US" sz="1800" dirty="0" smtClean="0"/>
              <a:t>5- This semester, I am taking math, physics, English and government.</a:t>
            </a:r>
            <a:endParaRPr lang="ar-SA" sz="1800" b="1" dirty="0" smtClean="0"/>
          </a:p>
          <a:p>
            <a:pPr algn="l"/>
            <a:endParaRPr lang="ar-SA" sz="1800" dirty="0"/>
          </a:p>
        </p:txBody>
      </p:sp>
    </p:spTree>
  </p:cSld>
  <p:clrMapOvr>
    <a:masterClrMapping/>
  </p:clrMapOvr>
  <p:transition spd="med"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3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1610</Words>
  <Application>Microsoft Office PowerPoint</Application>
  <PresentationFormat>A4 Paper (210x297 mm)‎</PresentationFormat>
  <Paragraphs>134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    Lecture 9  Chapter 4 Jobs and Professions  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Part 2 Developing writing skills</vt:lpstr>
      <vt:lpstr>Part 3 Revising and Editing</vt:lpstr>
      <vt:lpstr>Part 3 Revising and Editing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mwerdiane</cp:lastModifiedBy>
  <cp:revision>82</cp:revision>
  <dcterms:modified xsi:type="dcterms:W3CDTF">2011-10-25T06:23:04Z</dcterms:modified>
</cp:coreProperties>
</file>