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301" r:id="rId4"/>
    <p:sldId id="309" r:id="rId5"/>
    <p:sldId id="302" r:id="rId6"/>
    <p:sldId id="300" r:id="rId7"/>
    <p:sldId id="303" r:id="rId8"/>
    <p:sldId id="307"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8" autoAdjust="0"/>
  </p:normalViewPr>
  <p:slideViewPr>
    <p:cSldViewPr>
      <p:cViewPr varScale="1">
        <p:scale>
          <a:sx n="74" d="100"/>
          <a:sy n="74" d="100"/>
        </p:scale>
        <p:origin x="-870" y="-10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C2A160E7-7ABD-4A57-963C-BA729CDF1D61}" type="datetimeFigureOut">
              <a:rPr lang="en-US"/>
              <a:pPr>
                <a:defRPr/>
              </a:pPr>
              <a:t>10/28/2011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5EED4085-0C81-405D-A526-3A99294513B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1BC30B19-EA56-4352-A0C4-E0746F7768A3}" type="slidenum">
              <a:rPr lang="ar-SA"/>
              <a:pPr>
                <a:defRPr/>
              </a:pPr>
              <a:t>‹#›</a:t>
            </a:fld>
            <a:endParaRPr lang="en-US" dirty="0"/>
          </a:p>
        </p:txBody>
      </p:sp>
    </p:spTree>
  </p:cSld>
  <p:clrMapOvr>
    <a:masterClrMapping/>
  </p:clrMapOvr>
  <p:transition spd="med"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transition spd="med"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spd="med" advT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transition spd="med"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transition spd="med"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7059E60-7EDF-4DCF-9390-1FB0CC220767}" type="slidenum">
              <a:rPr lang="ar-SA"/>
              <a:pPr>
                <a:defRPr/>
              </a:pPr>
              <a:t>‹#›</a:t>
            </a:fld>
            <a:endParaRPr lang="en-US"/>
          </a:p>
        </p:txBody>
      </p:sp>
    </p:spTree>
  </p:cSld>
  <p:clrMapOvr>
    <a:masterClrMapping/>
  </p:clrMapOvr>
  <p:transition spd="med"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298751F0-ECA5-4D57-A671-54A0211A1D09}" type="slidenum">
              <a:rPr lang="ar-SA"/>
              <a:pPr>
                <a:defRPr/>
              </a:pPr>
              <a:t>‹#›</a:t>
            </a:fld>
            <a:endParaRPr lang="en-US"/>
          </a:p>
        </p:txBody>
      </p:sp>
    </p:spTree>
  </p:cSld>
  <p:clrMapOvr>
    <a:masterClrMapping/>
  </p:clrMapOvr>
  <p:transition spd="med"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91BCFBF9-50EC-4306-9E4A-E25B7094F19A}" type="slidenum">
              <a:rPr lang="ar-SA"/>
              <a:pPr>
                <a:defRPr/>
              </a:pPr>
              <a:t>‹#›</a:t>
            </a:fld>
            <a:endParaRPr lang="en-US"/>
          </a:p>
        </p:txBody>
      </p:sp>
    </p:spTree>
  </p:cSld>
  <p:clrMapOvr>
    <a:masterClrMapping/>
  </p:clrMapOvr>
  <p:transition spd="med"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34A6C24-0AED-44B1-A368-5E0CF0656D7A}" type="slidenum">
              <a:rPr lang="ar-SA"/>
              <a:pPr>
                <a:defRPr/>
              </a:pPr>
              <a:t>‹#›</a:t>
            </a:fld>
            <a:endParaRPr lang="en-US"/>
          </a:p>
        </p:txBody>
      </p:sp>
    </p:spTree>
  </p:cSld>
  <p:clrMapOvr>
    <a:masterClrMapping/>
  </p:clrMapOvr>
  <p:transition spd="med"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dirty="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a:t>
            </a:r>
            <a:r>
              <a:rPr lang="ar-EG" sz="1600" b="1" dirty="0">
                <a:solidFill>
                  <a:schemeClr val="bg1"/>
                </a:solidFill>
                <a:latin typeface="+mn-lt"/>
                <a:cs typeface="+mn-cs"/>
              </a:rPr>
              <a:t>ل</a:t>
            </a:r>
            <a:r>
              <a:rPr lang="ar-SA" sz="1600" b="1" dirty="0">
                <a:solidFill>
                  <a:schemeClr val="bg1"/>
                </a:solidFill>
                <a:latin typeface="+mn-lt"/>
                <a:cs typeface="+mn-cs"/>
              </a:rPr>
              <a:t>كتروني والتعل</a:t>
            </a:r>
            <a:r>
              <a:rPr lang="ar-EG" sz="1600" b="1" dirty="0">
                <a:solidFill>
                  <a:schemeClr val="bg1"/>
                </a:solidFill>
                <a:latin typeface="+mn-lt"/>
                <a:cs typeface="+mn-cs"/>
              </a:rPr>
              <a:t>ي</a:t>
            </a:r>
            <a:r>
              <a:rPr lang="ar-SA" sz="1600" b="1" dirty="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spd="med" advTm="0"/>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FEC7D604-992A-403C-BE8A-9244D304A475}" type="slidenum">
              <a:rPr lang="ar-SA" smtClean="0">
                <a:cs typeface="Arial" pitchFamily="34" charset="0"/>
              </a:rPr>
              <a:pPr/>
              <a:t>1</a:t>
            </a:fld>
            <a:endParaRPr lang="en-US" smtClean="0">
              <a:cs typeface="Arial" pitchFamily="34" charset="0"/>
            </a:endParaRPr>
          </a:p>
        </p:txBody>
      </p:sp>
      <p:sp>
        <p:nvSpPr>
          <p:cNvPr id="5" name="Rectangle 4"/>
          <p:cNvSpPr/>
          <p:nvPr/>
        </p:nvSpPr>
        <p:spPr>
          <a:xfrm>
            <a:off x="-4572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l"/>
            <a:r>
              <a:rPr lang="en-US" sz="3700" b="1">
                <a:solidFill>
                  <a:srgbClr val="375439"/>
                </a:solidFill>
              </a:rPr>
              <a:t>Course title</a:t>
            </a:r>
          </a:p>
          <a:p>
            <a:pPr algn="l"/>
            <a:r>
              <a:rPr lang="en-US" sz="2400" b="1">
                <a:solidFill>
                  <a:srgbClr val="375439"/>
                </a:solidFill>
              </a:rPr>
              <a:t>Composition 1, ADEL 203</a:t>
            </a:r>
          </a:p>
          <a:p>
            <a:pPr algn="l"/>
            <a:r>
              <a:rPr lang="en-US" sz="2400" b="1">
                <a:solidFill>
                  <a:srgbClr val="375439"/>
                </a:solidFill>
              </a:rPr>
              <a:t>Instructor: Werdien Mohamed</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881F948-A07A-4F5D-8D0D-1E7B85703FD8}"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Lecture 10</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Chapter 5</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Lifestyles Around the World</a:t>
            </a:r>
            <a:br>
              <a:rPr lang="en-US" dirty="0" smtClean="0">
                <a:solidFill>
                  <a:srgbClr val="376092"/>
                </a:solidFill>
                <a:latin typeface="Arial" pitchFamily="34" charset="0"/>
                <a:ea typeface="ae_AlMateen"/>
                <a:cs typeface="ae_AlMateen"/>
              </a:rPr>
            </a:br>
            <a:r>
              <a:rPr lang="en-US" dirty="0" smtClean="0">
                <a:solidFill>
                  <a:srgbClr val="376092"/>
                </a:solidFill>
                <a:latin typeface="Arial" pitchFamily="34" charset="0"/>
                <a:ea typeface="ae_AlMateen"/>
                <a:cs typeface="ae_AlMateen"/>
              </a:rPr>
              <a:t> </a:t>
            </a:r>
          </a:p>
        </p:txBody>
      </p:sp>
      <p:sp>
        <p:nvSpPr>
          <p:cNvPr id="14339"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96E5B56-EE75-4536-A95C-03A3EF85536D}" type="slidenum">
              <a:rPr lang="ar-SA" smtClean="0">
                <a:cs typeface="Arial" pitchFamily="34" charset="0"/>
              </a:rPr>
              <a:pPr/>
              <a:t>2</a:t>
            </a:fld>
            <a:endParaRPr lang="en-US"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8915400" cy="838200"/>
          </a:xfrm>
        </p:spPr>
        <p:txBody>
          <a:bodyPr/>
          <a:lstStyle/>
          <a:p>
            <a:pPr algn="l">
              <a:defRPr/>
            </a:pPr>
            <a:r>
              <a:rPr lang="en-US" sz="3200" dirty="0" smtClean="0"/>
              <a:t>Contact hours</a:t>
            </a:r>
            <a:endParaRPr lang="ar-SA" sz="3200" dirty="0"/>
          </a:p>
        </p:txBody>
      </p:sp>
      <p:sp>
        <p:nvSpPr>
          <p:cNvPr id="15363" name="عنصر نائب للمحتوى 2"/>
          <p:cNvSpPr>
            <a:spLocks noGrp="1"/>
          </p:cNvSpPr>
          <p:nvPr>
            <p:ph idx="1"/>
          </p:nvPr>
        </p:nvSpPr>
        <p:spPr>
          <a:xfrm>
            <a:off x="0" y="1447800"/>
            <a:ext cx="8915400" cy="4373563"/>
          </a:xfrm>
        </p:spPr>
        <p:txBody>
          <a:bodyPr/>
          <a:lstStyle/>
          <a:p>
            <a:endParaRPr lang="ar-SA" sz="1800" dirty="0" smtClean="0"/>
          </a:p>
          <a:p>
            <a:pPr algn="l"/>
            <a:r>
              <a:rPr lang="en-US" sz="1800" dirty="0" smtClean="0"/>
              <a:t>       </a:t>
            </a:r>
            <a:r>
              <a:rPr lang="en-US" sz="2000" dirty="0" smtClean="0"/>
              <a:t>Saturday           10:30 – 12:00</a:t>
            </a:r>
          </a:p>
          <a:p>
            <a:pPr algn="l"/>
            <a:endParaRPr lang="en-US" sz="2000" dirty="0" smtClean="0"/>
          </a:p>
          <a:p>
            <a:pPr algn="l"/>
            <a:r>
              <a:rPr lang="en-US" sz="2000" dirty="0" smtClean="0"/>
              <a:t>       Monday           10:30 – 12:00</a:t>
            </a:r>
          </a:p>
          <a:p>
            <a:pPr algn="l"/>
            <a:endParaRPr lang="en-US" sz="2000" dirty="0" smtClean="0"/>
          </a:p>
          <a:p>
            <a:pPr algn="l"/>
            <a:r>
              <a:rPr lang="en-US" sz="2000" dirty="0" smtClean="0"/>
              <a:t>       Wednesday    10:30 – 12:00</a:t>
            </a:r>
          </a:p>
          <a:p>
            <a:pPr algn="l"/>
            <a:endParaRPr lang="en-US" sz="2000" dirty="0" smtClean="0"/>
          </a:p>
          <a:p>
            <a:pPr algn="l"/>
            <a:endParaRPr lang="en-US" sz="2000" dirty="0" smtClean="0"/>
          </a:p>
          <a:p>
            <a:pPr algn="l"/>
            <a:r>
              <a:rPr lang="en-US" sz="2000" dirty="0" smtClean="0"/>
              <a:t>   Mobile number: 0537512240</a:t>
            </a:r>
            <a:endParaRPr lang="ar-SA" sz="2000" dirty="0" smtClean="0"/>
          </a:p>
          <a:p>
            <a:endParaRPr lang="ar-SA" sz="1800" dirty="0" smtClean="0">
              <a:solidFill>
                <a:srgbClr val="FF0000"/>
              </a:solidFill>
            </a:endParaRPr>
          </a:p>
          <a:p>
            <a:endParaRPr lang="ar-SA" sz="1800" dirty="0" smtClean="0">
              <a:solidFill>
                <a:srgbClr val="FF0000"/>
              </a:solidFill>
            </a:endParaRPr>
          </a:p>
          <a:p>
            <a:pPr algn="ctr"/>
            <a:endParaRPr lang="ar-SA" sz="1800" dirty="0" smtClean="0"/>
          </a:p>
          <a:p>
            <a:pPr algn="l"/>
            <a:endParaRPr lang="en-US" sz="1800" dirty="0" smtClean="0">
              <a:cs typeface="Arial" pitchFamily="34" charset="0"/>
            </a:endParaRPr>
          </a:p>
          <a:p>
            <a:pPr algn="l"/>
            <a:r>
              <a:rPr lang="en-US" sz="1800" dirty="0" smtClean="0">
                <a:cs typeface="Arial" pitchFamily="34" charset="0"/>
              </a:rPr>
              <a:t>       </a:t>
            </a:r>
            <a:endParaRPr lang="ar-SA" sz="2000"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Exploring Ideas</a:t>
            </a:r>
            <a:endParaRPr lang="en-US" sz="3200" dirty="0"/>
          </a:p>
        </p:txBody>
      </p:sp>
      <p:sp>
        <p:nvSpPr>
          <p:cNvPr id="3" name="Content Placeholder 2"/>
          <p:cNvSpPr>
            <a:spLocks noGrp="1"/>
          </p:cNvSpPr>
          <p:nvPr>
            <p:ph idx="1"/>
          </p:nvPr>
        </p:nvSpPr>
        <p:spPr>
          <a:xfrm>
            <a:off x="457200" y="1600200"/>
            <a:ext cx="8953500" cy="4525963"/>
          </a:xfrm>
        </p:spPr>
        <p:txBody>
          <a:bodyPr/>
          <a:lstStyle/>
          <a:p>
            <a:pPr algn="l"/>
            <a:r>
              <a:rPr lang="en-US" sz="1800" dirty="0" smtClean="0"/>
              <a:t>            In this chapter you are going to write a two-paragraph </a:t>
            </a:r>
            <a:r>
              <a:rPr lang="en-US" sz="1800" b="1" dirty="0" smtClean="0"/>
              <a:t>narrative </a:t>
            </a:r>
            <a:r>
              <a:rPr lang="en-US" sz="1800" dirty="0" smtClean="0"/>
              <a:t>about </a:t>
            </a:r>
            <a:r>
              <a:rPr lang="en-US" sz="1800" b="1" dirty="0" smtClean="0"/>
              <a:t>a personal experience</a:t>
            </a:r>
            <a:r>
              <a:rPr lang="en-US" sz="1800" dirty="0" smtClean="0"/>
              <a:t>. You should tell the reader about the </a:t>
            </a:r>
            <a:r>
              <a:rPr lang="en-US" sz="1800" b="1" dirty="0" smtClean="0"/>
              <a:t>moral </a:t>
            </a:r>
            <a:r>
              <a:rPr lang="en-US" sz="1800" dirty="0" smtClean="0"/>
              <a:t>of the story.</a:t>
            </a:r>
          </a:p>
          <a:p>
            <a:pPr algn="l"/>
            <a:r>
              <a:rPr lang="en-US" sz="1800" dirty="0" smtClean="0"/>
              <a:t>           </a:t>
            </a:r>
            <a:r>
              <a:rPr lang="en-US" sz="1800" b="1" dirty="0" smtClean="0"/>
              <a:t>Exercise 1 page 86</a:t>
            </a:r>
          </a:p>
          <a:p>
            <a:pPr algn="l"/>
            <a:r>
              <a:rPr lang="en-US" sz="1800" b="1" dirty="0" smtClean="0"/>
              <a:t>      </a:t>
            </a:r>
            <a:r>
              <a:rPr lang="en-US" sz="1800" b="1" smtClean="0"/>
              <a:t>Discussing </a:t>
            </a:r>
            <a:r>
              <a:rPr lang="en-US" sz="1800" b="1" smtClean="0"/>
              <a:t>lessons </a:t>
            </a:r>
            <a:r>
              <a:rPr lang="en-US" sz="1800" b="1" dirty="0" smtClean="0"/>
              <a:t>learned from experience:</a:t>
            </a:r>
          </a:p>
          <a:p>
            <a:pPr algn="l"/>
            <a:r>
              <a:rPr lang="en-US" sz="1800" b="1" dirty="0" smtClean="0"/>
              <a:t>        </a:t>
            </a:r>
            <a:r>
              <a:rPr lang="en-US" sz="1800" dirty="0" smtClean="0"/>
              <a:t>1- It’s important to think for yourself.</a:t>
            </a:r>
          </a:p>
          <a:p>
            <a:pPr algn="l"/>
            <a:r>
              <a:rPr lang="en-US" sz="1800" b="1" dirty="0" smtClean="0"/>
              <a:t>        </a:t>
            </a:r>
            <a:r>
              <a:rPr lang="en-US" sz="1800" dirty="0" smtClean="0"/>
              <a:t>2- Self discipline is an essential quality.</a:t>
            </a:r>
          </a:p>
          <a:p>
            <a:pPr algn="l"/>
            <a:r>
              <a:rPr lang="en-US" sz="1800" b="1" dirty="0" smtClean="0"/>
              <a:t>        </a:t>
            </a:r>
            <a:r>
              <a:rPr lang="en-US" sz="1800" dirty="0" smtClean="0"/>
              <a:t>3- Sometimes you have to take risks to get something you want.</a:t>
            </a:r>
          </a:p>
          <a:p>
            <a:pPr algn="l"/>
            <a:r>
              <a:rPr lang="en-US" sz="1800" b="1" dirty="0" smtClean="0"/>
              <a:t>        </a:t>
            </a:r>
            <a:r>
              <a:rPr lang="en-US" sz="1800" dirty="0" smtClean="0"/>
              <a:t>4- Friendship is one of the most valuable things in life.</a:t>
            </a:r>
          </a:p>
          <a:p>
            <a:pPr algn="l"/>
            <a:r>
              <a:rPr lang="en-US" sz="1800" b="1" dirty="0" smtClean="0"/>
              <a:t>        </a:t>
            </a:r>
            <a:r>
              <a:rPr lang="en-US" sz="1800" dirty="0" smtClean="0"/>
              <a:t>5- You should never make promises you can’t keep.</a:t>
            </a:r>
          </a:p>
          <a:p>
            <a:pPr algn="l"/>
            <a:r>
              <a:rPr lang="en-US" sz="1800" dirty="0" smtClean="0"/>
              <a:t>        6- If you want a good relationship, you have to compromise.</a:t>
            </a:r>
          </a:p>
          <a:p>
            <a:pPr algn="l"/>
            <a:r>
              <a:rPr lang="en-US" sz="1800" dirty="0" smtClean="0"/>
              <a:t>        7- Sometimes parents do know best.</a:t>
            </a:r>
          </a:p>
          <a:p>
            <a:pPr algn="l"/>
            <a:r>
              <a:rPr lang="en-US" sz="1800" dirty="0" smtClean="0"/>
              <a:t>        8- You should never lie to the people you love.</a:t>
            </a:r>
          </a:p>
          <a:p>
            <a:pPr algn="l"/>
            <a:r>
              <a:rPr lang="en-US" sz="1800" dirty="0" smtClean="0"/>
              <a:t>        9- The only thing that’s certain is change.</a:t>
            </a:r>
          </a:p>
          <a:p>
            <a:pPr algn="l"/>
            <a:r>
              <a:rPr lang="en-US" sz="1800" dirty="0" smtClean="0"/>
              <a:t>        10- It’s great to be independent.</a:t>
            </a:r>
          </a:p>
          <a:p>
            <a:pPr algn="l"/>
            <a:r>
              <a:rPr lang="en-US" sz="2000" dirty="0" smtClean="0"/>
              <a:t>        </a:t>
            </a:r>
          </a:p>
          <a:p>
            <a:pPr algn="l"/>
            <a:r>
              <a:rPr lang="en-US" sz="2000" dirty="0" smtClean="0"/>
              <a:t>      </a:t>
            </a:r>
            <a:endParaRPr lang="en-US" sz="2000" dirty="0"/>
          </a:p>
        </p:txBody>
      </p:sp>
    </p:spTree>
  </p:cSld>
  <p:clrMapOvr>
    <a:masterClrMapping/>
  </p:clrMapOvr>
  <p:transition spd="med"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p:txBody>
          <a:bodyPr/>
          <a:lstStyle/>
          <a:p>
            <a:pPr algn="l">
              <a:defRPr/>
            </a:pPr>
            <a:r>
              <a:rPr lang="en-US" sz="3200" dirty="0" smtClean="0"/>
              <a:t>Building Vocabulary</a:t>
            </a:r>
            <a:endParaRPr lang="ar-SA" sz="3200" dirty="0"/>
          </a:p>
        </p:txBody>
      </p:sp>
      <p:sp>
        <p:nvSpPr>
          <p:cNvPr id="16387" name="Content Placeholder 2"/>
          <p:cNvSpPr>
            <a:spLocks noGrp="1"/>
          </p:cNvSpPr>
          <p:nvPr>
            <p:ph idx="1"/>
          </p:nvPr>
        </p:nvSpPr>
        <p:spPr/>
        <p:txBody>
          <a:bodyPr/>
          <a:lstStyle/>
          <a:p>
            <a:pPr algn="l"/>
            <a:r>
              <a:rPr lang="en-US" sz="2000" dirty="0" smtClean="0">
                <a:cs typeface="Arial" pitchFamily="34" charset="0"/>
              </a:rPr>
              <a:t>   </a:t>
            </a:r>
            <a:r>
              <a:rPr lang="en-US" sz="2000" b="1" dirty="0" smtClean="0">
                <a:cs typeface="Arial" pitchFamily="34" charset="0"/>
              </a:rPr>
              <a:t>Exercise 4 page 87:</a:t>
            </a:r>
          </a:p>
          <a:p>
            <a:pPr algn="l"/>
            <a:r>
              <a:rPr lang="en-US" sz="2000" dirty="0" smtClean="0">
                <a:cs typeface="Arial" pitchFamily="34" charset="0"/>
              </a:rPr>
              <a:t>        </a:t>
            </a:r>
            <a:r>
              <a:rPr lang="en-US" sz="2000" u="sng" dirty="0" smtClean="0">
                <a:cs typeface="Arial" pitchFamily="34" charset="0"/>
              </a:rPr>
              <a:t>Nouns                                 Verbs                                     Adjectives</a:t>
            </a:r>
          </a:p>
          <a:p>
            <a:pPr algn="l"/>
            <a:r>
              <a:rPr lang="en-US" sz="2000" dirty="0" smtClean="0">
                <a:cs typeface="Arial" pitchFamily="34" charset="0"/>
              </a:rPr>
              <a:t>      decision                             change                                   independent</a:t>
            </a:r>
          </a:p>
          <a:p>
            <a:pPr algn="l"/>
            <a:r>
              <a:rPr lang="en-US" sz="2000" dirty="0" smtClean="0">
                <a:cs typeface="Arial" pitchFamily="34" charset="0"/>
              </a:rPr>
              <a:t>      friendship                          compromise                         valuable</a:t>
            </a:r>
          </a:p>
          <a:p>
            <a:pPr algn="l"/>
            <a:r>
              <a:rPr lang="en-US" sz="2000" dirty="0" smtClean="0">
                <a:cs typeface="Arial" pitchFamily="34" charset="0"/>
              </a:rPr>
              <a:t>      importance                        lie                                           decisive</a:t>
            </a:r>
          </a:p>
          <a:p>
            <a:pPr algn="l"/>
            <a:r>
              <a:rPr lang="en-US" sz="2000" dirty="0" smtClean="0">
                <a:cs typeface="Arial" pitchFamily="34" charset="0"/>
              </a:rPr>
              <a:t>      promise                              risk                </a:t>
            </a:r>
          </a:p>
          <a:p>
            <a:pPr algn="l"/>
            <a:r>
              <a:rPr lang="en-US" sz="2000" dirty="0" smtClean="0">
                <a:cs typeface="Arial" pitchFamily="34" charset="0"/>
              </a:rPr>
              <a:t>      self-discipline</a:t>
            </a:r>
          </a:p>
        </p:txBody>
      </p:sp>
    </p:spTree>
  </p:cSld>
  <p:clrMapOvr>
    <a:masterClrMapping/>
  </p:clrMapOvr>
  <p:transition spd="med" advTm="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defRPr/>
            </a:pPr>
            <a:r>
              <a:rPr lang="en-US" sz="2800" dirty="0" smtClean="0"/>
              <a:t>Using a graphic organizer to write an anecdote</a:t>
            </a:r>
            <a:endParaRPr lang="ar-SA" sz="2800" dirty="0"/>
          </a:p>
        </p:txBody>
      </p:sp>
      <p:sp>
        <p:nvSpPr>
          <p:cNvPr id="17411" name="عنصر نائب للمحتوى 2"/>
          <p:cNvSpPr>
            <a:spLocks noGrp="1"/>
          </p:cNvSpPr>
          <p:nvPr>
            <p:ph idx="1"/>
          </p:nvPr>
        </p:nvSpPr>
        <p:spPr/>
        <p:txBody>
          <a:bodyPr/>
          <a:lstStyle/>
          <a:p>
            <a:pPr algn="l"/>
            <a:r>
              <a:rPr lang="en-GB" sz="1800" b="1" dirty="0" smtClean="0">
                <a:cs typeface="Arial" pitchFamily="34" charset="0"/>
              </a:rPr>
              <a:t>    An anecdote </a:t>
            </a:r>
            <a:r>
              <a:rPr lang="en-GB" sz="1800" dirty="0" smtClean="0">
                <a:cs typeface="Arial" pitchFamily="34" charset="0"/>
              </a:rPr>
              <a:t>is a short description of an interesting event that really happened.</a:t>
            </a:r>
          </a:p>
          <a:p>
            <a:pPr algn="l"/>
            <a:r>
              <a:rPr lang="en-GB" sz="1800" b="1" dirty="0" smtClean="0">
                <a:cs typeface="Arial" pitchFamily="34" charset="0"/>
              </a:rPr>
              <a:t>  </a:t>
            </a:r>
            <a:r>
              <a:rPr lang="en-GB" sz="1800" dirty="0" smtClean="0">
                <a:cs typeface="Arial" pitchFamily="34" charset="0"/>
              </a:rPr>
              <a:t>Your anecdote should answer the following questions:</a:t>
            </a:r>
          </a:p>
          <a:p>
            <a:pPr algn="l"/>
            <a:r>
              <a:rPr lang="en-GB" sz="1800" b="1" dirty="0" smtClean="0">
                <a:cs typeface="Arial" pitchFamily="34" charset="0"/>
              </a:rPr>
              <a:t>  </a:t>
            </a:r>
            <a:r>
              <a:rPr lang="en-GB" sz="1800" dirty="0" smtClean="0">
                <a:cs typeface="Arial" pitchFamily="34" charset="0"/>
              </a:rPr>
              <a:t>1- When and where did the event happen?</a:t>
            </a:r>
          </a:p>
          <a:p>
            <a:pPr algn="l"/>
            <a:r>
              <a:rPr lang="en-GB" sz="1800" b="1" dirty="0" smtClean="0">
                <a:cs typeface="Arial" pitchFamily="34" charset="0"/>
              </a:rPr>
              <a:t>  </a:t>
            </a:r>
            <a:r>
              <a:rPr lang="en-GB" sz="1800" dirty="0" smtClean="0">
                <a:cs typeface="Arial" pitchFamily="34" charset="0"/>
              </a:rPr>
              <a:t>2- Who was involved?</a:t>
            </a:r>
          </a:p>
          <a:p>
            <a:pPr algn="l"/>
            <a:r>
              <a:rPr lang="en-GB" sz="1800" b="1" dirty="0" smtClean="0">
                <a:cs typeface="Arial" pitchFamily="34" charset="0"/>
              </a:rPr>
              <a:t>  </a:t>
            </a:r>
            <a:r>
              <a:rPr lang="en-GB" sz="1800" dirty="0" smtClean="0">
                <a:cs typeface="Arial" pitchFamily="34" charset="0"/>
              </a:rPr>
              <a:t>3- What happened?</a:t>
            </a:r>
          </a:p>
          <a:p>
            <a:pPr algn="l"/>
            <a:r>
              <a:rPr lang="en-GB" sz="1800" b="1" dirty="0" smtClean="0">
                <a:cs typeface="Arial" pitchFamily="34" charset="0"/>
              </a:rPr>
              <a:t>  </a:t>
            </a:r>
            <a:r>
              <a:rPr lang="en-GB" sz="1800" dirty="0" smtClean="0">
                <a:cs typeface="Arial" pitchFamily="34" charset="0"/>
              </a:rPr>
              <a:t>4- Why did it happen?</a:t>
            </a:r>
          </a:p>
          <a:p>
            <a:pPr algn="l"/>
            <a:r>
              <a:rPr lang="en-GB" sz="1800" b="1" dirty="0" smtClean="0">
                <a:cs typeface="Arial" pitchFamily="34" charset="0"/>
              </a:rPr>
              <a:t>  </a:t>
            </a:r>
            <a:r>
              <a:rPr lang="en-GB" sz="1800" dirty="0" smtClean="0">
                <a:cs typeface="Arial" pitchFamily="34" charset="0"/>
              </a:rPr>
              <a:t>5- What was the result?</a:t>
            </a:r>
          </a:p>
          <a:p>
            <a:pPr algn="l"/>
            <a:r>
              <a:rPr lang="en-GB" sz="1800" b="1" dirty="0" smtClean="0">
                <a:cs typeface="Arial" pitchFamily="34" charset="0"/>
              </a:rPr>
              <a:t>  </a:t>
            </a:r>
            <a:r>
              <a:rPr lang="en-GB" sz="1800" dirty="0" smtClean="0">
                <a:cs typeface="Arial" pitchFamily="34" charset="0"/>
              </a:rPr>
              <a:t>6- What was the lesson you learned?</a:t>
            </a:r>
          </a:p>
          <a:p>
            <a:pPr algn="l"/>
            <a:r>
              <a:rPr lang="en-GB" sz="1800" dirty="0" smtClean="0">
                <a:cs typeface="Arial" pitchFamily="34" charset="0"/>
              </a:rPr>
              <a:t>     A </a:t>
            </a:r>
            <a:r>
              <a:rPr lang="en-GB" sz="1800" b="1" dirty="0" smtClean="0">
                <a:cs typeface="Arial" pitchFamily="34" charset="0"/>
              </a:rPr>
              <a:t>graphic organizer</a:t>
            </a:r>
            <a:r>
              <a:rPr lang="en-GB" sz="1800" dirty="0" smtClean="0">
                <a:cs typeface="Arial" pitchFamily="34" charset="0"/>
              </a:rPr>
              <a:t> can help you organize your ideas for your paragraph.</a:t>
            </a:r>
          </a:p>
          <a:p>
            <a:pPr algn="l"/>
            <a:endParaRPr lang="en-GB" sz="1800" dirty="0" smtClean="0">
              <a:cs typeface="Arial" pitchFamily="34" charset="0"/>
            </a:endParaRPr>
          </a:p>
          <a:p>
            <a:pPr algn="l"/>
            <a:r>
              <a:rPr lang="en-GB" sz="1800" dirty="0" smtClean="0">
                <a:cs typeface="Arial" pitchFamily="34" charset="0"/>
              </a:rPr>
              <a:t>             </a:t>
            </a:r>
            <a:r>
              <a:rPr lang="en-GB" sz="1800" b="1" dirty="0" smtClean="0">
                <a:cs typeface="Arial" pitchFamily="34" charset="0"/>
              </a:rPr>
              <a:t>See your book on page 89</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endParaRPr lang="ar-SA" dirty="0" smtClean="0">
              <a:cs typeface="Arial" pitchFamily="34" charset="0"/>
            </a:endParaRPr>
          </a:p>
        </p:txBody>
      </p:sp>
    </p:spTree>
  </p:cSld>
  <p:clrMapOvr>
    <a:masterClrMapping/>
  </p:clrMapOvr>
  <p:transition spd="med" advTm="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2800" dirty="0" smtClean="0"/>
              <a:t>Using a graphic organizer</a:t>
            </a:r>
            <a:endParaRPr lang="en-US" sz="2800" dirty="0"/>
          </a:p>
        </p:txBody>
      </p:sp>
      <p:sp>
        <p:nvSpPr>
          <p:cNvPr id="18435" name="Content Placeholder 2"/>
          <p:cNvSpPr>
            <a:spLocks noGrp="1"/>
          </p:cNvSpPr>
          <p:nvPr>
            <p:ph idx="1"/>
          </p:nvPr>
        </p:nvSpPr>
        <p:spPr/>
        <p:txBody>
          <a:bodyPr/>
          <a:lstStyle/>
          <a:p>
            <a:pPr algn="l"/>
            <a:r>
              <a:rPr lang="en-US" sz="2000" b="1" dirty="0" smtClean="0">
                <a:cs typeface="Arial" pitchFamily="34" charset="0"/>
              </a:rPr>
              <a:t>     </a:t>
            </a:r>
            <a:r>
              <a:rPr lang="en-US" sz="2000" dirty="0" smtClean="0">
                <a:cs typeface="Arial" pitchFamily="34" charset="0"/>
              </a:rPr>
              <a:t>       </a:t>
            </a:r>
            <a:r>
              <a:rPr lang="en-US" sz="2000" b="1" dirty="0" smtClean="0">
                <a:cs typeface="Arial" pitchFamily="34" charset="0"/>
              </a:rPr>
              <a:t>Exercise 6 page 89</a:t>
            </a:r>
            <a:endParaRPr lang="en-US" sz="2000" dirty="0" smtClean="0">
              <a:cs typeface="Arial" pitchFamily="34" charset="0"/>
            </a:endParaRPr>
          </a:p>
          <a:p>
            <a:pPr algn="l"/>
            <a:r>
              <a:rPr lang="en-US" sz="2000" dirty="0" smtClean="0">
                <a:cs typeface="Arial" pitchFamily="34" charset="0"/>
              </a:rPr>
              <a:t>           </a:t>
            </a:r>
            <a:r>
              <a:rPr lang="en-US" sz="1800" dirty="0" smtClean="0">
                <a:cs typeface="Arial" pitchFamily="34" charset="0"/>
              </a:rPr>
              <a:t>One summer weekend, some friends and I decided to walk to a waterfall we had heard about. Since it was too far to walk along the road, we followed a railroad line. We had walked five or six miles when we came to a high rock wall where the tracks entered a tunnel. This tunnel didn’t look very long, but it was very narrow. We knew it would be dangerous if a train came because there would be no safe place for us to go. However, we couldn’t climb the rocks or walk around them, and no one wanted to go back. Finally, we decided to go through the tunnel. I knew it was foolish, but I went because the others did.</a:t>
            </a:r>
          </a:p>
          <a:p>
            <a:pPr algn="l"/>
            <a:endParaRPr lang="en-US" sz="1800" dirty="0" smtClean="0">
              <a:cs typeface="Arial" pitchFamily="34" charset="0"/>
            </a:endParaRPr>
          </a:p>
          <a:p>
            <a:pPr algn="l"/>
            <a:r>
              <a:rPr lang="en-US" sz="1800" dirty="0" smtClean="0">
                <a:cs typeface="Arial" pitchFamily="34" charset="0"/>
              </a:rPr>
              <a:t>            As we entered the tunnel, we saw that it was longer and darker than we had thought. Suddenly, everyone was frightened and we all began to run. “ This is crazy!” I thought. As we ran faster, it got lighter in the tunnel. Once we were outside, we fell on the ground gasping. About a minute later, a train came through. That was when I finally realized the importance of thinking for myself.</a:t>
            </a:r>
          </a:p>
        </p:txBody>
      </p:sp>
    </p:spTree>
  </p:cSld>
  <p:clrMapOvr>
    <a:masterClrMapping/>
  </p:clrMapOvr>
  <p:transition spd="med" advTm="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sz="3200" dirty="0" smtClean="0"/>
              <a:t>Homework</a:t>
            </a:r>
            <a:endParaRPr lang="ar-SA" sz="32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t>
            </a:r>
          </a:p>
          <a:p>
            <a:pPr algn="l"/>
            <a:r>
              <a:rPr lang="en-US" sz="2000" dirty="0" smtClean="0"/>
              <a:t>            </a:t>
            </a:r>
            <a:r>
              <a:rPr lang="en-US" sz="2000" b="1" dirty="0" smtClean="0"/>
              <a:t>Write your own anecdote in which you tell the reader about a personal experience which taught you a valuable lesson.</a:t>
            </a:r>
          </a:p>
          <a:p>
            <a:pPr algn="l"/>
            <a:endParaRPr lang="en-US" sz="2000" dirty="0" smtClean="0"/>
          </a:p>
          <a:p>
            <a:pPr algn="l"/>
            <a:endParaRPr lang="en-US" sz="2000" dirty="0" smtClean="0"/>
          </a:p>
          <a:p>
            <a:pPr algn="l"/>
            <a:endParaRPr lang="en-US" sz="2000" dirty="0" smtClean="0"/>
          </a:p>
          <a:p>
            <a:pPr algn="l"/>
            <a:r>
              <a:rPr lang="en-US" sz="2000" dirty="0" smtClean="0"/>
              <a:t>                                                                               Good luck</a:t>
            </a:r>
          </a:p>
        </p:txBody>
      </p:sp>
    </p:spTree>
  </p:cSld>
  <p:clrMapOvr>
    <a:masterClrMapping/>
  </p:clrMapOvr>
  <p:transition spd="med"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253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253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spd="med" advTm="0">
    <p:wip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715</TotalTime>
  <Words>590</Words>
  <Application>Microsoft Office PowerPoint</Application>
  <PresentationFormat>A4 Paper (210x297 mm)</PresentationFormat>
  <Paragraphs>76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    Lecture 10  Chapter 5 Lifestyles Around the World  </vt:lpstr>
      <vt:lpstr>Contact hours</vt:lpstr>
      <vt:lpstr>Exploring Ideas</vt:lpstr>
      <vt:lpstr>Building Vocabulary</vt:lpstr>
      <vt:lpstr>Using a graphic organizer to write an anecdote</vt:lpstr>
      <vt:lpstr>Using a graphic organizer</vt:lpstr>
      <vt:lpstr>Homework</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M@Z</cp:lastModifiedBy>
  <cp:revision>107</cp:revision>
  <dcterms:modified xsi:type="dcterms:W3CDTF">2011-10-28T06:55:35Z</dcterms:modified>
</cp:coreProperties>
</file>