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301" r:id="rId3"/>
    <p:sldId id="302" r:id="rId4"/>
    <p:sldId id="303" r:id="rId5"/>
    <p:sldId id="304" r:id="rId6"/>
    <p:sldId id="313" r:id="rId7"/>
    <p:sldId id="314" r:id="rId8"/>
    <p:sldId id="315" r:id="rId9"/>
    <p:sldId id="316" r:id="rId10"/>
    <p:sldId id="317" r:id="rId11"/>
    <p:sldId id="318" r:id="rId12"/>
    <p:sldId id="319" r:id="rId13"/>
    <p:sldId id="328" r:id="rId14"/>
    <p:sldId id="321" r:id="rId15"/>
    <p:sldId id="326" r:id="rId16"/>
    <p:sldId id="322" r:id="rId17"/>
    <p:sldId id="327" r:id="rId18"/>
    <p:sldId id="325" r:id="rId19"/>
    <p:sldId id="323" r:id="rId20"/>
    <p:sldId id="324"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709256"/>
    <a:srgbClr val="009900"/>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6943" autoAdjust="0"/>
    <p:restoredTop sz="94664" autoAdjust="0"/>
  </p:normalViewPr>
  <p:slideViewPr>
    <p:cSldViewPr>
      <p:cViewPr>
        <p:scale>
          <a:sx n="60" d="100"/>
          <a:sy n="60" d="100"/>
        </p:scale>
        <p:origin x="-960" y="-3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e- </a:t>
            </a:r>
            <a:r>
              <a:rPr lang="en-US" sz="2000" b="1" spc="-150" dirty="0" smtClean="0">
                <a:solidFill>
                  <a:srgbClr val="709256"/>
                </a:solidFill>
                <a:effectLst>
                  <a:outerShdw blurRad="38100" dist="38100" dir="2700000" algn="tl">
                    <a:srgbClr val="000000">
                      <a:alpha val="43137"/>
                    </a:srgbClr>
                  </a:outerShdw>
                </a:effectLst>
                <a:latin typeface="Calibri" pitchFamily="34" charset="0"/>
              </a:rPr>
              <a:t>Learning</a:t>
            </a:r>
            <a:r>
              <a:rPr lang="en-US" sz="2400" b="1" spc="-150" dirty="0" smtClean="0">
                <a:solidFill>
                  <a:srgbClr val="709256"/>
                </a:solidFill>
                <a:effectLst>
                  <a:outerShdw blurRad="38100" dist="38100" dir="2700000" algn="tl">
                    <a:srgbClr val="000000">
                      <a:alpha val="43137"/>
                    </a:srgbClr>
                  </a:outerShdw>
                </a:effectLst>
                <a:latin typeface="Calibri" pitchFamily="34" charset="0"/>
              </a:rPr>
              <a:t> Deanship </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2286000"/>
          </a:xfrm>
          <a:prstGeom prst="rect">
            <a:avLst/>
          </a:prstGeom>
          <a:noFill/>
          <a:ln w="9525">
            <a:noFill/>
            <a:miter lim="800000"/>
            <a:headEnd/>
            <a:tailEnd/>
          </a:ln>
        </p:spPr>
        <p:txBody>
          <a:bodyPr anchor="ctr"/>
          <a:lstStyle/>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r>
              <a:rPr lang="en-US" sz="5400" b="1" dirty="0" smtClean="0">
                <a:solidFill>
                  <a:srgbClr val="709256"/>
                </a:solidFill>
                <a:latin typeface="AYM Wadiy S_U normal."/>
                <a:cs typeface="Times New Roman" pitchFamily="18" charset="0"/>
              </a:rPr>
              <a:t>English Language  </a:t>
            </a:r>
          </a:p>
          <a:p>
            <a:pPr algn="l">
              <a:lnSpc>
                <a:spcPct val="80000"/>
              </a:lnSpc>
            </a:pPr>
            <a:r>
              <a:rPr lang="en-US" sz="6000" b="1" dirty="0" smtClean="0">
                <a:solidFill>
                  <a:srgbClr val="709256"/>
                </a:solidFill>
                <a:latin typeface="AYM Wadiy S_U normal."/>
                <a:cs typeface="Times New Roman" pitchFamily="18" charset="0"/>
              </a:rPr>
              <a:t>Reading </a:t>
            </a:r>
            <a:endParaRPr lang="en-US" sz="6600" b="1" dirty="0" smtClean="0">
              <a:solidFill>
                <a:srgbClr val="709256"/>
              </a:solidFill>
              <a:latin typeface="AYM Wadiy S_U normal."/>
              <a:cs typeface="Times New Roman" pitchFamily="18" charset="0"/>
            </a:endParaRPr>
          </a:p>
          <a:p>
            <a:pPr algn="l">
              <a:lnSpc>
                <a:spcPct val="80000"/>
              </a:lnSpc>
            </a:pPr>
            <a:endParaRPr lang="en-US" sz="4000" b="1" dirty="0" smtClean="0">
              <a:solidFill>
                <a:srgbClr val="709256"/>
              </a:solidFill>
              <a:latin typeface="Calibri" pitchFamily="34" charset="0"/>
              <a:cs typeface="Times New Roman" pitchFamily="18" charset="0"/>
            </a:endParaRPr>
          </a:p>
          <a:p>
            <a:pPr algn="l">
              <a:lnSpc>
                <a:spcPct val="80000"/>
              </a:lnSpc>
            </a:pPr>
            <a:r>
              <a:rPr lang="en-US" sz="4000" b="1" dirty="0" smtClean="0">
                <a:latin typeface="Calibri" pitchFamily="34" charset="0"/>
                <a:cs typeface="Times New Roman" pitchFamily="18" charset="0"/>
              </a:rPr>
              <a:t>Instructor: </a:t>
            </a:r>
          </a:p>
          <a:p>
            <a:pPr algn="l">
              <a:lnSpc>
                <a:spcPct val="80000"/>
              </a:lnSpc>
            </a:pPr>
            <a:r>
              <a:rPr lang="en-US" sz="3200" b="1" dirty="0" err="1" smtClean="0">
                <a:latin typeface="Calibri" pitchFamily="34" charset="0"/>
                <a:cs typeface="Times New Roman" pitchFamily="18" charset="0"/>
              </a:rPr>
              <a:t>Ammar</a:t>
            </a:r>
            <a:r>
              <a:rPr lang="en-US" sz="3200" b="1" dirty="0" smtClean="0">
                <a:latin typeface="Calibri" pitchFamily="34" charset="0"/>
                <a:cs typeface="Times New Roman" pitchFamily="18" charset="0"/>
              </a:rPr>
              <a:t> Sultan Al-</a:t>
            </a:r>
            <a:r>
              <a:rPr lang="en-US" sz="3200" b="1" dirty="0" err="1" smtClean="0">
                <a:latin typeface="Calibri" pitchFamily="34" charset="0"/>
                <a:cs typeface="Times New Roman" pitchFamily="18" charset="0"/>
              </a:rPr>
              <a:t>Ma’ani</a:t>
            </a:r>
            <a:endParaRPr lang="en-US" sz="32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470025"/>
          </a:xfrm>
        </p:spPr>
        <p:txBody>
          <a:bodyPr/>
          <a:lstStyle/>
          <a:p>
            <a:pPr eaLnBrk="1" hangingPunct="1"/>
            <a:r>
              <a:rPr lang="en-US" b="1" dirty="0" smtClean="0">
                <a:solidFill>
                  <a:srgbClr val="709256"/>
                </a:solidFill>
                <a:cs typeface="Arial" pitchFamily="34" charset="0"/>
              </a:rPr>
              <a:t>First Class</a:t>
            </a:r>
            <a:endParaRPr lang="en-US" dirty="0" smtClean="0">
              <a:solidFill>
                <a:srgbClr val="709256"/>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عنوان فرعي 4"/>
          <p:cNvSpPr>
            <a:spLocks noGrp="1"/>
          </p:cNvSpPr>
          <p:nvPr>
            <p:ph type="subTitle" idx="1"/>
          </p:nvPr>
        </p:nvSpPr>
        <p:spPr/>
        <p:txBody>
          <a:bodyPr/>
          <a:lstStyle/>
          <a:p>
            <a:r>
              <a:rPr lang="en-US" smtClean="0"/>
              <a:t>Chapter 1</a:t>
            </a:r>
            <a:endParaRPr lang="en-US"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Elements of the Lecture </a:t>
            </a:r>
            <a:endParaRPr lang="en-US" dirty="0"/>
          </a:p>
        </p:txBody>
      </p:sp>
      <p:sp>
        <p:nvSpPr>
          <p:cNvPr id="7171" name="Text Placeholder 5"/>
          <p:cNvSpPr>
            <a:spLocks noGrp="1"/>
          </p:cNvSpPr>
          <p:nvPr>
            <p:ph idx="1"/>
          </p:nvPr>
        </p:nvSpPr>
        <p:spPr/>
        <p:txBody>
          <a:bodyPr/>
          <a:lstStyle/>
          <a:p>
            <a:pPr marL="514350" indent="-514350" algn="l" eaLnBrk="1" hangingPunct="1"/>
            <a:r>
              <a:rPr lang="en-US" sz="1800" b="1" dirty="0" smtClean="0">
                <a:cs typeface="Arial" pitchFamily="34" charset="0"/>
              </a:rPr>
              <a:t>Reading Strategies:</a:t>
            </a:r>
          </a:p>
          <a:p>
            <a:pPr marL="514350" indent="-514350" algn="l" eaLnBrk="1" hangingPunct="1">
              <a:buAutoNum type="arabicPeriod"/>
            </a:pPr>
            <a:r>
              <a:rPr lang="en-US" sz="1800" dirty="0" smtClean="0">
                <a:cs typeface="Arial" pitchFamily="34" charset="0"/>
              </a:rPr>
              <a:t>Getting Meaning from Context</a:t>
            </a:r>
          </a:p>
          <a:p>
            <a:pPr marL="514350" indent="-514350" algn="l" eaLnBrk="1" hangingPunct="1">
              <a:buAutoNum type="arabicPeriod"/>
            </a:pPr>
            <a:r>
              <a:rPr lang="en-US" sz="1800" dirty="0" smtClean="0">
                <a:cs typeface="Arial" pitchFamily="34" charset="0"/>
              </a:rPr>
              <a:t>Identifying the main idea</a:t>
            </a:r>
          </a:p>
          <a:p>
            <a:pPr marL="514350" indent="-514350" algn="l" eaLnBrk="1" hangingPunct="1">
              <a:buAutoNum type="arabicPeriod"/>
            </a:pPr>
            <a:r>
              <a:rPr lang="en-US" sz="1800" dirty="0" smtClean="0">
                <a:cs typeface="Arial" pitchFamily="34" charset="0"/>
              </a:rPr>
              <a:t>Skimming for the Topic and Main Idea</a:t>
            </a:r>
          </a:p>
          <a:p>
            <a:pPr marL="514350" indent="-514350" algn="l" eaLnBrk="1" hangingPunct="1">
              <a:buAutoNum type="arabicPeriod"/>
            </a:pPr>
            <a:r>
              <a:rPr lang="en-US" sz="1800" dirty="0" smtClean="0">
                <a:cs typeface="Arial" pitchFamily="34" charset="0"/>
              </a:rPr>
              <a:t>Pronoun Reference </a:t>
            </a:r>
          </a:p>
          <a:p>
            <a:pPr marL="514350" indent="-514350" algn="l" eaLnBrk="1" hangingPunct="1"/>
            <a:r>
              <a:rPr lang="en-US" sz="1800" b="1" dirty="0" smtClean="0">
                <a:cs typeface="Arial" pitchFamily="34" charset="0"/>
              </a:rPr>
              <a:t>Building Vocabulary </a:t>
            </a:r>
          </a:p>
          <a:p>
            <a:pPr marL="514350" indent="-514350" algn="l" eaLnBrk="1" hangingPunct="1">
              <a:buAutoNum type="arabicPeriod"/>
            </a:pPr>
            <a:r>
              <a:rPr lang="en-US" sz="1800" dirty="0" smtClean="0">
                <a:cs typeface="Arial" pitchFamily="34" charset="0"/>
              </a:rPr>
              <a:t>The Academic Word List</a:t>
            </a:r>
          </a:p>
          <a:p>
            <a:pPr marL="514350" indent="-514350" algn="l" eaLnBrk="1" hangingPunct="1">
              <a:buAutoNum type="arabicPeriod"/>
            </a:pPr>
            <a:r>
              <a:rPr lang="en-US" sz="1800" dirty="0" smtClean="0">
                <a:cs typeface="Arial" pitchFamily="34" charset="0"/>
              </a:rPr>
              <a:t>Target Vocabulary </a:t>
            </a:r>
            <a:endParaRPr lang="ar-EG" sz="1800"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ransition advTm="234"/>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l" eaLnBrk="1" hangingPunct="1"/>
            <a:r>
              <a:rPr lang="en-US" dirty="0" smtClean="0">
                <a:solidFill>
                  <a:srgbClr val="709256"/>
                </a:solidFill>
                <a:cs typeface="Arial" pitchFamily="34" charset="0"/>
              </a:rPr>
              <a:t>Getting Meaning From Context </a:t>
            </a:r>
            <a:endParaRPr lang="ar-SA" dirty="0" smtClean="0">
              <a:solidFill>
                <a:srgbClr val="709256"/>
              </a:solidFill>
              <a:latin typeface="Arial Black" pitchFamily="34" charset="0"/>
              <a:cs typeface="Arial" pitchFamily="34" charset="0"/>
            </a:endParaRPr>
          </a:p>
        </p:txBody>
      </p:sp>
      <p:sp>
        <p:nvSpPr>
          <p:cNvPr id="8195" name="Content Placeholder 2"/>
          <p:cNvSpPr>
            <a:spLocks noGrp="1"/>
          </p:cNvSpPr>
          <p:nvPr>
            <p:ph idx="1"/>
          </p:nvPr>
        </p:nvSpPr>
        <p:spPr>
          <a:xfrm>
            <a:off x="0" y="1371600"/>
            <a:ext cx="9372600" cy="4678363"/>
          </a:xfrm>
        </p:spPr>
        <p:txBody>
          <a:bodyPr/>
          <a:lstStyle/>
          <a:p>
            <a:pPr algn="l" rtl="1" eaLnBrk="1" hangingPunct="1"/>
            <a:r>
              <a:rPr lang="en-US" sz="1800" dirty="0" smtClean="0">
                <a:cs typeface="Arial" pitchFamily="34" charset="0"/>
              </a:rPr>
              <a:t>When you read, you don’t want to look up the meanings of all new words in a dictionary. You can often guess the meaning. Here are three ways that will help you to guess new words:</a:t>
            </a:r>
          </a:p>
          <a:p>
            <a:pPr algn="l" rtl="1" eaLnBrk="1" hangingPunct="1"/>
            <a:endParaRPr lang="en-US" sz="1800" dirty="0" smtClean="0">
              <a:cs typeface="Arial" pitchFamily="34" charset="0"/>
            </a:endParaRPr>
          </a:p>
          <a:p>
            <a:pPr marL="514350" indent="-514350" algn="l" eaLnBrk="1" hangingPunct="1">
              <a:buAutoNum type="arabicPeriod"/>
            </a:pPr>
            <a:r>
              <a:rPr lang="en-US" sz="1800" dirty="0" smtClean="0">
                <a:cs typeface="Arial" pitchFamily="34" charset="0"/>
              </a:rPr>
              <a:t>Punctuation:  ( )  </a:t>
            </a:r>
            <a:r>
              <a:rPr lang="en-US" sz="1800" dirty="0" smtClean="0">
                <a:cs typeface="Arial" pitchFamily="34" charset="0"/>
              </a:rPr>
              <a:t> (-)     ,  		  ; 	:</a:t>
            </a:r>
            <a:endParaRPr lang="en-US" sz="1800" dirty="0" smtClean="0">
              <a:cs typeface="Arial" pitchFamily="34" charset="0"/>
            </a:endParaRPr>
          </a:p>
          <a:p>
            <a:pPr marL="514350" indent="-514350" algn="l" eaLnBrk="1" hangingPunct="1"/>
            <a:endParaRPr lang="en-US" sz="1800" dirty="0" smtClean="0">
              <a:cs typeface="Arial" pitchFamily="34" charset="0"/>
            </a:endParaRPr>
          </a:p>
          <a:p>
            <a:pPr marL="514350" indent="-514350" algn="l" eaLnBrk="1" hangingPunct="1"/>
            <a:r>
              <a:rPr lang="en-US" sz="1800" dirty="0" smtClean="0">
                <a:cs typeface="Arial" pitchFamily="34" charset="0"/>
              </a:rPr>
              <a:t>There is a </a:t>
            </a:r>
            <a:r>
              <a:rPr lang="en-US" sz="1800" b="1" dirty="0" smtClean="0">
                <a:solidFill>
                  <a:srgbClr val="FF0000"/>
                </a:solidFill>
                <a:cs typeface="Arial" pitchFamily="34" charset="0"/>
              </a:rPr>
              <a:t>drawback</a:t>
            </a:r>
            <a:r>
              <a:rPr lang="en-US" sz="1800" dirty="0" smtClean="0">
                <a:cs typeface="Arial" pitchFamily="34" charset="0"/>
              </a:rPr>
              <a:t>, a disadvantage, to that idea. </a:t>
            </a:r>
          </a:p>
          <a:p>
            <a:pPr marL="514350" indent="-514350" algn="l" eaLnBrk="1" hangingPunct="1"/>
            <a:r>
              <a:rPr lang="en-US" sz="1800" dirty="0" smtClean="0">
                <a:cs typeface="Arial" pitchFamily="34" charset="0"/>
              </a:rPr>
              <a:t>(Drawback means disadvantage</a:t>
            </a:r>
            <a:r>
              <a:rPr lang="en-US" sz="1800" dirty="0" smtClean="0">
                <a:cs typeface="Arial" pitchFamily="34" charset="0"/>
              </a:rPr>
              <a:t>.)</a:t>
            </a:r>
          </a:p>
          <a:p>
            <a:pPr marL="514350" indent="-514350" algn="l" eaLnBrk="1" hangingPunct="1"/>
            <a:endParaRPr lang="en-US" sz="1800" dirty="0" smtClean="0">
              <a:cs typeface="Arial" pitchFamily="34" charset="0"/>
            </a:endParaRPr>
          </a:p>
          <a:p>
            <a:pPr algn="l"/>
            <a:r>
              <a:rPr lang="en-US" sz="1800" b="1" dirty="0" smtClean="0"/>
              <a:t>e.g</a:t>
            </a:r>
            <a:r>
              <a:rPr lang="en-US" sz="1800" b="1" dirty="0" smtClean="0"/>
              <a:t>.</a:t>
            </a:r>
          </a:p>
          <a:p>
            <a:pPr algn="l"/>
            <a:r>
              <a:rPr lang="en-US" sz="1800" dirty="0" smtClean="0"/>
              <a:t>Full-color </a:t>
            </a:r>
            <a:r>
              <a:rPr lang="en-US" sz="1800" dirty="0" smtClean="0"/>
              <a:t>pictures are printed using only black and three colors: yellow, </a:t>
            </a:r>
            <a:r>
              <a:rPr lang="en-US" sz="1800" u="sng" dirty="0" smtClean="0"/>
              <a:t>cyan</a:t>
            </a:r>
            <a:r>
              <a:rPr lang="en-US" sz="1800" dirty="0" smtClean="0"/>
              <a:t> (a light blue) and </a:t>
            </a:r>
            <a:r>
              <a:rPr lang="en-US" sz="1800" u="sng" dirty="0" smtClean="0"/>
              <a:t>magenta</a:t>
            </a:r>
            <a:r>
              <a:rPr lang="en-US" sz="1800" dirty="0" smtClean="0"/>
              <a:t> (a light purple).</a:t>
            </a:r>
          </a:p>
          <a:p>
            <a:pPr algn="ctr"/>
            <a:r>
              <a:rPr lang="en-US" sz="1800" dirty="0" smtClean="0"/>
              <a:t>an unfamiliar word = </a:t>
            </a:r>
            <a:r>
              <a:rPr lang="en-US" sz="1800" i="1" dirty="0" smtClean="0"/>
              <a:t>cyan and magenta</a:t>
            </a:r>
            <a:r>
              <a:rPr lang="en-US" sz="1800" dirty="0" smtClean="0"/>
              <a:t> </a:t>
            </a:r>
            <a:br>
              <a:rPr lang="en-US" sz="1800" dirty="0" smtClean="0"/>
            </a:br>
            <a:r>
              <a:rPr lang="en-US" sz="1800" dirty="0" smtClean="0"/>
              <a:t>signal punctuation = ( ) </a:t>
            </a:r>
            <a:br>
              <a:rPr lang="en-US" sz="1800" dirty="0" smtClean="0"/>
            </a:br>
            <a:r>
              <a:rPr lang="en-US" sz="1800" dirty="0" smtClean="0"/>
              <a:t>meaning : cyan = </a:t>
            </a:r>
            <a:r>
              <a:rPr lang="en-US" sz="1800" i="1" dirty="0" smtClean="0"/>
              <a:t>a light blue</a:t>
            </a:r>
            <a:r>
              <a:rPr lang="en-US" sz="1800" dirty="0" smtClean="0"/>
              <a:t> and magenta = </a:t>
            </a:r>
            <a:r>
              <a:rPr lang="en-US" sz="1800" i="1" dirty="0" smtClean="0"/>
              <a:t>a light purple</a:t>
            </a:r>
            <a:endParaRPr lang="en-US" sz="1800" dirty="0" smtClean="0">
              <a:cs typeface="Arial" pitchFamily="34" charset="0"/>
            </a:endParaRPr>
          </a:p>
          <a:p>
            <a:pPr marL="514350" indent="-514350" algn="l" eaLnBrk="1" hangingPunct="1"/>
            <a:endParaRPr lang="en-US" sz="1800" dirty="0" smtClean="0">
              <a:cs typeface="Arial" pitchFamily="34" charset="0"/>
            </a:endParaRPr>
          </a:p>
          <a:p>
            <a:pPr marL="514350" indent="-514350" algn="l" eaLnBrk="1" hangingPunct="1">
              <a:buAutoNum type="arabicPeriod"/>
            </a:pPr>
            <a:endParaRPr lang="ar-SA" sz="1800" dirty="0" smtClean="0">
              <a:cs typeface="Arial" pitchFamily="34" charset="0"/>
            </a:endParaRPr>
          </a:p>
        </p:txBody>
      </p:sp>
      <p:sp>
        <p:nvSpPr>
          <p:cNvPr id="8196"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ransition advTm="234"/>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Getting Meaning Form Context</a:t>
            </a:r>
            <a:endParaRPr lang="ar-SA" dirty="0"/>
          </a:p>
        </p:txBody>
      </p:sp>
      <p:sp>
        <p:nvSpPr>
          <p:cNvPr id="3" name="Content Placeholder 2"/>
          <p:cNvSpPr>
            <a:spLocks noGrp="1"/>
          </p:cNvSpPr>
          <p:nvPr>
            <p:ph idx="1"/>
          </p:nvPr>
        </p:nvSpPr>
        <p:spPr>
          <a:xfrm>
            <a:off x="457200" y="1524000"/>
            <a:ext cx="8915400" cy="5105400"/>
          </a:xfrm>
        </p:spPr>
        <p:txBody>
          <a:bodyPr/>
          <a:lstStyle/>
          <a:p>
            <a:pPr algn="l"/>
            <a:r>
              <a:rPr lang="en-US" sz="2800" dirty="0" smtClean="0"/>
              <a:t> 2</a:t>
            </a:r>
            <a:r>
              <a:rPr lang="en-US" sz="2800" dirty="0" smtClean="0"/>
              <a:t>.  A clue in another Sentence: </a:t>
            </a:r>
            <a:r>
              <a:rPr lang="en-US" sz="2800" dirty="0" smtClean="0"/>
              <a:t> (surrounding words)</a:t>
            </a:r>
            <a:endParaRPr lang="en-US" sz="2800" dirty="0" smtClean="0"/>
          </a:p>
          <a:p>
            <a:pPr algn="l" rtl="1"/>
            <a:endParaRPr lang="en-US" sz="2800" dirty="0" smtClean="0"/>
          </a:p>
          <a:p>
            <a:pPr algn="l" rtl="1"/>
            <a:r>
              <a:rPr lang="en-US" sz="2800" dirty="0" smtClean="0"/>
              <a:t>A school system in one country is not </a:t>
            </a:r>
            <a:r>
              <a:rPr lang="en-US" sz="2800" dirty="0" smtClean="0">
                <a:solidFill>
                  <a:srgbClr val="0070C0"/>
                </a:solidFill>
              </a:rPr>
              <a:t>identical</a:t>
            </a:r>
            <a:r>
              <a:rPr lang="en-US" sz="2800" dirty="0" smtClean="0"/>
              <a:t> to the system in any other country. It cannot be </a:t>
            </a:r>
            <a:r>
              <a:rPr lang="en-US" sz="2800" dirty="0" smtClean="0">
                <a:solidFill>
                  <a:srgbClr val="00B050"/>
                </a:solidFill>
              </a:rPr>
              <a:t>exactly the same </a:t>
            </a:r>
            <a:r>
              <a:rPr lang="en-US" sz="2800" dirty="0" smtClean="0"/>
              <a:t>because each culture is different. </a:t>
            </a:r>
          </a:p>
          <a:p>
            <a:pPr algn="l" rtl="1"/>
            <a:endParaRPr lang="en-US" sz="2800" dirty="0" smtClean="0"/>
          </a:p>
          <a:p>
            <a:pPr algn="l" rtl="1"/>
            <a:r>
              <a:rPr lang="en-US" sz="2800" dirty="0" smtClean="0"/>
              <a:t>(in the second sentence, you see the meaning of identical – exactly the same)</a:t>
            </a:r>
            <a:endParaRPr lang="en-US" sz="2800"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ransition advTm="234"/>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Getting Meaning Form Context</a:t>
            </a:r>
            <a:endParaRPr lang="en-US" dirty="0"/>
          </a:p>
        </p:txBody>
      </p:sp>
      <p:sp>
        <p:nvSpPr>
          <p:cNvPr id="3" name="Content Placeholder 2"/>
          <p:cNvSpPr>
            <a:spLocks noGrp="1"/>
          </p:cNvSpPr>
          <p:nvPr>
            <p:ph idx="1"/>
          </p:nvPr>
        </p:nvSpPr>
        <p:spPr/>
        <p:txBody>
          <a:bodyPr/>
          <a:lstStyle/>
          <a:p>
            <a:pPr algn="l"/>
            <a:r>
              <a:rPr lang="en-US" dirty="0" smtClean="0"/>
              <a:t>3. Logic:</a:t>
            </a:r>
          </a:p>
          <a:p>
            <a:pPr algn="l"/>
            <a:endParaRPr lang="en-US" dirty="0" smtClean="0"/>
          </a:p>
          <a:p>
            <a:pPr algn="l"/>
            <a:r>
              <a:rPr lang="en-US" dirty="0" smtClean="0"/>
              <a:t>The educational system is a mirror that </a:t>
            </a:r>
            <a:r>
              <a:rPr lang="en-US" dirty="0" smtClean="0">
                <a:solidFill>
                  <a:srgbClr val="FF0000"/>
                </a:solidFill>
              </a:rPr>
              <a:t>reflects</a:t>
            </a:r>
            <a:r>
              <a:rPr lang="en-US" dirty="0" smtClean="0"/>
              <a:t> the culture. </a:t>
            </a:r>
          </a:p>
          <a:p>
            <a:pPr algn="l"/>
            <a:endParaRPr lang="en-US" dirty="0" smtClean="0"/>
          </a:p>
          <a:p>
            <a:pPr algn="l"/>
            <a:r>
              <a:rPr lang="en-US" dirty="0" smtClean="0"/>
              <a:t>(you probably know the word mirror, so you can guess that reflects means shows.)</a:t>
            </a:r>
            <a:endParaRPr lang="en-US" dirty="0"/>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Let’s Guess the Meaning </a:t>
            </a:r>
            <a:r>
              <a:rPr lang="en-US" dirty="0" smtClean="0">
                <a:sym typeface="Wingdings" pitchFamily="2" charset="2"/>
              </a:rPr>
              <a:t> </a:t>
            </a:r>
            <a:endParaRPr lang="en-US" dirty="0"/>
          </a:p>
        </p:txBody>
      </p:sp>
      <p:sp>
        <p:nvSpPr>
          <p:cNvPr id="3" name="Content Placeholder 2"/>
          <p:cNvSpPr>
            <a:spLocks noGrp="1"/>
          </p:cNvSpPr>
          <p:nvPr>
            <p:ph idx="1"/>
          </p:nvPr>
        </p:nvSpPr>
        <p:spPr/>
        <p:txBody>
          <a:bodyPr/>
          <a:lstStyle/>
          <a:p>
            <a:pPr marL="514350" indent="-514350" algn="l">
              <a:buAutoNum type="arabicPeriod"/>
            </a:pPr>
            <a:r>
              <a:rPr lang="en-US" dirty="0" smtClean="0"/>
              <a:t>In a number of countries, education is both </a:t>
            </a:r>
            <a:r>
              <a:rPr lang="en-US" sz="2800" dirty="0" smtClean="0">
                <a:solidFill>
                  <a:srgbClr val="0070C0"/>
                </a:solidFill>
              </a:rPr>
              <a:t>compulsory</a:t>
            </a:r>
            <a:r>
              <a:rPr lang="en-US" dirty="0" smtClean="0"/>
              <a:t>-required-and </a:t>
            </a:r>
            <a:r>
              <a:rPr lang="en-US" dirty="0" smtClean="0">
                <a:solidFill>
                  <a:srgbClr val="0070C0"/>
                </a:solidFill>
              </a:rPr>
              <a:t>universal</a:t>
            </a:r>
            <a:r>
              <a:rPr lang="en-US" dirty="0" smtClean="0"/>
              <a:t>, available to everyone, at least in </a:t>
            </a:r>
            <a:r>
              <a:rPr lang="en-US" dirty="0" smtClean="0">
                <a:solidFill>
                  <a:srgbClr val="0070C0"/>
                </a:solidFill>
              </a:rPr>
              <a:t>primary school </a:t>
            </a:r>
            <a:r>
              <a:rPr lang="en-US" dirty="0" smtClean="0"/>
              <a:t>(elementary school.</a:t>
            </a:r>
          </a:p>
          <a:p>
            <a:pPr marL="514350" indent="-514350" algn="l"/>
            <a:r>
              <a:rPr lang="en-US" dirty="0" smtClean="0"/>
              <a:t>Compulsory= __________</a:t>
            </a:r>
          </a:p>
          <a:p>
            <a:pPr marL="514350" indent="-514350" algn="l"/>
            <a:r>
              <a:rPr lang="en-US" dirty="0" smtClean="0"/>
              <a:t>Universal=_______</a:t>
            </a:r>
          </a:p>
          <a:p>
            <a:pPr marL="514350" indent="-514350" algn="l"/>
            <a:r>
              <a:rPr lang="en-US" dirty="0" smtClean="0"/>
              <a:t>Primary= ______ </a:t>
            </a:r>
            <a:endParaRPr lang="en-US" dirty="0"/>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l"/>
            <a:r>
              <a:rPr lang="en-US" dirty="0" smtClean="0"/>
              <a:t>2. Public schools are all both free and </a:t>
            </a:r>
            <a:r>
              <a:rPr lang="en-US" dirty="0" smtClean="0">
                <a:solidFill>
                  <a:srgbClr val="0070C0"/>
                </a:solidFill>
              </a:rPr>
              <a:t>egalitarian</a:t>
            </a:r>
            <a:r>
              <a:rPr lang="en-US" dirty="0" smtClean="0"/>
              <a:t>; all students are considered equal and learn the same the same material. </a:t>
            </a:r>
          </a:p>
          <a:p>
            <a:pPr algn="l"/>
            <a:endParaRPr lang="en-US" dirty="0" smtClean="0"/>
          </a:p>
          <a:p>
            <a:pPr algn="l"/>
            <a:r>
              <a:rPr lang="en-US" dirty="0" smtClean="0"/>
              <a:t>Egalitarian = ______________</a:t>
            </a:r>
            <a:endParaRPr lang="en-US" dirty="0"/>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Identifying the Main Idea</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838200" y="1524000"/>
            <a:ext cx="2420359" cy="4525963"/>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3200400" y="1447800"/>
            <a:ext cx="5257800" cy="19050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a:srcRect/>
          <a:stretch>
            <a:fillRect/>
          </a:stretch>
        </p:blipFill>
        <p:spPr bwMode="auto">
          <a:xfrm>
            <a:off x="3200400" y="3352800"/>
            <a:ext cx="6400800" cy="762000"/>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a:srcRect/>
          <a:stretch>
            <a:fillRect/>
          </a:stretch>
        </p:blipFill>
        <p:spPr bwMode="auto">
          <a:xfrm>
            <a:off x="3200399" y="4114800"/>
            <a:ext cx="6320481" cy="1905000"/>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Example</a:t>
            </a:r>
            <a:endParaRPr lang="en-US" dirty="0"/>
          </a:p>
        </p:txBody>
      </p:sp>
      <p:sp>
        <p:nvSpPr>
          <p:cNvPr id="3" name="Content Placeholder 2"/>
          <p:cNvSpPr>
            <a:spLocks noGrp="1"/>
          </p:cNvSpPr>
          <p:nvPr>
            <p:ph idx="1"/>
          </p:nvPr>
        </p:nvSpPr>
        <p:spPr/>
        <p:txBody>
          <a:bodyPr/>
          <a:lstStyle/>
          <a:p>
            <a:pPr algn="l"/>
            <a:r>
              <a:rPr lang="en-US" sz="2400" dirty="0" smtClean="0">
                <a:solidFill>
                  <a:srgbClr val="0070C0"/>
                </a:solidFill>
              </a:rPr>
              <a:t>Here is a paragraph to consider. Look for the main idea of this paragraph:</a:t>
            </a:r>
          </a:p>
          <a:p>
            <a:pPr algn="l"/>
            <a:r>
              <a:rPr lang="en-US" sz="2400" dirty="0" smtClean="0"/>
              <a:t> </a:t>
            </a:r>
          </a:p>
          <a:p>
            <a:pPr algn="l"/>
            <a:r>
              <a:rPr lang="en-US" sz="2400" dirty="0" smtClean="0"/>
              <a:t>The life of a doctor is not easy. Martin works a very long day, and he is very busy with a variety of activities. He spends a lot of time with people, but he also spends a lot of time working on reports in his office.</a:t>
            </a:r>
          </a:p>
          <a:p>
            <a:pPr algn="l"/>
            <a:r>
              <a:rPr lang="en-US" sz="2400" dirty="0" smtClean="0"/>
              <a:t> </a:t>
            </a:r>
          </a:p>
          <a:p>
            <a:pPr lvl="0" algn="l"/>
            <a:r>
              <a:rPr lang="en-US" sz="2400" dirty="0" smtClean="0">
                <a:solidFill>
                  <a:srgbClr val="0070C0"/>
                </a:solidFill>
              </a:rPr>
              <a:t> * What is the main idea of this paragraph?</a:t>
            </a:r>
          </a:p>
          <a:p>
            <a:pPr lvl="0" algn="l"/>
            <a:r>
              <a:rPr lang="en-US" sz="2400" dirty="0" smtClean="0"/>
              <a:t>If you said that the life of a doctor is not easy, you are </a:t>
            </a:r>
            <a:r>
              <a:rPr lang="en-US" sz="2400" dirty="0" smtClean="0">
                <a:solidFill>
                  <a:srgbClr val="00B050"/>
                </a:solidFill>
              </a:rPr>
              <a:t>correct</a:t>
            </a:r>
            <a:r>
              <a:rPr lang="en-US" sz="2400" dirty="0" smtClean="0"/>
              <a:t>.</a:t>
            </a:r>
          </a:p>
          <a:p>
            <a:pPr algn="l"/>
            <a:r>
              <a:rPr lang="en-US" sz="2400" dirty="0" smtClean="0"/>
              <a:t>a</a:t>
            </a:r>
            <a:endParaRPr lang="en-US" sz="2400" dirty="0"/>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Another Example</a:t>
            </a:r>
            <a:endParaRPr lang="en-US" dirty="0"/>
          </a:p>
        </p:txBody>
      </p:sp>
      <p:sp>
        <p:nvSpPr>
          <p:cNvPr id="3" name="Content Placeholder 2"/>
          <p:cNvSpPr>
            <a:spLocks noGrp="1"/>
          </p:cNvSpPr>
          <p:nvPr>
            <p:ph idx="1"/>
          </p:nvPr>
        </p:nvSpPr>
        <p:spPr/>
        <p:txBody>
          <a:bodyPr/>
          <a:lstStyle/>
          <a:p>
            <a:pPr algn="l"/>
            <a:r>
              <a:rPr lang="en-US" sz="2400" dirty="0" smtClean="0"/>
              <a:t>The CNA’s in this office can’t always come to work on the same schedule each week. Sometimes they have to talk to each other and work out differences in the schedule. They usually can do this without any trouble. Ben, Victoria, and Alex work together very well.</a:t>
            </a:r>
          </a:p>
          <a:p>
            <a:pPr algn="l"/>
            <a:r>
              <a:rPr lang="en-US" sz="2400" dirty="0" smtClean="0"/>
              <a:t> </a:t>
            </a:r>
          </a:p>
          <a:p>
            <a:pPr lvl="0" algn="l"/>
            <a:r>
              <a:rPr lang="en-US" sz="2400" dirty="0" smtClean="0"/>
              <a:t>* </a:t>
            </a:r>
            <a:r>
              <a:rPr lang="en-US" sz="2400" dirty="0" smtClean="0">
                <a:solidFill>
                  <a:srgbClr val="00B0F0"/>
                </a:solidFill>
              </a:rPr>
              <a:t>What is the main idea of the paragraph?</a:t>
            </a:r>
          </a:p>
          <a:p>
            <a:pPr lvl="0" algn="l"/>
            <a:r>
              <a:rPr lang="en-US" sz="2400" dirty="0" smtClean="0"/>
              <a:t>If you said that they can all work together well, you are </a:t>
            </a:r>
            <a:r>
              <a:rPr lang="en-US" sz="2400" dirty="0" smtClean="0">
                <a:solidFill>
                  <a:srgbClr val="00B050"/>
                </a:solidFill>
              </a:rPr>
              <a:t>correct.</a:t>
            </a:r>
          </a:p>
          <a:p>
            <a:pPr algn="l"/>
            <a:endParaRPr lang="en-US" sz="2400" dirty="0"/>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14350" indent="-514350" algn="l" eaLnBrk="1" hangingPunct="1"/>
            <a:r>
              <a:rPr lang="en-US" dirty="0" smtClean="0">
                <a:cs typeface="Arial" pitchFamily="34" charset="0"/>
              </a:rPr>
              <a:t>Skimming </a:t>
            </a:r>
            <a:r>
              <a:rPr lang="en-US" dirty="0" smtClean="0">
                <a:cs typeface="Arial" pitchFamily="34" charset="0"/>
              </a:rPr>
              <a:t>f</a:t>
            </a:r>
            <a:r>
              <a:rPr lang="en-US" dirty="0" smtClean="0">
                <a:cs typeface="Arial" pitchFamily="34" charset="0"/>
              </a:rPr>
              <a:t>or the topic Main </a:t>
            </a:r>
            <a:r>
              <a:rPr lang="en-US" dirty="0" smtClean="0">
                <a:cs typeface="Arial" pitchFamily="34" charset="0"/>
              </a:rPr>
              <a:t>Idea</a:t>
            </a:r>
          </a:p>
        </p:txBody>
      </p:sp>
      <p:sp>
        <p:nvSpPr>
          <p:cNvPr id="3" name="Content Placeholder 2"/>
          <p:cNvSpPr>
            <a:spLocks noGrp="1"/>
          </p:cNvSpPr>
          <p:nvPr>
            <p:ph idx="1"/>
          </p:nvPr>
        </p:nvSpPr>
        <p:spPr>
          <a:xfrm>
            <a:off x="457200" y="1447800"/>
            <a:ext cx="8420100" cy="4267200"/>
          </a:xfrm>
        </p:spPr>
        <p:style>
          <a:lnRef idx="2">
            <a:schemeClr val="accent1">
              <a:shade val="50000"/>
            </a:schemeClr>
          </a:lnRef>
          <a:fillRef idx="1">
            <a:schemeClr val="accent1"/>
          </a:fillRef>
          <a:effectRef idx="0">
            <a:schemeClr val="accent1"/>
          </a:effectRef>
          <a:fontRef idx="minor">
            <a:schemeClr val="lt1"/>
          </a:fontRef>
        </p:style>
        <p:txBody>
          <a:bodyPr/>
          <a:lstStyle/>
          <a:p>
            <a:pPr algn="l"/>
            <a:r>
              <a:rPr lang="en-US" dirty="0" smtClean="0"/>
              <a:t>Hint: Remember that the topic is just a word or noun phrase – a few words. It is not a sentence. </a:t>
            </a:r>
          </a:p>
          <a:p>
            <a:pPr algn="l"/>
            <a:endParaRPr lang="en-US" dirty="0" smtClean="0"/>
          </a:p>
          <a:p>
            <a:pPr algn="l"/>
            <a:r>
              <a:rPr lang="en-US" dirty="0" smtClean="0"/>
              <a:t>The main idea is in a sentence or two and can be found at the </a:t>
            </a:r>
            <a:r>
              <a:rPr lang="en-US" dirty="0" smtClean="0"/>
              <a:t>beginning, middle, or end </a:t>
            </a:r>
            <a:r>
              <a:rPr lang="en-US" dirty="0" smtClean="0"/>
              <a:t>of a paragraph.</a:t>
            </a:r>
          </a:p>
          <a:p>
            <a:pPr algn="l"/>
            <a:endParaRPr lang="en-US" dirty="0" smtClean="0"/>
          </a:p>
          <a:p>
            <a:pPr algn="l"/>
            <a:r>
              <a:rPr lang="en-US" dirty="0" smtClean="0"/>
              <a:t>Each Paragraph has a main idea. </a:t>
            </a:r>
          </a:p>
          <a:p>
            <a:pPr algn="l"/>
            <a:endParaRPr lang="en-US" dirty="0" smtClean="0"/>
          </a:p>
          <a:p>
            <a:pPr algn="l"/>
            <a:r>
              <a:rPr lang="en-US" dirty="0" smtClean="0"/>
              <a:t> </a:t>
            </a:r>
            <a:endParaRPr lang="en-US" dirty="0"/>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600" baseline="30000" dirty="0" smtClean="0"/>
              <a:t>1</a:t>
            </a:r>
            <a:r>
              <a:rPr lang="en-US" sz="1600" dirty="0" smtClean="0"/>
              <a:t>Do you have a favorite season? </a:t>
            </a:r>
            <a:r>
              <a:rPr lang="en-US" sz="1600" baseline="30000" dirty="0" smtClean="0"/>
              <a:t>2</a:t>
            </a:r>
            <a:r>
              <a:rPr lang="en-US" sz="1600" dirty="0" smtClean="0"/>
              <a:t>Winter, fall, and spring have many advantages. </a:t>
            </a:r>
            <a:r>
              <a:rPr lang="en-US" sz="1600" baseline="30000" dirty="0" smtClean="0"/>
              <a:t>3</a:t>
            </a:r>
            <a:r>
              <a:rPr lang="en-US" sz="1600" dirty="0" smtClean="0"/>
              <a:t>However, summertime is my favorite season because it offers the tranquility of the beach as well as the exhilaration of outdoor sports. </a:t>
            </a:r>
            <a:r>
              <a:rPr lang="en-US" sz="1600" baseline="30000" dirty="0" smtClean="0"/>
              <a:t>4</a:t>
            </a:r>
            <a:r>
              <a:rPr lang="en-US" sz="1600" dirty="0" smtClean="0"/>
              <a:t>First, sitting on the other side of a sand dune, hidden by sea oats and sedge, I like looking at the Atlantic Ocean, scanning for dolphins and pelicans. </a:t>
            </a:r>
            <a:r>
              <a:rPr lang="en-US" sz="1600" baseline="30000" dirty="0" smtClean="0"/>
              <a:t>5</a:t>
            </a:r>
            <a:r>
              <a:rPr lang="en-US" sz="1600" dirty="0" smtClean="0"/>
              <a:t>Looking at something larger than I am gives me a sense of awe and gratitude and provides a backdrop for some deep musings.</a:t>
            </a:r>
            <a:r>
              <a:rPr lang="en-US" sz="1600" baseline="30000" dirty="0" smtClean="0"/>
              <a:t>6</a:t>
            </a:r>
            <a:r>
              <a:rPr lang="en-US" sz="1600" dirty="0" smtClean="0"/>
              <a:t>Second, summertime provides me with the chance to go sailing, surfing, and hiking along the shore. </a:t>
            </a:r>
            <a:r>
              <a:rPr lang="en-US" sz="1600" baseline="30000" dirty="0" smtClean="0"/>
              <a:t>7</a:t>
            </a:r>
            <a:r>
              <a:rPr lang="en-US" sz="1600" dirty="0" smtClean="0"/>
              <a:t>The exercise </a:t>
            </a:r>
            <a:r>
              <a:rPr lang="en-US" sz="1600" dirty="0" smtClean="0"/>
              <a:t>enhances </a:t>
            </a:r>
            <a:r>
              <a:rPr lang="en-US" sz="1600" dirty="0" smtClean="0"/>
              <a:t>my sense of well being and creates a feeling of optimism</a:t>
            </a:r>
            <a:r>
              <a:rPr lang="en-US" sz="1600" dirty="0" smtClean="0"/>
              <a:t>.</a:t>
            </a:r>
          </a:p>
          <a:p>
            <a:pPr algn="l"/>
            <a:endParaRPr lang="en-US" sz="1600" dirty="0" smtClean="0">
              <a:solidFill>
                <a:srgbClr val="FF0000"/>
              </a:solidFill>
            </a:endParaRPr>
          </a:p>
          <a:p>
            <a:pPr algn="l"/>
            <a:r>
              <a:rPr lang="en-US" sz="1600" dirty="0" smtClean="0">
                <a:solidFill>
                  <a:srgbClr val="FF0000"/>
                </a:solidFill>
              </a:rPr>
              <a:t>The topic of the paragraph is  </a:t>
            </a:r>
            <a:r>
              <a:rPr lang="en-US" sz="1600" dirty="0" smtClean="0"/>
              <a:t>			</a:t>
            </a:r>
          </a:p>
          <a:p>
            <a:pPr algn="l"/>
            <a:r>
              <a:rPr lang="en-US" sz="1600" dirty="0" smtClean="0"/>
              <a:t> a. sailing and surfing</a:t>
            </a:r>
            <a:r>
              <a:rPr lang="en-US" sz="1600" dirty="0" smtClean="0"/>
              <a:t>.</a:t>
            </a:r>
          </a:p>
          <a:p>
            <a:pPr algn="l"/>
            <a:r>
              <a:rPr lang="en-US" sz="1600" dirty="0" smtClean="0"/>
              <a:t> b. summertime. </a:t>
            </a:r>
            <a:endParaRPr lang="en-US" sz="1600" dirty="0" smtClean="0"/>
          </a:p>
          <a:p>
            <a:pPr algn="l"/>
            <a:r>
              <a:rPr lang="en-US" sz="1600" dirty="0" smtClean="0"/>
              <a:t>c</a:t>
            </a:r>
            <a:r>
              <a:rPr lang="en-US" sz="1600" dirty="0" smtClean="0"/>
              <a:t>. seasons at the beach. </a:t>
            </a:r>
            <a:endParaRPr lang="en-US" sz="1600" dirty="0" smtClean="0"/>
          </a:p>
          <a:p>
            <a:pPr algn="l"/>
            <a:r>
              <a:rPr lang="en-US" sz="1600" dirty="0" smtClean="0"/>
              <a:t>d</a:t>
            </a:r>
            <a:r>
              <a:rPr lang="en-US" sz="1600" dirty="0" smtClean="0"/>
              <a:t>. ways to develop optimism</a:t>
            </a:r>
            <a:r>
              <a:rPr lang="en-US" sz="1600" dirty="0" smtClean="0"/>
              <a:t>.</a:t>
            </a:r>
          </a:p>
          <a:p>
            <a:pPr algn="l"/>
            <a:r>
              <a:rPr lang="en-US" sz="1600" dirty="0" smtClean="0"/>
              <a:t> </a:t>
            </a:r>
            <a:r>
              <a:rPr lang="en-US" sz="1600" dirty="0" smtClean="0">
                <a:solidFill>
                  <a:srgbClr val="FF0000"/>
                </a:solidFill>
              </a:rPr>
              <a:t>The main idea of the paragraph </a:t>
            </a:r>
            <a:r>
              <a:rPr lang="en-US" sz="1600" dirty="0" smtClean="0">
                <a:solidFill>
                  <a:srgbClr val="FF0000"/>
                </a:solidFill>
              </a:rPr>
              <a:t>is</a:t>
            </a:r>
          </a:p>
          <a:p>
            <a:pPr algn="l"/>
            <a:r>
              <a:rPr lang="en-US" sz="1600" dirty="0" smtClean="0"/>
              <a:t>  a. sentence 1. b. sentence 2. c. sentence 3. d. sentence 4.</a:t>
            </a:r>
          </a:p>
          <a:p>
            <a:r>
              <a:rPr lang="en-US" sz="1600" dirty="0" smtClean="0"/>
              <a:t/>
            </a:r>
            <a:br>
              <a:rPr lang="en-US" sz="1600" dirty="0" smtClean="0"/>
            </a:br>
            <a:endParaRPr lang="en-US" sz="1600" dirty="0" smtClean="0"/>
          </a:p>
          <a:p>
            <a:pPr algn="l"/>
            <a:endParaRPr lang="en-US" sz="1600" dirty="0" smtClean="0"/>
          </a:p>
          <a:p>
            <a:r>
              <a:rPr lang="en-US" sz="1600" dirty="0" smtClean="0"/>
              <a:t/>
            </a:r>
            <a:br>
              <a:rPr lang="en-US" sz="1600" dirty="0" smtClean="0"/>
            </a:br>
            <a:endParaRPr lang="en-US" sz="1600" dirty="0"/>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Pronoun Reference</a:t>
            </a:r>
            <a:endParaRPr lang="en-US" dirty="0"/>
          </a:p>
        </p:txBody>
      </p:sp>
      <p:sp>
        <p:nvSpPr>
          <p:cNvPr id="3" name="Content Placeholder 2"/>
          <p:cNvSpPr>
            <a:spLocks noGrp="1"/>
          </p:cNvSpPr>
          <p:nvPr>
            <p:ph idx="1"/>
          </p:nvPr>
        </p:nvSpPr>
        <p:spPr/>
        <p:txBody>
          <a:bodyPr/>
          <a:lstStyle/>
          <a:p>
            <a:pPr algn="l"/>
            <a:r>
              <a:rPr lang="en-US" sz="1800" dirty="0" smtClean="0"/>
              <a:t>Because a pronoun REFERS to a noun or TAKES THE PLACE OF that noun, you have to use the correct pronoun so that your reader clearly understands which noun your pronoun is referring to.</a:t>
            </a:r>
          </a:p>
          <a:p>
            <a:pPr algn="l"/>
            <a:endParaRPr lang="en-US" sz="1800" dirty="0" smtClean="0"/>
          </a:p>
          <a:p>
            <a:pPr algn="l"/>
            <a:r>
              <a:rPr lang="en-US" sz="1800" dirty="0" smtClean="0"/>
              <a:t>Therefore, pronouns should:</a:t>
            </a:r>
          </a:p>
          <a:p>
            <a:pPr algn="l"/>
            <a:endParaRPr lang="en-US" sz="1800" dirty="0" smtClean="0"/>
          </a:p>
          <a:p>
            <a:pPr algn="l">
              <a:buAutoNum type="arabicPeriod"/>
            </a:pPr>
            <a:r>
              <a:rPr lang="en-US" sz="1800" dirty="0" smtClean="0"/>
              <a:t>Agree in number </a:t>
            </a:r>
          </a:p>
          <a:p>
            <a:pPr algn="l"/>
            <a:endParaRPr lang="en-US" sz="1800" dirty="0" smtClean="0"/>
          </a:p>
          <a:p>
            <a:pPr algn="l"/>
            <a:r>
              <a:rPr lang="en-US" sz="1800" dirty="0" smtClean="0"/>
              <a:t>If the pronoun takes the place of a singular noun, you have to use a singular pronoun.</a:t>
            </a:r>
          </a:p>
          <a:p>
            <a:pPr algn="l"/>
            <a:endParaRPr lang="en-US" sz="1800" dirty="0" smtClean="0"/>
          </a:p>
          <a:p>
            <a:pPr algn="l"/>
            <a:r>
              <a:rPr lang="en-US" sz="1800" dirty="0" smtClean="0">
                <a:solidFill>
                  <a:srgbClr val="0070C0"/>
                </a:solidFill>
              </a:rPr>
              <a:t>If a student parks a car on campus, he or she has to buy a parking sticker.</a:t>
            </a:r>
          </a:p>
          <a:p>
            <a:pPr algn="l"/>
            <a:r>
              <a:rPr lang="en-US" sz="1800" dirty="0" smtClean="0"/>
              <a:t>(NOT: If a student parks a car on campus, they have to buy a parking sticker.)</a:t>
            </a:r>
          </a:p>
          <a:p>
            <a:pPr algn="l"/>
            <a:endParaRPr lang="en-US" sz="1800" dirty="0"/>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0000"/>
                </a:solidFill>
              </a:rPr>
              <a:t>Hint:</a:t>
            </a:r>
            <a:endParaRPr lang="en-US" dirty="0">
              <a:solidFill>
                <a:srgbClr val="FF0000"/>
              </a:solidFill>
            </a:endParaRPr>
          </a:p>
        </p:txBody>
      </p:sp>
      <p:sp>
        <p:nvSpPr>
          <p:cNvPr id="3" name="Content Placeholder 2"/>
          <p:cNvSpPr>
            <a:spLocks noGrp="1"/>
          </p:cNvSpPr>
          <p:nvPr>
            <p:ph idx="1"/>
          </p:nvPr>
        </p:nvSpPr>
        <p:spPr/>
        <p:txBody>
          <a:bodyPr/>
          <a:lstStyle/>
          <a:p>
            <a:pPr algn="l"/>
            <a:r>
              <a:rPr lang="en-US" sz="2400" dirty="0" smtClean="0">
                <a:solidFill>
                  <a:srgbClr val="FF0000"/>
                </a:solidFill>
              </a:rPr>
              <a:t>Remember: </a:t>
            </a:r>
          </a:p>
          <a:p>
            <a:pPr algn="l"/>
            <a:r>
              <a:rPr lang="en-US" sz="2400" dirty="0" smtClean="0"/>
              <a:t>The words everybody, anybody, anyone, each, </a:t>
            </a:r>
          </a:p>
          <a:p>
            <a:pPr algn="l"/>
            <a:r>
              <a:rPr lang="en-US" sz="2400" dirty="0" smtClean="0"/>
              <a:t>neither, nobody, someone, a person, etc. are singular and take singular pronouns.</a:t>
            </a:r>
          </a:p>
          <a:p>
            <a:pPr algn="l"/>
            <a:endParaRPr lang="en-US" sz="2400" dirty="0" smtClean="0"/>
          </a:p>
          <a:p>
            <a:pPr algn="l"/>
            <a:r>
              <a:rPr lang="en-US" sz="2400" dirty="0" smtClean="0"/>
              <a:t>Examples: </a:t>
            </a:r>
          </a:p>
          <a:p>
            <a:pPr algn="l"/>
            <a:endParaRPr lang="en-US" sz="2400" dirty="0" smtClean="0"/>
          </a:p>
          <a:p>
            <a:pPr algn="l"/>
            <a:r>
              <a:rPr lang="en-US" sz="2400" dirty="0" smtClean="0"/>
              <a:t>Everybody ought to do his or her best. (NOT: their best)</a:t>
            </a:r>
          </a:p>
          <a:p>
            <a:pPr algn="l"/>
            <a:r>
              <a:rPr lang="en-US" sz="2400" dirty="0" smtClean="0"/>
              <a:t>Neither of the girls brought her umbrella. (NOT: their umbrellas)</a:t>
            </a:r>
          </a:p>
          <a:p>
            <a:pPr algn="l"/>
            <a:endParaRPr lang="en-US" sz="2400" dirty="0"/>
          </a:p>
        </p:txBody>
      </p:sp>
    </p:spTree>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Pronoun Reference</a:t>
            </a:r>
            <a:endParaRPr lang="en-US" dirty="0"/>
          </a:p>
        </p:txBody>
      </p:sp>
      <p:sp>
        <p:nvSpPr>
          <p:cNvPr id="3" name="Content Placeholder 2"/>
          <p:cNvSpPr>
            <a:spLocks noGrp="1"/>
          </p:cNvSpPr>
          <p:nvPr>
            <p:ph idx="1"/>
          </p:nvPr>
        </p:nvSpPr>
        <p:spPr/>
        <p:txBody>
          <a:bodyPr/>
          <a:lstStyle/>
          <a:p>
            <a:pPr algn="l"/>
            <a:r>
              <a:rPr lang="en-US" sz="2400" b="1" dirty="0" smtClean="0"/>
              <a:t>2. Agree in person</a:t>
            </a:r>
            <a:endParaRPr lang="en-US" sz="2400" dirty="0" smtClean="0"/>
          </a:p>
          <a:p>
            <a:pPr algn="l"/>
            <a:r>
              <a:rPr lang="en-US" sz="2400" dirty="0" smtClean="0"/>
              <a:t>If you are writing in the "first person" (I), don't confuse your reader by switching to the "second person" (you) or "third person" (he, she, they, it, etc.). Similarly, if you are using the "second person," don't switch to "first" or "third.“</a:t>
            </a:r>
          </a:p>
          <a:p>
            <a:pPr algn="l"/>
            <a:endParaRPr lang="en-US" sz="2400" dirty="0" smtClean="0"/>
          </a:p>
          <a:p>
            <a:pPr algn="l"/>
            <a:r>
              <a:rPr lang="en-US" sz="2400" dirty="0" smtClean="0">
                <a:solidFill>
                  <a:srgbClr val="0070C0"/>
                </a:solidFill>
              </a:rPr>
              <a:t>When a person comes to class, he or she should have his or her homework ready.</a:t>
            </a:r>
          </a:p>
          <a:p>
            <a:pPr algn="l"/>
            <a:r>
              <a:rPr lang="en-US" sz="2400" dirty="0" smtClean="0"/>
              <a:t>(NOT: When a person comes to class, you should have your homework ready.)</a:t>
            </a:r>
          </a:p>
          <a:p>
            <a:pPr algn="l"/>
            <a:endParaRPr lang="en-US" sz="2400" dirty="0"/>
          </a:p>
        </p:txBody>
      </p:sp>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800" b="1" u="sng" dirty="0" smtClean="0"/>
              <a:t>Choosing the Correct Pronoun</a:t>
            </a:r>
            <a:r>
              <a:rPr lang="en-US" sz="1800" dirty="0" smtClean="0"/>
              <a:t> </a:t>
            </a:r>
          </a:p>
          <a:p>
            <a:pPr algn="l"/>
            <a:endParaRPr lang="en-US" sz="1800" dirty="0" smtClean="0"/>
          </a:p>
          <a:p>
            <a:pPr algn="l"/>
            <a:r>
              <a:rPr lang="en-US" sz="1800" dirty="0" smtClean="0"/>
              <a:t>Circle the pronoun that agrees in number with its antecedent in each sentence. </a:t>
            </a:r>
          </a:p>
          <a:p>
            <a:pPr algn="l"/>
            <a:endParaRPr lang="en-US" sz="1800" dirty="0" smtClean="0"/>
          </a:p>
          <a:p>
            <a:pPr algn="l">
              <a:buAutoNum type="arabicPeriod"/>
            </a:pPr>
            <a:r>
              <a:rPr lang="en-US" sz="1800" dirty="0" smtClean="0"/>
              <a:t>Each of the girls makes (her, their) own clothes. </a:t>
            </a:r>
          </a:p>
          <a:p>
            <a:pPr algn="l">
              <a:buAutoNum type="arabicPeriod"/>
            </a:pPr>
            <a:r>
              <a:rPr lang="en-US" sz="1800" dirty="0" smtClean="0"/>
              <a:t> The jury finally made (its, their) decision.</a:t>
            </a:r>
          </a:p>
          <a:p>
            <a:pPr algn="l">
              <a:buAutoNum type="arabicPeriod"/>
            </a:pPr>
            <a:r>
              <a:rPr lang="en-US" sz="1800" dirty="0" smtClean="0"/>
              <a:t>  It often seems that television programmers are not concerned with (its, their) viewers. </a:t>
            </a:r>
          </a:p>
          <a:p>
            <a:pPr algn="l">
              <a:buAutoNum type="arabicPeriod"/>
            </a:pPr>
            <a:r>
              <a:rPr lang="en-US" sz="1800" dirty="0" smtClean="0"/>
              <a:t> Both Tim and Tony write (his, their) mothers twice a week from camp. </a:t>
            </a:r>
            <a:br>
              <a:rPr lang="en-US" sz="1800" dirty="0" smtClean="0"/>
            </a:br>
            <a:endParaRPr lang="en-US" sz="1800" dirty="0"/>
          </a:p>
        </p:txBody>
      </p:sp>
    </p:spTree>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Pronoun Reference</a:t>
            </a:r>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457200" y="1600200"/>
            <a:ext cx="1552575" cy="38862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2133600" y="1371600"/>
            <a:ext cx="3733800" cy="33528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2057400" y="4876800"/>
            <a:ext cx="5607170" cy="1143000"/>
          </a:xfrm>
          <a:prstGeom prst="rect">
            <a:avLst/>
          </a:prstGeom>
          <a:noFill/>
          <a:ln w="9525">
            <a:noFill/>
            <a:miter lim="800000"/>
            <a:headEnd/>
            <a:tailEnd/>
          </a:ln>
          <a:effectLst/>
        </p:spPr>
      </p:pic>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Vocabulary: Recognizing Word Meanings</a:t>
            </a:r>
            <a:endParaRPr lang="en-US" dirty="0"/>
          </a:p>
        </p:txBody>
      </p:sp>
      <p:sp>
        <p:nvSpPr>
          <p:cNvPr id="4" name="Text Placeholder 3"/>
          <p:cNvSpPr>
            <a:spLocks noGrp="1"/>
          </p:cNvSpPr>
          <p:nvPr>
            <p:ph type="body" idx="1"/>
          </p:nvPr>
        </p:nvSpPr>
        <p:spPr/>
        <p:txBody>
          <a:bodyPr/>
          <a:lstStyle/>
          <a:p>
            <a:endParaRPr lang="en-US"/>
          </a:p>
        </p:txBody>
      </p:sp>
      <p:sp>
        <p:nvSpPr>
          <p:cNvPr id="3" name="Content Placeholder 2"/>
          <p:cNvSpPr>
            <a:spLocks noGrp="1"/>
          </p:cNvSpPr>
          <p:nvPr>
            <p:ph sz="half" idx="2"/>
          </p:nvPr>
        </p:nvSpPr>
        <p:spPr/>
        <p:txBody>
          <a:bodyPr/>
          <a:lstStyle/>
          <a:p>
            <a:pPr algn="l">
              <a:buAutoNum type="arabicPeriod"/>
            </a:pPr>
            <a:r>
              <a:rPr lang="en-US" sz="1800" dirty="0" smtClean="0"/>
              <a:t>____ determine			 </a:t>
            </a:r>
          </a:p>
          <a:p>
            <a:pPr algn="l">
              <a:buAutoNum type="arabicPeriod"/>
            </a:pPr>
            <a:r>
              <a:rPr lang="en-US" sz="1800" dirty="0" smtClean="0"/>
              <a:t>____afford </a:t>
            </a:r>
          </a:p>
          <a:p>
            <a:pPr algn="l">
              <a:buAutoNum type="arabicPeriod"/>
            </a:pPr>
            <a:r>
              <a:rPr lang="en-US" sz="1800" dirty="0" smtClean="0"/>
              <a:t>____reflect </a:t>
            </a:r>
          </a:p>
          <a:p>
            <a:pPr algn="l">
              <a:buAutoNum type="arabicPeriod"/>
            </a:pPr>
            <a:r>
              <a:rPr lang="en-US" sz="1800" dirty="0" smtClean="0"/>
              <a:t>____nontraditional </a:t>
            </a:r>
          </a:p>
          <a:p>
            <a:pPr algn="l">
              <a:buAutoNum type="arabicPeriod"/>
            </a:pPr>
            <a:r>
              <a:rPr lang="en-US" sz="1800" dirty="0" smtClean="0"/>
              <a:t>____drawback </a:t>
            </a:r>
          </a:p>
          <a:p>
            <a:pPr algn="l">
              <a:buAutoNum type="arabicPeriod"/>
            </a:pPr>
            <a:r>
              <a:rPr lang="en-US" sz="1800" dirty="0" smtClean="0"/>
              <a:t>____ statistic </a:t>
            </a:r>
          </a:p>
          <a:p>
            <a:pPr algn="l">
              <a:buAutoNum type="arabicPeriod"/>
            </a:pPr>
            <a:r>
              <a:rPr lang="en-US" sz="1800" dirty="0" smtClean="0"/>
              <a:t>____ discipline </a:t>
            </a:r>
          </a:p>
          <a:p>
            <a:pPr algn="l">
              <a:buAutoNum type="arabicPeriod"/>
            </a:pPr>
            <a:r>
              <a:rPr lang="en-US" sz="1800" dirty="0" smtClean="0"/>
              <a:t>____ aspect </a:t>
            </a:r>
          </a:p>
          <a:p>
            <a:pPr algn="l">
              <a:buAutoNum type="arabicPeriod"/>
            </a:pPr>
            <a:r>
              <a:rPr lang="en-US" sz="1800" dirty="0" smtClean="0"/>
              <a:t>____involves</a:t>
            </a:r>
          </a:p>
          <a:p>
            <a:pPr algn="l">
              <a:buAutoNum type="arabicPeriod"/>
            </a:pPr>
            <a:r>
              <a:rPr lang="en-US" sz="1800" dirty="0" smtClean="0"/>
              <a:t>____ tuition </a:t>
            </a:r>
          </a:p>
          <a:p>
            <a:pPr algn="l">
              <a:buAutoNum type="arabicPeriod"/>
            </a:pPr>
            <a:r>
              <a:rPr lang="en-US" sz="1800" dirty="0" smtClean="0"/>
              <a:t>____ entire </a:t>
            </a:r>
          </a:p>
          <a:p>
            <a:pPr algn="l">
              <a:buAutoNum type="arabicPeriod"/>
            </a:pPr>
            <a:r>
              <a:rPr lang="en-US" sz="1800" dirty="0" smtClean="0"/>
              <a:t>____ creative </a:t>
            </a:r>
            <a:endParaRPr lang="en-US" sz="1800"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pPr algn="l">
              <a:buAutoNum type="alphaLcPeriod"/>
            </a:pPr>
            <a:r>
              <a:rPr lang="en-US" sz="1800" dirty="0" smtClean="0"/>
              <a:t>unusual </a:t>
            </a:r>
          </a:p>
          <a:p>
            <a:pPr algn="l">
              <a:buAutoNum type="alphaLcPeriod"/>
            </a:pPr>
            <a:r>
              <a:rPr lang="en-US" sz="1800" dirty="0" smtClean="0"/>
              <a:t>disadvantage </a:t>
            </a:r>
          </a:p>
          <a:p>
            <a:pPr algn="l">
              <a:buAutoNum type="alphaLcPeriod"/>
            </a:pPr>
            <a:r>
              <a:rPr lang="en-US" sz="1800" dirty="0" smtClean="0"/>
              <a:t>side, part, or characteristic </a:t>
            </a:r>
          </a:p>
          <a:p>
            <a:pPr algn="l">
              <a:buAutoNum type="alphaLcPeriod"/>
            </a:pPr>
            <a:r>
              <a:rPr lang="en-US" sz="1800" dirty="0" smtClean="0"/>
              <a:t>developing new ideas</a:t>
            </a:r>
          </a:p>
          <a:p>
            <a:pPr algn="l">
              <a:buAutoNum type="alphaLcPeriod"/>
            </a:pPr>
            <a:r>
              <a:rPr lang="en-US" sz="1800" dirty="0" smtClean="0"/>
              <a:t>fact in the form of a number</a:t>
            </a:r>
          </a:p>
          <a:p>
            <a:pPr algn="l">
              <a:buAutoNum type="alphaLcPeriod"/>
            </a:pPr>
            <a:r>
              <a:rPr lang="en-US" sz="1800" dirty="0" smtClean="0"/>
              <a:t>control </a:t>
            </a:r>
          </a:p>
          <a:p>
            <a:pPr algn="l">
              <a:buAutoNum type="alphaLcPeriod"/>
            </a:pPr>
            <a:r>
              <a:rPr lang="en-US" sz="1800" dirty="0" smtClean="0"/>
              <a:t>whole </a:t>
            </a:r>
          </a:p>
          <a:p>
            <a:pPr algn="l">
              <a:buAutoNum type="alphaLcPeriod"/>
            </a:pPr>
            <a:r>
              <a:rPr lang="en-US" sz="1800" dirty="0" smtClean="0"/>
              <a:t>decide on </a:t>
            </a:r>
          </a:p>
          <a:p>
            <a:pPr algn="l">
              <a:buAutoNum type="alphaLcPeriod"/>
            </a:pPr>
            <a:r>
              <a:rPr lang="en-US" sz="1800" dirty="0" smtClean="0"/>
              <a:t>have enough money for </a:t>
            </a:r>
          </a:p>
          <a:p>
            <a:pPr algn="l">
              <a:buAutoNum type="alphaLcPeriod"/>
            </a:pPr>
            <a:r>
              <a:rPr lang="en-US" sz="1800" dirty="0" smtClean="0"/>
              <a:t>show</a:t>
            </a:r>
          </a:p>
          <a:p>
            <a:pPr algn="l">
              <a:buAutoNum type="alphaLcPeriod"/>
            </a:pPr>
            <a:r>
              <a:rPr lang="en-US" sz="1800" dirty="0" smtClean="0"/>
              <a:t>fees (money) for school </a:t>
            </a:r>
          </a:p>
          <a:p>
            <a:pPr algn="l">
              <a:buAutoNum type="alphaLcPeriod"/>
            </a:pPr>
            <a:r>
              <a:rPr lang="en-US" sz="1800" dirty="0" smtClean="0"/>
              <a:t>includes </a:t>
            </a:r>
          </a:p>
          <a:p>
            <a:pPr algn="l">
              <a:buAutoNum type="alphaLcPeriod"/>
            </a:pPr>
            <a:endParaRPr lang="en-US" sz="1800" dirty="0"/>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Do the Following Homework. </a:t>
            </a:r>
            <a:endParaRPr lang="en-US" dirty="0"/>
          </a:p>
        </p:txBody>
      </p:sp>
      <p:sp>
        <p:nvSpPr>
          <p:cNvPr id="7" name="Content Placeholder 6"/>
          <p:cNvSpPr>
            <a:spLocks noGrp="1"/>
          </p:cNvSpPr>
          <p:nvPr>
            <p:ph idx="1"/>
          </p:nvPr>
        </p:nvSpPr>
        <p:spPr/>
        <p:txBody>
          <a:bodyPr/>
          <a:lstStyle/>
          <a:p>
            <a:pPr algn="l"/>
            <a:r>
              <a:rPr lang="en-US" dirty="0" smtClean="0"/>
              <a:t>1. Chapter 1. Exercise 3. page 6</a:t>
            </a:r>
          </a:p>
          <a:p>
            <a:pPr algn="l"/>
            <a:r>
              <a:rPr lang="en-US" dirty="0" smtClean="0"/>
              <a:t>2. Chapter 1. exercise 5. page 9. </a:t>
            </a:r>
          </a:p>
          <a:p>
            <a:pPr algn="l"/>
            <a:r>
              <a:rPr lang="en-US" dirty="0" smtClean="0"/>
              <a:t>3. Chapter 1. exercise 1. page 13 + 14 + 15</a:t>
            </a:r>
          </a:p>
          <a:p>
            <a:pPr algn="l"/>
            <a:r>
              <a:rPr lang="en-US" dirty="0" smtClean="0"/>
              <a:t>4. Chapter 1. exercise 2.page 15 + 16</a:t>
            </a:r>
          </a:p>
          <a:p>
            <a:pPr algn="l"/>
            <a:r>
              <a:rPr lang="en-US" dirty="0" smtClean="0"/>
              <a:t>5. Chapter 1. Exercise 1. page 18</a:t>
            </a:r>
          </a:p>
          <a:p>
            <a:pPr algn="l"/>
            <a:r>
              <a:rPr lang="en-US" dirty="0" smtClean="0"/>
              <a:t>6. Chapter 1. exercise 3. page 19 </a:t>
            </a:r>
            <a:endParaRPr lang="en-US" dirty="0"/>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2349</TotalTime>
  <Words>833</Words>
  <Application>Microsoft Office PowerPoint</Application>
  <PresentationFormat>A4 Paper (210x297 mm)</PresentationFormat>
  <Paragraphs>160</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First Class</vt:lpstr>
      <vt:lpstr>Elements of the Lecture </vt:lpstr>
      <vt:lpstr>Getting Meaning From Context </vt:lpstr>
      <vt:lpstr>Getting Meaning Form Context</vt:lpstr>
      <vt:lpstr>Getting Meaning Form Context</vt:lpstr>
      <vt:lpstr>Let’s Guess the Meaning  </vt:lpstr>
      <vt:lpstr>Slide 8</vt:lpstr>
      <vt:lpstr>Identifying the Main Idea</vt:lpstr>
      <vt:lpstr>Example</vt:lpstr>
      <vt:lpstr>Another Example</vt:lpstr>
      <vt:lpstr>Skimming for the topic Main Idea</vt:lpstr>
      <vt:lpstr>Slide 13</vt:lpstr>
      <vt:lpstr>Understanding Pronoun Reference</vt:lpstr>
      <vt:lpstr>Hint:</vt:lpstr>
      <vt:lpstr>Understanding Pronoun Reference</vt:lpstr>
      <vt:lpstr>Slide 17</vt:lpstr>
      <vt:lpstr>Understanding Pronoun Reference</vt:lpstr>
      <vt:lpstr>Vocabulary: Recognizing Word Meanings</vt:lpstr>
      <vt:lpstr>Do the Following Homework. </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155</cp:revision>
  <dcterms:created xsi:type="dcterms:W3CDTF">2009-10-14T19:14:34Z</dcterms:created>
  <dcterms:modified xsi:type="dcterms:W3CDTF">2011-09-21T04:42:41Z</dcterms:modified>
</cp:coreProperties>
</file>