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300" r:id="rId2"/>
    <p:sldId id="301" r:id="rId3"/>
    <p:sldId id="302" r:id="rId4"/>
    <p:sldId id="303" r:id="rId5"/>
    <p:sldId id="304" r:id="rId6"/>
    <p:sldId id="313" r:id="rId7"/>
    <p:sldId id="331" r:id="rId8"/>
    <p:sldId id="332" r:id="rId9"/>
    <p:sldId id="326" r:id="rId10"/>
    <p:sldId id="333" r:id="rId11"/>
    <p:sldId id="314" r:id="rId12"/>
    <p:sldId id="325" r:id="rId13"/>
    <p:sldId id="328" r:id="rId14"/>
    <p:sldId id="317" r:id="rId15"/>
    <p:sldId id="318" r:id="rId16"/>
    <p:sldId id="329" r:id="rId17"/>
    <p:sldId id="334" r:id="rId18"/>
    <p:sldId id="335" r:id="rId19"/>
    <p:sldId id="336" r:id="rId20"/>
    <p:sldId id="337" r:id="rId21"/>
    <p:sldId id="324" r:id="rId22"/>
    <p:sldId id="266"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709256"/>
    <a:srgbClr val="009900"/>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36943" autoAdjust="0"/>
    <p:restoredTop sz="94664" autoAdjust="0"/>
  </p:normalViewPr>
  <p:slideViewPr>
    <p:cSldViewPr>
      <p:cViewPr>
        <p:scale>
          <a:sx n="60" d="100"/>
          <a:sy n="60" d="100"/>
        </p:scale>
        <p:origin x="-1206" y="-28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9/20/2011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transition advClick="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transition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transition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transition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ransition advClick="0"/>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sz="2400" b="1" dirty="0" smtClean="0">
                <a:solidFill>
                  <a:srgbClr val="709256"/>
                </a:solidFill>
                <a:effectLst>
                  <a:outerShdw blurRad="38100" dist="38100" dir="2700000" algn="tl">
                    <a:srgbClr val="000000">
                      <a:alpha val="43137"/>
                    </a:srgbClr>
                  </a:outerShdw>
                </a:effectLst>
                <a:latin typeface="Calibri" pitchFamily="34" charset="0"/>
              </a:rPr>
              <a:t>King Faisal University</a:t>
            </a:r>
          </a:p>
          <a:p>
            <a:pPr algn="ctr" rtl="0">
              <a:spcBef>
                <a:spcPct val="20000"/>
              </a:spcBef>
              <a:buFont typeface="Arial" pitchFamily="34" charset="0"/>
              <a:buNone/>
            </a:pPr>
            <a:r>
              <a:rPr lang="en-US" sz="2400" b="1" spc="-150" dirty="0" smtClean="0">
                <a:solidFill>
                  <a:srgbClr val="709256"/>
                </a:solidFill>
                <a:effectLst>
                  <a:outerShdw blurRad="38100" dist="38100" dir="2700000" algn="tl">
                    <a:srgbClr val="000000">
                      <a:alpha val="43137"/>
                    </a:srgbClr>
                  </a:outerShdw>
                </a:effectLst>
                <a:latin typeface="Calibri" pitchFamily="34" charset="0"/>
              </a:rPr>
              <a:t>e- </a:t>
            </a:r>
            <a:r>
              <a:rPr lang="en-US" sz="2000" b="1" spc="-150" dirty="0" smtClean="0">
                <a:solidFill>
                  <a:srgbClr val="709256"/>
                </a:solidFill>
                <a:effectLst>
                  <a:outerShdw blurRad="38100" dist="38100" dir="2700000" algn="tl">
                    <a:srgbClr val="000000">
                      <a:alpha val="43137"/>
                    </a:srgbClr>
                  </a:outerShdw>
                </a:effectLst>
                <a:latin typeface="Calibri" pitchFamily="34" charset="0"/>
              </a:rPr>
              <a:t>Learning</a:t>
            </a:r>
            <a:r>
              <a:rPr lang="en-US" sz="2400" b="1" spc="-150" dirty="0" smtClean="0">
                <a:solidFill>
                  <a:srgbClr val="709256"/>
                </a:solidFill>
                <a:effectLst>
                  <a:outerShdw blurRad="38100" dist="38100" dir="2700000" algn="tl">
                    <a:srgbClr val="000000">
                      <a:alpha val="43137"/>
                    </a:srgbClr>
                  </a:outerShdw>
                </a:effectLst>
                <a:latin typeface="Calibri" pitchFamily="34" charset="0"/>
              </a:rPr>
              <a:t> Deanship </a:t>
            </a:r>
          </a:p>
          <a:p>
            <a:pPr algn="ctr" rtl="0">
              <a:spcBef>
                <a:spcPct val="20000"/>
              </a:spcBef>
              <a:buFont typeface="Arial" pitchFamily="34" charset="0"/>
              <a:buNone/>
            </a:pPr>
            <a:r>
              <a:rPr lang="en-US" sz="2400" b="1" spc="-150" dirty="0" smtClean="0">
                <a:solidFill>
                  <a:srgbClr val="709256"/>
                </a:solidFill>
                <a:effectLst>
                  <a:outerShdw blurRad="38100" dist="38100" dir="2700000" algn="tl">
                    <a:srgbClr val="000000">
                      <a:alpha val="43137"/>
                    </a:srgbClr>
                  </a:outerShdw>
                </a:effectLst>
                <a:latin typeface="Calibri" pitchFamily="34" charset="0"/>
              </a:rPr>
              <a:t>&amp; Distance Education</a:t>
            </a: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2286000"/>
          </a:xfrm>
          <a:prstGeom prst="rect">
            <a:avLst/>
          </a:prstGeom>
          <a:noFill/>
          <a:ln w="9525">
            <a:noFill/>
            <a:miter lim="800000"/>
            <a:headEnd/>
            <a:tailEnd/>
          </a:ln>
        </p:spPr>
        <p:txBody>
          <a:bodyPr anchor="ctr"/>
          <a:lstStyle/>
          <a:p>
            <a:pPr algn="l">
              <a:lnSpc>
                <a:spcPct val="80000"/>
              </a:lnSpc>
            </a:pPr>
            <a:endParaRPr lang="en-US" sz="5400" b="1" dirty="0" smtClean="0">
              <a:solidFill>
                <a:srgbClr val="709256"/>
              </a:solidFill>
              <a:latin typeface="AYM Wadiy S_U normal."/>
              <a:cs typeface="Times New Roman" pitchFamily="18" charset="0"/>
            </a:endParaRPr>
          </a:p>
          <a:p>
            <a:pPr algn="l">
              <a:lnSpc>
                <a:spcPct val="80000"/>
              </a:lnSpc>
            </a:pPr>
            <a:endParaRPr lang="en-US" sz="5400" b="1" dirty="0" smtClean="0">
              <a:solidFill>
                <a:srgbClr val="709256"/>
              </a:solidFill>
              <a:latin typeface="AYM Wadiy S_U normal."/>
              <a:cs typeface="Times New Roman" pitchFamily="18" charset="0"/>
            </a:endParaRPr>
          </a:p>
          <a:p>
            <a:pPr algn="l">
              <a:lnSpc>
                <a:spcPct val="80000"/>
              </a:lnSpc>
            </a:pPr>
            <a:r>
              <a:rPr lang="en-US" sz="5400" b="1" dirty="0" smtClean="0">
                <a:solidFill>
                  <a:srgbClr val="709256"/>
                </a:solidFill>
                <a:latin typeface="AYM Wadiy S_U normal."/>
                <a:cs typeface="Times New Roman" pitchFamily="18" charset="0"/>
              </a:rPr>
              <a:t>English Language  </a:t>
            </a:r>
          </a:p>
          <a:p>
            <a:pPr algn="l">
              <a:lnSpc>
                <a:spcPct val="80000"/>
              </a:lnSpc>
            </a:pPr>
            <a:r>
              <a:rPr lang="en-US" sz="6000" b="1" dirty="0" smtClean="0">
                <a:solidFill>
                  <a:srgbClr val="709256"/>
                </a:solidFill>
                <a:latin typeface="AYM Wadiy S_U normal."/>
                <a:cs typeface="Times New Roman" pitchFamily="18" charset="0"/>
              </a:rPr>
              <a:t>Reading </a:t>
            </a:r>
            <a:endParaRPr lang="en-US" sz="6600" b="1" dirty="0" smtClean="0">
              <a:solidFill>
                <a:srgbClr val="709256"/>
              </a:solidFill>
              <a:latin typeface="AYM Wadiy S_U normal."/>
              <a:cs typeface="Times New Roman" pitchFamily="18" charset="0"/>
            </a:endParaRPr>
          </a:p>
          <a:p>
            <a:pPr algn="l">
              <a:lnSpc>
                <a:spcPct val="80000"/>
              </a:lnSpc>
            </a:pPr>
            <a:endParaRPr lang="en-US" sz="4000" b="1" dirty="0" smtClean="0">
              <a:solidFill>
                <a:srgbClr val="709256"/>
              </a:solidFill>
              <a:latin typeface="Calibri" pitchFamily="34" charset="0"/>
              <a:cs typeface="Times New Roman" pitchFamily="18" charset="0"/>
            </a:endParaRPr>
          </a:p>
          <a:p>
            <a:pPr algn="l">
              <a:lnSpc>
                <a:spcPct val="80000"/>
              </a:lnSpc>
            </a:pPr>
            <a:r>
              <a:rPr lang="en-US" sz="4000" b="1" dirty="0" smtClean="0">
                <a:latin typeface="Calibri" pitchFamily="34" charset="0"/>
                <a:cs typeface="Times New Roman" pitchFamily="18" charset="0"/>
              </a:rPr>
              <a:t>Instructor: </a:t>
            </a:r>
          </a:p>
          <a:p>
            <a:pPr algn="l">
              <a:lnSpc>
                <a:spcPct val="80000"/>
              </a:lnSpc>
            </a:pPr>
            <a:r>
              <a:rPr lang="en-US" sz="3200" b="1" dirty="0" err="1" smtClean="0">
                <a:latin typeface="Calibri" pitchFamily="34" charset="0"/>
                <a:cs typeface="Times New Roman" pitchFamily="18" charset="0"/>
              </a:rPr>
              <a:t>Ammar</a:t>
            </a:r>
            <a:r>
              <a:rPr lang="en-US" sz="3200" b="1" dirty="0" smtClean="0">
                <a:latin typeface="Calibri" pitchFamily="34" charset="0"/>
                <a:cs typeface="Times New Roman" pitchFamily="18" charset="0"/>
              </a:rPr>
              <a:t> Sultan Al-</a:t>
            </a:r>
            <a:r>
              <a:rPr lang="en-US" sz="3200" b="1" dirty="0" err="1" smtClean="0">
                <a:latin typeface="Calibri" pitchFamily="34" charset="0"/>
                <a:cs typeface="Times New Roman" pitchFamily="18" charset="0"/>
              </a:rPr>
              <a:t>Ma’ani</a:t>
            </a:r>
            <a:endParaRPr lang="en-US" sz="32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1981200"/>
            <a:ext cx="8420100" cy="1470025"/>
          </a:xfrm>
        </p:spPr>
        <p:txBody>
          <a:bodyPr/>
          <a:lstStyle/>
          <a:p>
            <a:pPr eaLnBrk="1" hangingPunct="1"/>
            <a:r>
              <a:rPr lang="en-US" b="1" dirty="0" smtClean="0">
                <a:solidFill>
                  <a:srgbClr val="709256"/>
                </a:solidFill>
                <a:cs typeface="Arial" pitchFamily="34" charset="0"/>
              </a:rPr>
              <a:t>Second Class</a:t>
            </a:r>
            <a:endParaRPr lang="en-US" dirty="0" smtClean="0">
              <a:solidFill>
                <a:srgbClr val="709256"/>
              </a:solidFill>
              <a:cs typeface="Arial" pitchFamily="34" charset="0"/>
            </a:endParaRPr>
          </a:p>
        </p:txBody>
      </p:sp>
      <p:sp>
        <p:nvSpPr>
          <p:cNvPr id="5" name="عنوان فرعي 4"/>
          <p:cNvSpPr>
            <a:spLocks noGrp="1"/>
          </p:cNvSpPr>
          <p:nvPr>
            <p:ph type="subTitle" idx="1"/>
          </p:nvPr>
        </p:nvSpPr>
        <p:spPr/>
        <p:txBody>
          <a:bodyPr/>
          <a:lstStyle/>
          <a:p>
            <a:r>
              <a:rPr lang="en-US" dirty="0" smtClean="0"/>
              <a:t>Chapter 2</a:t>
            </a:r>
            <a:endParaRPr lang="en-US" dirty="0"/>
          </a:p>
        </p:txBody>
      </p:sp>
    </p:spTree>
  </p:cSld>
  <p:clrMapOvr>
    <a:masterClrMapping/>
  </p:clrMapOvr>
  <p:transition advClick="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t>Elements of the Lecture </a:t>
            </a:r>
            <a:endParaRPr lang="en-US" dirty="0"/>
          </a:p>
        </p:txBody>
      </p:sp>
      <p:sp>
        <p:nvSpPr>
          <p:cNvPr id="7171" name="Text Placeholder 5"/>
          <p:cNvSpPr>
            <a:spLocks noGrp="1"/>
          </p:cNvSpPr>
          <p:nvPr>
            <p:ph idx="1"/>
          </p:nvPr>
        </p:nvSpPr>
        <p:spPr/>
        <p:txBody>
          <a:bodyPr/>
          <a:lstStyle/>
          <a:p>
            <a:pPr marL="514350" indent="-514350" algn="l" eaLnBrk="1" hangingPunct="1"/>
            <a:r>
              <a:rPr lang="en-US" sz="1800" b="1" dirty="0" smtClean="0">
                <a:cs typeface="Arial" pitchFamily="34" charset="0"/>
              </a:rPr>
              <a:t>Reading Strategies:</a:t>
            </a:r>
          </a:p>
          <a:p>
            <a:pPr marL="514350" indent="-514350" algn="l" eaLnBrk="1" hangingPunct="1">
              <a:buAutoNum type="arabicPeriod"/>
            </a:pPr>
            <a:r>
              <a:rPr lang="en-US" sz="1800" dirty="0" smtClean="0">
                <a:cs typeface="Arial" pitchFamily="34" charset="0"/>
              </a:rPr>
              <a:t>Getting Meaning from Context</a:t>
            </a:r>
          </a:p>
          <a:p>
            <a:pPr marL="514350" indent="-514350" algn="l" eaLnBrk="1" hangingPunct="1">
              <a:buAutoNum type="arabicPeriod"/>
            </a:pPr>
            <a:r>
              <a:rPr lang="en-US" sz="1800" dirty="0" smtClean="0">
                <a:cs typeface="Arial" pitchFamily="34" charset="0"/>
              </a:rPr>
              <a:t>Identifying the main idea</a:t>
            </a:r>
          </a:p>
          <a:p>
            <a:pPr marL="514350" indent="-514350" algn="l" eaLnBrk="1" hangingPunct="1">
              <a:buAutoNum type="arabicPeriod"/>
            </a:pPr>
            <a:r>
              <a:rPr lang="en-US" sz="1800" dirty="0" smtClean="0">
                <a:cs typeface="Arial" pitchFamily="34" charset="0"/>
              </a:rPr>
              <a:t>Identifying Supporting Details </a:t>
            </a:r>
          </a:p>
          <a:p>
            <a:pPr marL="514350" indent="-514350" algn="l" eaLnBrk="1" hangingPunct="1">
              <a:buAutoNum type="arabicPeriod"/>
            </a:pPr>
            <a:r>
              <a:rPr lang="en-US" sz="1800" dirty="0" smtClean="0">
                <a:cs typeface="Arial" pitchFamily="34" charset="0"/>
              </a:rPr>
              <a:t>Skimming for the Topic and Main Idea</a:t>
            </a:r>
          </a:p>
          <a:p>
            <a:pPr marL="514350" indent="-514350" algn="l" eaLnBrk="1" hangingPunct="1">
              <a:buAutoNum type="arabicPeriod"/>
            </a:pPr>
            <a:r>
              <a:rPr lang="en-US" sz="1800" dirty="0" smtClean="0">
                <a:cs typeface="Arial" pitchFamily="34" charset="0"/>
              </a:rPr>
              <a:t>Understanding </a:t>
            </a:r>
            <a:r>
              <a:rPr lang="en-US" sz="1800" i="1" dirty="0" smtClean="0">
                <a:cs typeface="Arial" pitchFamily="34" charset="0"/>
              </a:rPr>
              <a:t>Italics </a:t>
            </a:r>
          </a:p>
          <a:p>
            <a:pPr marL="514350" indent="-514350" algn="l" eaLnBrk="1" hangingPunct="1">
              <a:buAutoNum type="arabicPeriod"/>
            </a:pPr>
            <a:r>
              <a:rPr lang="en-US" sz="1800" dirty="0" smtClean="0">
                <a:cs typeface="Arial" pitchFamily="34" charset="0"/>
              </a:rPr>
              <a:t>Understanding Contrast</a:t>
            </a:r>
          </a:p>
          <a:p>
            <a:pPr marL="514350" indent="-514350" algn="l" eaLnBrk="1" hangingPunct="1">
              <a:buAutoNum type="arabicPeriod"/>
            </a:pPr>
            <a:r>
              <a:rPr lang="en-US" sz="1800" dirty="0" smtClean="0">
                <a:cs typeface="Arial" pitchFamily="34" charset="0"/>
              </a:rPr>
              <a:t>Understanding Scanning </a:t>
            </a:r>
          </a:p>
        </p:txBody>
      </p:sp>
    </p:spTree>
  </p:cSld>
  <p:clrMapOvr>
    <a:masterClrMapping/>
  </p:clrMapOvr>
  <p:transition advTm="234"/>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l" eaLnBrk="1" hangingPunct="1"/>
            <a:r>
              <a:rPr lang="en-US" dirty="0" smtClean="0">
                <a:solidFill>
                  <a:srgbClr val="709256"/>
                </a:solidFill>
                <a:cs typeface="Arial" pitchFamily="34" charset="0"/>
              </a:rPr>
              <a:t>Getting Meaning From Context </a:t>
            </a:r>
            <a:endParaRPr lang="ar-SA" dirty="0" smtClean="0">
              <a:solidFill>
                <a:srgbClr val="709256"/>
              </a:solidFill>
              <a:latin typeface="Arial Black" pitchFamily="34" charset="0"/>
              <a:cs typeface="Arial" pitchFamily="34" charset="0"/>
            </a:endParaRPr>
          </a:p>
        </p:txBody>
      </p:sp>
      <p:sp>
        <p:nvSpPr>
          <p:cNvPr id="8195" name="Content Placeholder 2"/>
          <p:cNvSpPr>
            <a:spLocks noGrp="1"/>
          </p:cNvSpPr>
          <p:nvPr>
            <p:ph idx="1"/>
          </p:nvPr>
        </p:nvSpPr>
        <p:spPr>
          <a:xfrm>
            <a:off x="0" y="1371600"/>
            <a:ext cx="9372600" cy="4678363"/>
          </a:xfrm>
        </p:spPr>
        <p:txBody>
          <a:bodyPr/>
          <a:lstStyle/>
          <a:p>
            <a:pPr algn="l" rtl="1" eaLnBrk="1" hangingPunct="1"/>
            <a:r>
              <a:rPr lang="en-US" sz="2400" dirty="0" smtClean="0">
                <a:cs typeface="Arial" pitchFamily="34" charset="0"/>
              </a:rPr>
              <a:t>Here are  </a:t>
            </a:r>
            <a:r>
              <a:rPr lang="en-US" sz="2400" dirty="0" smtClean="0">
                <a:solidFill>
                  <a:srgbClr val="FF0000"/>
                </a:solidFill>
                <a:cs typeface="Arial" pitchFamily="34" charset="0"/>
              </a:rPr>
              <a:t>another</a:t>
            </a:r>
            <a:r>
              <a:rPr lang="en-US" sz="2400" dirty="0" smtClean="0">
                <a:cs typeface="Arial" pitchFamily="34" charset="0"/>
              </a:rPr>
              <a:t> three ways that will help you to guess new words:</a:t>
            </a:r>
          </a:p>
          <a:p>
            <a:pPr algn="l" rtl="1" eaLnBrk="1" hangingPunct="1"/>
            <a:endParaRPr lang="en-US" sz="2400" dirty="0" smtClean="0">
              <a:cs typeface="Arial" pitchFamily="34" charset="0"/>
            </a:endParaRPr>
          </a:p>
          <a:p>
            <a:pPr algn="l" rtl="1" eaLnBrk="1" hangingPunct="1"/>
            <a:endParaRPr lang="en-US" sz="2400" dirty="0" smtClean="0">
              <a:cs typeface="Arial" pitchFamily="34" charset="0"/>
            </a:endParaRPr>
          </a:p>
          <a:p>
            <a:pPr marL="514350" indent="-514350" algn="l" eaLnBrk="1" hangingPunct="1">
              <a:buAutoNum type="arabicPeriod"/>
            </a:pPr>
            <a:r>
              <a:rPr lang="en-US" sz="2400" dirty="0" smtClean="0">
                <a:cs typeface="Arial" pitchFamily="34" charset="0"/>
              </a:rPr>
              <a:t>The words for example, </a:t>
            </a:r>
            <a:r>
              <a:rPr lang="en-US" sz="2400" i="1" dirty="0" smtClean="0">
                <a:cs typeface="Arial" pitchFamily="34" charset="0"/>
              </a:rPr>
              <a:t>for instance, such as, and among them</a:t>
            </a:r>
            <a:r>
              <a:rPr lang="en-US" sz="2400" dirty="0" smtClean="0">
                <a:cs typeface="Arial" pitchFamily="34" charset="0"/>
              </a:rPr>
              <a:t>: </a:t>
            </a:r>
          </a:p>
          <a:p>
            <a:pPr marL="514350" indent="-514350" algn="l" eaLnBrk="1" hangingPunct="1"/>
            <a:endParaRPr lang="en-US" sz="2400" dirty="0" smtClean="0">
              <a:cs typeface="Arial" pitchFamily="34" charset="0"/>
            </a:endParaRPr>
          </a:p>
          <a:p>
            <a:pPr marL="514350" indent="-514350" algn="l" eaLnBrk="1" hangingPunct="1"/>
            <a:r>
              <a:rPr lang="en-US" sz="2400" dirty="0" smtClean="0">
                <a:cs typeface="Arial" pitchFamily="34" charset="0"/>
              </a:rPr>
              <a:t>Example: Almost four billion people will be living in cities in </a:t>
            </a:r>
            <a:r>
              <a:rPr lang="en-US" sz="2400" b="1" dirty="0" smtClean="0">
                <a:cs typeface="Arial" pitchFamily="34" charset="0"/>
              </a:rPr>
              <a:t>developing countries</a:t>
            </a:r>
            <a:r>
              <a:rPr lang="en-US" sz="2400" dirty="0" smtClean="0">
                <a:cs typeface="Arial" pitchFamily="34" charset="0"/>
              </a:rPr>
              <a:t> such as India and Nigeria.</a:t>
            </a:r>
          </a:p>
          <a:p>
            <a:pPr marL="514350" indent="-514350" algn="l" eaLnBrk="1" hangingPunct="1"/>
            <a:endParaRPr lang="en-US" sz="2400" dirty="0" smtClean="0">
              <a:cs typeface="Arial" pitchFamily="34" charset="0"/>
            </a:endParaRPr>
          </a:p>
          <a:p>
            <a:pPr marL="514350" indent="-514350" algn="l" eaLnBrk="1" hangingPunct="1"/>
            <a:r>
              <a:rPr lang="en-US" sz="2400" dirty="0" smtClean="0">
                <a:cs typeface="Arial" pitchFamily="34" charset="0"/>
              </a:rPr>
              <a:t>Meaning: Developing Countries : not rich country </a:t>
            </a:r>
          </a:p>
          <a:p>
            <a:pPr marL="514350" indent="-514350" algn="r" eaLnBrk="1" hangingPunct="1">
              <a:buAutoNum type="arabicPeriod"/>
            </a:pPr>
            <a:endParaRPr lang="ar-SA" sz="2400" dirty="0" smtClean="0">
              <a:cs typeface="Arial" pitchFamily="34" charset="0"/>
            </a:endParaRPr>
          </a:p>
        </p:txBody>
      </p:sp>
    </p:spTree>
  </p:cSld>
  <p:clrMapOvr>
    <a:masterClrMapping/>
  </p:clrMapOvr>
  <p:transition advTm="234"/>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Getting Meaning Form Context</a:t>
            </a:r>
            <a:endParaRPr lang="ar-SA" dirty="0"/>
          </a:p>
        </p:txBody>
      </p:sp>
      <p:sp>
        <p:nvSpPr>
          <p:cNvPr id="3" name="Content Placeholder 2"/>
          <p:cNvSpPr>
            <a:spLocks noGrp="1"/>
          </p:cNvSpPr>
          <p:nvPr>
            <p:ph idx="1"/>
          </p:nvPr>
        </p:nvSpPr>
        <p:spPr>
          <a:xfrm>
            <a:off x="457200" y="1524000"/>
            <a:ext cx="8915400" cy="5105400"/>
          </a:xfrm>
        </p:spPr>
        <p:txBody>
          <a:bodyPr/>
          <a:lstStyle/>
          <a:p>
            <a:pPr algn="l" rtl="1"/>
            <a:r>
              <a:rPr lang="en-US" sz="2800" dirty="0" smtClean="0"/>
              <a:t>2. Sometimes another word or words in another sentence or sentence part has the opposite meaning from a new vocabulary item: </a:t>
            </a:r>
          </a:p>
          <a:p>
            <a:pPr algn="l" rtl="1"/>
            <a:endParaRPr lang="en-US" sz="2800" dirty="0" smtClean="0"/>
          </a:p>
          <a:p>
            <a:pPr algn="l" rtl="1"/>
            <a:r>
              <a:rPr lang="en-US" sz="2800" dirty="0" smtClean="0"/>
              <a:t>Example: In some cities, instead of worsening, urban life is getting much better. </a:t>
            </a:r>
          </a:p>
          <a:p>
            <a:pPr algn="l" rtl="1"/>
            <a:endParaRPr lang="en-US" sz="2800" dirty="0" smtClean="0"/>
          </a:p>
          <a:p>
            <a:pPr algn="l" rtl="1"/>
            <a:r>
              <a:rPr lang="en-US" sz="2800" dirty="0" smtClean="0"/>
              <a:t>Worsening = much better </a:t>
            </a:r>
          </a:p>
        </p:txBody>
      </p:sp>
    </p:spTree>
  </p:cSld>
  <p:clrMapOvr>
    <a:masterClrMapping/>
  </p:clrMapOvr>
  <p:transition advTm="234"/>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Getting Meaning Form Context</a:t>
            </a:r>
            <a:endParaRPr lang="en-US" dirty="0"/>
          </a:p>
        </p:txBody>
      </p:sp>
      <p:sp>
        <p:nvSpPr>
          <p:cNvPr id="3" name="Content Placeholder 2"/>
          <p:cNvSpPr>
            <a:spLocks noGrp="1"/>
          </p:cNvSpPr>
          <p:nvPr>
            <p:ph idx="1"/>
          </p:nvPr>
        </p:nvSpPr>
        <p:spPr/>
        <p:txBody>
          <a:bodyPr/>
          <a:lstStyle/>
          <a:p>
            <a:pPr algn="l"/>
            <a:r>
              <a:rPr lang="en-US" dirty="0" smtClean="0"/>
              <a:t>3. A definition or explanation follows the connecting words that is or in other words:</a:t>
            </a:r>
          </a:p>
          <a:p>
            <a:pPr algn="l"/>
            <a:endParaRPr lang="en-US" dirty="0" smtClean="0"/>
          </a:p>
          <a:p>
            <a:pPr algn="l"/>
            <a:r>
              <a:rPr lang="en-US" dirty="0" smtClean="0"/>
              <a:t>Example: The downtown shopping area is now a pedestrian zone-in other words, an area for walkers only, no cars. </a:t>
            </a:r>
          </a:p>
          <a:p>
            <a:pPr algn="l"/>
            <a:endParaRPr lang="en-US" dirty="0" smtClean="0"/>
          </a:p>
          <a:p>
            <a:pPr algn="l"/>
            <a:r>
              <a:rPr lang="en-US" dirty="0" smtClean="0"/>
              <a:t>A pedestrian zone is an area for walkers only.</a:t>
            </a:r>
            <a:endParaRPr lang="en-US" dirty="0"/>
          </a:p>
        </p:txBody>
      </p:sp>
    </p:spTree>
  </p:cSld>
  <p:clrMapOvr>
    <a:masterClrMapping/>
  </p:clrMapOvr>
  <p:transition advClick="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Let’s Do it Together </a:t>
            </a:r>
            <a:endParaRPr lang="en-US" dirty="0"/>
          </a:p>
        </p:txBody>
      </p:sp>
      <p:sp>
        <p:nvSpPr>
          <p:cNvPr id="3" name="Content Placeholder 2"/>
          <p:cNvSpPr>
            <a:spLocks noGrp="1"/>
          </p:cNvSpPr>
          <p:nvPr>
            <p:ph idx="1"/>
          </p:nvPr>
        </p:nvSpPr>
        <p:spPr/>
        <p:txBody>
          <a:bodyPr/>
          <a:lstStyle/>
          <a:p>
            <a:pPr algn="l"/>
            <a:r>
              <a:rPr lang="en-US" dirty="0" smtClean="0"/>
              <a:t>People spend hours in </a:t>
            </a:r>
            <a:r>
              <a:rPr lang="en-US" dirty="0" smtClean="0">
                <a:solidFill>
                  <a:srgbClr val="FF0000"/>
                </a:solidFill>
              </a:rPr>
              <a:t>gridlock</a:t>
            </a:r>
            <a:r>
              <a:rPr lang="en-US" dirty="0" smtClean="0"/>
              <a:t> –that is, traffic so horrible that it simply doesn’t move – when </a:t>
            </a:r>
            <a:r>
              <a:rPr lang="en-US" dirty="0" err="1" smtClean="0"/>
              <a:t>thet</a:t>
            </a:r>
            <a:r>
              <a:rPr lang="en-US" dirty="0" smtClean="0"/>
              <a:t> commute. </a:t>
            </a:r>
          </a:p>
          <a:p>
            <a:pPr algn="l"/>
            <a:endParaRPr lang="en-US" dirty="0" smtClean="0"/>
          </a:p>
          <a:p>
            <a:pPr algn="l"/>
            <a:r>
              <a:rPr lang="en-US" dirty="0" smtClean="0"/>
              <a:t>Gridlock = _______</a:t>
            </a:r>
            <a:endParaRPr lang="en-US" dirty="0"/>
          </a:p>
        </p:txBody>
      </p:sp>
    </p:spTree>
  </p:cSld>
  <p:clrMapOvr>
    <a:masterClrMapping/>
  </p:clrMapOvr>
  <p:transition advClick="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Another Example</a:t>
            </a:r>
            <a:endParaRPr lang="en-US" dirty="0"/>
          </a:p>
        </p:txBody>
      </p:sp>
      <p:sp>
        <p:nvSpPr>
          <p:cNvPr id="3" name="Content Placeholder 2"/>
          <p:cNvSpPr>
            <a:spLocks noGrp="1"/>
          </p:cNvSpPr>
          <p:nvPr>
            <p:ph idx="1"/>
          </p:nvPr>
        </p:nvSpPr>
        <p:spPr/>
        <p:txBody>
          <a:bodyPr/>
          <a:lstStyle/>
          <a:p>
            <a:pPr algn="l"/>
            <a:r>
              <a:rPr lang="en-US" dirty="0" smtClean="0"/>
              <a:t>Under his leadership, city planners established </a:t>
            </a:r>
            <a:r>
              <a:rPr lang="en-US" dirty="0" smtClean="0">
                <a:solidFill>
                  <a:srgbClr val="FF0000"/>
                </a:solidFill>
              </a:rPr>
              <a:t>priorities</a:t>
            </a:r>
            <a:r>
              <a:rPr lang="en-US" dirty="0" smtClean="0"/>
              <a:t> – in other words, a list of what was most important. </a:t>
            </a:r>
          </a:p>
          <a:p>
            <a:pPr algn="l"/>
            <a:endParaRPr lang="en-US" dirty="0" smtClean="0"/>
          </a:p>
          <a:p>
            <a:pPr algn="l"/>
            <a:r>
              <a:rPr lang="en-US" dirty="0" smtClean="0"/>
              <a:t>Priorities = __________________</a:t>
            </a:r>
            <a:endParaRPr lang="en-US" dirty="0"/>
          </a:p>
        </p:txBody>
      </p:sp>
    </p:spTree>
  </p:cSld>
  <p:clrMapOvr>
    <a:masterClrMapping/>
  </p:clrMapOvr>
  <p:transition advClick="0"/>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Identifying the Main Idea</a:t>
            </a:r>
            <a:endParaRPr lang="en-US" dirty="0"/>
          </a:p>
        </p:txBody>
      </p:sp>
      <p:pic>
        <p:nvPicPr>
          <p:cNvPr id="1026" name="Picture 2"/>
          <p:cNvPicPr>
            <a:picLocks noGrp="1" noChangeAspect="1" noChangeArrowheads="1"/>
          </p:cNvPicPr>
          <p:nvPr>
            <p:ph idx="1"/>
          </p:nvPr>
        </p:nvPicPr>
        <p:blipFill>
          <a:blip r:embed="rId2"/>
          <a:srcRect/>
          <a:stretch>
            <a:fillRect/>
          </a:stretch>
        </p:blipFill>
        <p:spPr bwMode="auto">
          <a:xfrm>
            <a:off x="838200" y="1524000"/>
            <a:ext cx="2420359" cy="4525963"/>
          </a:xfrm>
          <a:prstGeom prst="rect">
            <a:avLst/>
          </a:prstGeom>
          <a:noFill/>
          <a:ln w="9525">
            <a:noFill/>
            <a:miter lim="800000"/>
            <a:headEnd/>
            <a:tailEnd/>
          </a:ln>
          <a:effectLst/>
        </p:spPr>
      </p:pic>
      <p:pic>
        <p:nvPicPr>
          <p:cNvPr id="1028" name="Picture 4"/>
          <p:cNvPicPr>
            <a:picLocks noChangeAspect="1" noChangeArrowheads="1"/>
          </p:cNvPicPr>
          <p:nvPr/>
        </p:nvPicPr>
        <p:blipFill>
          <a:blip r:embed="rId3"/>
          <a:srcRect/>
          <a:stretch>
            <a:fillRect/>
          </a:stretch>
        </p:blipFill>
        <p:spPr bwMode="auto">
          <a:xfrm>
            <a:off x="3200400" y="1447800"/>
            <a:ext cx="5257800" cy="1905000"/>
          </a:xfrm>
          <a:prstGeom prst="rect">
            <a:avLst/>
          </a:prstGeom>
          <a:noFill/>
          <a:ln w="9525">
            <a:noFill/>
            <a:miter lim="800000"/>
            <a:headEnd/>
            <a:tailEnd/>
          </a:ln>
          <a:effectLst/>
        </p:spPr>
      </p:pic>
      <p:pic>
        <p:nvPicPr>
          <p:cNvPr id="1029" name="Picture 5"/>
          <p:cNvPicPr>
            <a:picLocks noChangeAspect="1" noChangeArrowheads="1"/>
          </p:cNvPicPr>
          <p:nvPr/>
        </p:nvPicPr>
        <p:blipFill>
          <a:blip r:embed="rId4"/>
          <a:srcRect/>
          <a:stretch>
            <a:fillRect/>
          </a:stretch>
        </p:blipFill>
        <p:spPr bwMode="auto">
          <a:xfrm>
            <a:off x="3200400" y="3352800"/>
            <a:ext cx="6400800" cy="762000"/>
          </a:xfrm>
          <a:prstGeom prst="rect">
            <a:avLst/>
          </a:prstGeom>
          <a:noFill/>
          <a:ln w="9525">
            <a:noFill/>
            <a:miter lim="800000"/>
            <a:headEnd/>
            <a:tailEnd/>
          </a:ln>
          <a:effectLst/>
        </p:spPr>
      </p:pic>
      <p:pic>
        <p:nvPicPr>
          <p:cNvPr id="1030" name="Picture 6"/>
          <p:cNvPicPr>
            <a:picLocks noChangeAspect="1" noChangeArrowheads="1"/>
          </p:cNvPicPr>
          <p:nvPr/>
        </p:nvPicPr>
        <p:blipFill>
          <a:blip r:embed="rId5"/>
          <a:srcRect/>
          <a:stretch>
            <a:fillRect/>
          </a:stretch>
        </p:blipFill>
        <p:spPr bwMode="auto">
          <a:xfrm>
            <a:off x="3200399" y="4114800"/>
            <a:ext cx="6320481" cy="1905000"/>
          </a:xfrm>
          <a:prstGeom prst="rect">
            <a:avLst/>
          </a:prstGeom>
          <a:noFill/>
          <a:ln w="9525">
            <a:noFill/>
            <a:miter lim="800000"/>
            <a:headEnd/>
            <a:tailEnd/>
          </a:ln>
          <a:effectLst/>
        </p:spPr>
      </p:pic>
    </p:spTree>
  </p:cSld>
  <p:clrMapOvr>
    <a:masterClrMapping/>
  </p:clrMapOvr>
  <p:transition advClick="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Identifying Supporting Details</a:t>
            </a:r>
            <a:endParaRPr lang="en-US" dirty="0"/>
          </a:p>
        </p:txBody>
      </p:sp>
      <p:sp>
        <p:nvSpPr>
          <p:cNvPr id="3" name="Content Placeholder 2"/>
          <p:cNvSpPr>
            <a:spLocks noGrp="1"/>
          </p:cNvSpPr>
          <p:nvPr>
            <p:ph idx="1"/>
          </p:nvPr>
        </p:nvSpPr>
        <p:spPr/>
        <p:txBody>
          <a:bodyPr/>
          <a:lstStyle/>
          <a:p>
            <a:pPr algn="l">
              <a:buFontTx/>
              <a:buChar char="-"/>
            </a:pPr>
            <a:r>
              <a:rPr lang="en-US" sz="2000" dirty="0" smtClean="0"/>
              <a:t>Specific Details (facts, ideas, and examples) that support and develop the main idea.</a:t>
            </a:r>
          </a:p>
          <a:p>
            <a:pPr algn="l">
              <a:buFontTx/>
              <a:buChar char="-"/>
            </a:pPr>
            <a:endParaRPr lang="en-US" sz="2000" dirty="0" smtClean="0"/>
          </a:p>
          <a:p>
            <a:pPr algn="l">
              <a:buFontTx/>
              <a:buChar char="-"/>
            </a:pPr>
            <a:endParaRPr lang="en-US" sz="2000" dirty="0" smtClean="0"/>
          </a:p>
          <a:p>
            <a:pPr algn="l">
              <a:buFontTx/>
              <a:buChar char="-"/>
            </a:pPr>
            <a:endParaRPr lang="en-US" sz="2000" dirty="0" smtClean="0"/>
          </a:p>
          <a:p>
            <a:pPr algn="l">
              <a:buFontTx/>
              <a:buChar char="-"/>
            </a:pPr>
            <a:r>
              <a:rPr lang="en-US" sz="2000" dirty="0" smtClean="0"/>
              <a:t>Let’s go and read the following passage to identify the main idea, the supporting details of each idea and the conclusion. </a:t>
            </a:r>
          </a:p>
          <a:p>
            <a:pPr algn="l"/>
            <a:endParaRPr lang="en-US" sz="2000" dirty="0"/>
          </a:p>
        </p:txBody>
      </p:sp>
    </p:spTree>
  </p:cSld>
  <p:clrMapOvr>
    <a:masterClrMapping/>
  </p:clrMapOvr>
  <p:transition advClick="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Identifying the Main idea &amp; Supporting Details</a:t>
            </a:r>
            <a:endParaRPr lang="en-US" dirty="0"/>
          </a:p>
        </p:txBody>
      </p:sp>
      <p:sp>
        <p:nvSpPr>
          <p:cNvPr id="3" name="Content Placeholder 2"/>
          <p:cNvSpPr>
            <a:spLocks noGrp="1"/>
          </p:cNvSpPr>
          <p:nvPr>
            <p:ph idx="1"/>
          </p:nvPr>
        </p:nvSpPr>
        <p:spPr>
          <a:xfrm>
            <a:off x="533400" y="1447800"/>
            <a:ext cx="8915400" cy="4525963"/>
          </a:xfrm>
        </p:spPr>
        <p:txBody>
          <a:bodyPr/>
          <a:lstStyle/>
          <a:p>
            <a:pPr marL="514350" indent="-514350" algn="l"/>
            <a:r>
              <a:rPr lang="en-US" sz="1600" b="1" dirty="0" smtClean="0"/>
              <a:t>		Why I Want to Learn English(1) There are three reasons why I want to learn English. (2) One reason is that English has become an international language.(3) It is now used by most international companies, including the company where I work, for business communication. (4) Another reason why I want to learn English is so that I can travel to English-speaking countries. (5) The United States, England, Australia and many other countries all use English as their primary language. (6) Finally, I want to learn English because I plan to move to the U.S. in the future. (7) I will become a manager for my company soon. (8) For all these reasons, I am very excited about learning English.</a:t>
            </a:r>
          </a:p>
          <a:p>
            <a:pPr algn="l"/>
            <a:r>
              <a:rPr lang="en-US" sz="1600" dirty="0" smtClean="0"/>
              <a:t>Identify the topic sentence:</a:t>
            </a:r>
          </a:p>
          <a:p>
            <a:pPr algn="l"/>
            <a:r>
              <a:rPr lang="en-US" sz="1600" dirty="0" smtClean="0"/>
              <a:t>Identify the conclusion:</a:t>
            </a:r>
          </a:p>
          <a:p>
            <a:pPr algn="l"/>
            <a:r>
              <a:rPr lang="en-US" sz="1600" dirty="0" smtClean="0"/>
              <a:t>Identify the first main point:</a:t>
            </a:r>
          </a:p>
          <a:p>
            <a:pPr algn="l"/>
            <a:r>
              <a:rPr lang="en-US" sz="1600" dirty="0" smtClean="0"/>
              <a:t>Identify the second main point:</a:t>
            </a:r>
          </a:p>
          <a:p>
            <a:pPr algn="l"/>
            <a:r>
              <a:rPr lang="en-US" sz="1600" dirty="0" smtClean="0"/>
              <a:t>Identify the third main point:</a:t>
            </a:r>
          </a:p>
          <a:p>
            <a:pPr algn="l"/>
            <a:r>
              <a:rPr lang="en-US" sz="1600" dirty="0" smtClean="0"/>
              <a:t>Identify the support detail for the first main point:</a:t>
            </a:r>
          </a:p>
          <a:p>
            <a:pPr algn="l"/>
            <a:r>
              <a:rPr lang="en-US" sz="1600" dirty="0" smtClean="0"/>
              <a:t>Identify the support detail for the second main point:</a:t>
            </a:r>
          </a:p>
          <a:p>
            <a:pPr algn="l"/>
            <a:r>
              <a:rPr lang="en-US" sz="1600" dirty="0" smtClean="0"/>
              <a:t>Identify the support detail for the third main point:</a:t>
            </a:r>
            <a:br>
              <a:rPr lang="en-US" sz="1600" dirty="0" smtClean="0"/>
            </a:br>
            <a:endParaRPr lang="en-US" sz="1600" dirty="0"/>
          </a:p>
        </p:txBody>
      </p:sp>
    </p:spTree>
  </p:cSld>
  <p:clrMapOvr>
    <a:masterClrMapping/>
  </p:clrMapOvr>
  <p:transition advClick="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Understanding </a:t>
            </a:r>
            <a:r>
              <a:rPr lang="en-US" i="1" dirty="0" smtClean="0"/>
              <a:t>Italics</a:t>
            </a:r>
            <a:r>
              <a:rPr lang="en-US" dirty="0" smtClean="0"/>
              <a:t> </a:t>
            </a:r>
            <a:endParaRPr lang="en-US" dirty="0"/>
          </a:p>
        </p:txBody>
      </p:sp>
      <p:sp>
        <p:nvSpPr>
          <p:cNvPr id="3" name="Content Placeholder 2"/>
          <p:cNvSpPr>
            <a:spLocks noGrp="1"/>
          </p:cNvSpPr>
          <p:nvPr>
            <p:ph idx="1"/>
          </p:nvPr>
        </p:nvSpPr>
        <p:spPr/>
        <p:txBody>
          <a:bodyPr/>
          <a:lstStyle/>
          <a:p>
            <a:pPr algn="l"/>
            <a:r>
              <a:rPr lang="en-US" sz="2000" dirty="0" smtClean="0"/>
              <a:t>It’s used :</a:t>
            </a:r>
          </a:p>
          <a:p>
            <a:pPr algn="l"/>
            <a:endParaRPr lang="en-US" sz="2000" dirty="0" smtClean="0"/>
          </a:p>
          <a:p>
            <a:pPr marL="514350" indent="-514350" algn="l">
              <a:buAutoNum type="arabicPeriod"/>
            </a:pPr>
            <a:r>
              <a:rPr lang="en-US" sz="2000" dirty="0" smtClean="0"/>
              <a:t>Emphasis  </a:t>
            </a:r>
          </a:p>
          <a:p>
            <a:pPr marL="514350" indent="-514350" algn="l"/>
            <a:r>
              <a:rPr lang="en-US" sz="2000" dirty="0" smtClean="0"/>
              <a:t>	Example:</a:t>
            </a:r>
          </a:p>
          <a:p>
            <a:pPr marL="514350" indent="-514350" algn="l"/>
            <a:r>
              <a:rPr lang="en-US" sz="2000" dirty="0" smtClean="0"/>
              <a:t>      Overcrowding is a huge problem in that city. </a:t>
            </a:r>
          </a:p>
          <a:p>
            <a:pPr marL="514350" indent="-514350" algn="l"/>
            <a:r>
              <a:rPr lang="en-US" sz="2000" dirty="0" smtClean="0"/>
              <a:t>2. A foreign word in an English sentence</a:t>
            </a:r>
          </a:p>
          <a:p>
            <a:pPr marL="514350" indent="-514350" algn="l"/>
            <a:r>
              <a:rPr lang="en-US" sz="2000" dirty="0" smtClean="0"/>
              <a:t>	Example: </a:t>
            </a:r>
          </a:p>
          <a:p>
            <a:pPr marL="514350" indent="-514350" algn="l"/>
            <a:r>
              <a:rPr lang="en-US" sz="2000" dirty="0" smtClean="0"/>
              <a:t>       In open areas in Seoul, </a:t>
            </a:r>
            <a:r>
              <a:rPr lang="en-US" sz="2000" dirty="0" err="1" smtClean="0"/>
              <a:t>Kaenari</a:t>
            </a:r>
            <a:r>
              <a:rPr lang="en-US" sz="2000" dirty="0" smtClean="0"/>
              <a:t> blooms everywhere in the spring. </a:t>
            </a:r>
            <a:endParaRPr lang="en-US" sz="2000" dirty="0"/>
          </a:p>
        </p:txBody>
      </p:sp>
    </p:spTree>
  </p:cSld>
  <p:clrMapOvr>
    <a:masterClrMapping/>
  </p:clrMapOvr>
  <p:transition advClick="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Understanding Contrast</a:t>
            </a:r>
            <a:endParaRPr lang="en-US" dirty="0"/>
          </a:p>
        </p:txBody>
      </p:sp>
      <p:sp>
        <p:nvSpPr>
          <p:cNvPr id="3" name="Content Placeholder 2"/>
          <p:cNvSpPr>
            <a:spLocks noGrp="1"/>
          </p:cNvSpPr>
          <p:nvPr>
            <p:ph idx="1"/>
          </p:nvPr>
        </p:nvSpPr>
        <p:spPr/>
        <p:txBody>
          <a:bodyPr/>
          <a:lstStyle/>
          <a:p>
            <a:pPr algn="l"/>
            <a:r>
              <a:rPr lang="en-US" sz="2000" dirty="0" smtClean="0"/>
              <a:t>Sometimes writers use contrast to express an idea. In other words, they begin with the opposite of the point that they want to make. </a:t>
            </a:r>
          </a:p>
          <a:p>
            <a:pPr algn="l"/>
            <a:endParaRPr lang="en-US" sz="2000" dirty="0" smtClean="0"/>
          </a:p>
          <a:p>
            <a:pPr algn="l"/>
            <a:r>
              <a:rPr lang="en-US" sz="2000" dirty="0" smtClean="0"/>
              <a:t>You use contrast clauses when you want to make two statements, one of which contrasts with the other or makes it appear unexpected or surprising. Some contrast clauses – called concessive clauses – are introduced by conjunctions such as </a:t>
            </a:r>
            <a:r>
              <a:rPr lang="en-US" sz="2000" b="1" dirty="0" smtClean="0"/>
              <a:t>although</a:t>
            </a:r>
            <a:r>
              <a:rPr lang="en-US" sz="2000" dirty="0" smtClean="0"/>
              <a:t>, </a:t>
            </a:r>
            <a:r>
              <a:rPr lang="en-US" sz="2000" b="1" dirty="0" smtClean="0"/>
              <a:t>even though</a:t>
            </a:r>
            <a:r>
              <a:rPr lang="en-US" sz="2000" dirty="0" smtClean="0"/>
              <a:t> or </a:t>
            </a:r>
            <a:r>
              <a:rPr lang="en-US" sz="2000" b="1" dirty="0" smtClean="0"/>
              <a:t>while</a:t>
            </a:r>
            <a:r>
              <a:rPr lang="en-US" sz="2000" dirty="0" smtClean="0"/>
              <a:t>.</a:t>
            </a:r>
          </a:p>
          <a:p>
            <a:pPr algn="l"/>
            <a:endParaRPr lang="en-US" sz="2000" dirty="0" smtClean="0"/>
          </a:p>
          <a:p>
            <a:pPr algn="l"/>
            <a:endParaRPr lang="en-US" sz="2000" dirty="0" smtClean="0"/>
          </a:p>
          <a:p>
            <a:pPr algn="l"/>
            <a:r>
              <a:rPr lang="en-US" sz="2000" dirty="0" smtClean="0"/>
              <a:t>Let’s Go and see the following example </a:t>
            </a:r>
            <a:r>
              <a:rPr lang="en-US" sz="2000" dirty="0" smtClean="0">
                <a:sym typeface="Wingdings" pitchFamily="2" charset="2"/>
              </a:rPr>
              <a:t></a:t>
            </a:r>
            <a:endParaRPr lang="en-US" sz="2000" dirty="0"/>
          </a:p>
        </p:txBody>
      </p:sp>
    </p:spTree>
  </p:cSld>
  <p:clrMapOvr>
    <a:masterClrMapping/>
  </p:clrMapOvr>
  <p:transition advClick="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Example</a:t>
            </a:r>
            <a:endParaRPr lang="en-US" dirty="0"/>
          </a:p>
        </p:txBody>
      </p:sp>
      <p:sp>
        <p:nvSpPr>
          <p:cNvPr id="3" name="Content Placeholder 2"/>
          <p:cNvSpPr>
            <a:spLocks noGrp="1"/>
          </p:cNvSpPr>
          <p:nvPr>
            <p:ph idx="1"/>
          </p:nvPr>
        </p:nvSpPr>
        <p:spPr/>
        <p:txBody>
          <a:bodyPr/>
          <a:lstStyle/>
          <a:p>
            <a:pPr algn="l"/>
            <a:endParaRPr lang="en-US" sz="2400" dirty="0" smtClean="0"/>
          </a:p>
          <a:p>
            <a:pPr algn="l"/>
            <a:endParaRPr lang="en-US" sz="2400" dirty="0" smtClean="0"/>
          </a:p>
          <a:p>
            <a:pPr algn="l"/>
            <a:r>
              <a:rPr lang="en-US" sz="2400" b="1" dirty="0" smtClean="0"/>
              <a:t>Although</a:t>
            </a:r>
            <a:r>
              <a:rPr lang="en-US" sz="2400" dirty="0" smtClean="0"/>
              <a:t> Mrs. Sims had lived in Hong Kong all her life, she knew very little Cantonese.</a:t>
            </a:r>
          </a:p>
          <a:p>
            <a:pPr algn="l"/>
            <a:endParaRPr lang="en-US" sz="2400" dirty="0"/>
          </a:p>
        </p:txBody>
      </p:sp>
    </p:spTree>
  </p:cSld>
  <p:clrMapOvr>
    <a:masterClrMapping/>
  </p:clrMapOvr>
  <p:transition advClick="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Hint: Contrast</a:t>
            </a:r>
            <a:endParaRPr lang="en-US" dirty="0"/>
          </a:p>
        </p:txBody>
      </p:sp>
      <p:sp>
        <p:nvSpPr>
          <p:cNvPr id="3" name="Content Placeholder 2"/>
          <p:cNvSpPr>
            <a:spLocks noGrp="1"/>
          </p:cNvSpPr>
          <p:nvPr>
            <p:ph idx="1"/>
          </p:nvPr>
        </p:nvSpPr>
        <p:spPr/>
        <p:txBody>
          <a:bodyPr/>
          <a:lstStyle/>
          <a:p>
            <a:pPr algn="l"/>
            <a:endParaRPr lang="en-US" sz="2400" dirty="0" smtClean="0"/>
          </a:p>
          <a:p>
            <a:pPr algn="l"/>
            <a:endParaRPr lang="en-US" sz="2400" dirty="0" smtClean="0"/>
          </a:p>
          <a:p>
            <a:pPr algn="l"/>
            <a:r>
              <a:rPr lang="en-US" sz="2400" dirty="0" smtClean="0"/>
              <a:t>Don’t use </a:t>
            </a:r>
            <a:r>
              <a:rPr lang="en-US" sz="2400" b="1" dirty="0" smtClean="0"/>
              <a:t>but</a:t>
            </a:r>
            <a:r>
              <a:rPr lang="en-US" sz="2400" dirty="0" smtClean="0"/>
              <a:t> in sentences beginning with </a:t>
            </a:r>
            <a:r>
              <a:rPr lang="en-US" sz="2400" b="1" dirty="0" smtClean="0"/>
              <a:t>although</a:t>
            </a:r>
            <a:r>
              <a:rPr lang="en-US" sz="2400" dirty="0" smtClean="0"/>
              <a:t>,</a:t>
            </a:r>
            <a:r>
              <a:rPr lang="en-US" sz="2400" b="1" dirty="0" smtClean="0"/>
              <a:t> even though </a:t>
            </a:r>
            <a:r>
              <a:rPr lang="en-US" sz="2400" dirty="0" smtClean="0"/>
              <a:t>or</a:t>
            </a:r>
            <a:r>
              <a:rPr lang="en-US" sz="2400" b="1" dirty="0" smtClean="0"/>
              <a:t> while</a:t>
            </a:r>
            <a:r>
              <a:rPr lang="en-US" sz="2400" dirty="0" smtClean="0"/>
              <a:t>. Here is a mistake:</a:t>
            </a:r>
          </a:p>
          <a:p>
            <a:pPr algn="l"/>
            <a:endParaRPr lang="en-US" sz="2400" dirty="0" smtClean="0"/>
          </a:p>
          <a:p>
            <a:pPr algn="l"/>
            <a:r>
              <a:rPr lang="en-US" sz="2400" b="1" dirty="0" smtClean="0"/>
              <a:t>Although</a:t>
            </a:r>
            <a:r>
              <a:rPr lang="en-US" sz="2400" dirty="0" smtClean="0"/>
              <a:t> Kelvin worked hard, </a:t>
            </a:r>
            <a:r>
              <a:rPr lang="en-US" sz="2400" b="1" dirty="0" smtClean="0"/>
              <a:t>but</a:t>
            </a:r>
            <a:r>
              <a:rPr lang="en-US" sz="2400" dirty="0" smtClean="0"/>
              <a:t> he failed the examination.</a:t>
            </a:r>
            <a:endParaRPr lang="en-US" sz="2400" dirty="0"/>
          </a:p>
        </p:txBody>
      </p:sp>
    </p:spTree>
  </p:cSld>
  <p:clrMapOvr>
    <a:masterClrMapping/>
  </p:clrMapOvr>
  <p:transition advClick="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Hint: Contrast</a:t>
            </a:r>
            <a:endParaRPr lang="en-US" dirty="0"/>
          </a:p>
        </p:txBody>
      </p:sp>
      <p:sp>
        <p:nvSpPr>
          <p:cNvPr id="3" name="Content Placeholder 2"/>
          <p:cNvSpPr>
            <a:spLocks noGrp="1"/>
          </p:cNvSpPr>
          <p:nvPr>
            <p:ph idx="1"/>
          </p:nvPr>
        </p:nvSpPr>
        <p:spPr/>
        <p:txBody>
          <a:bodyPr/>
          <a:lstStyle/>
          <a:p>
            <a:pPr algn="l"/>
            <a:r>
              <a:rPr lang="en-US" dirty="0" smtClean="0"/>
              <a:t>You will sometimes see the word </a:t>
            </a:r>
            <a:r>
              <a:rPr lang="en-US" b="1" dirty="0" smtClean="0"/>
              <a:t>albeit</a:t>
            </a:r>
            <a:r>
              <a:rPr lang="en-US" dirty="0" smtClean="0"/>
              <a:t> used in formal English. </a:t>
            </a:r>
            <a:r>
              <a:rPr lang="en-US" b="1" dirty="0" smtClean="0"/>
              <a:t>Albeit </a:t>
            </a:r>
            <a:r>
              <a:rPr lang="en-US" dirty="0" smtClean="0"/>
              <a:t>can come before an adjective, adverb, or adverbial phrase.</a:t>
            </a:r>
          </a:p>
          <a:p>
            <a:pPr algn="l"/>
            <a:endParaRPr lang="en-US" dirty="0" smtClean="0"/>
          </a:p>
          <a:p>
            <a:pPr algn="l"/>
            <a:r>
              <a:rPr lang="en-US" dirty="0" smtClean="0"/>
              <a:t>Example:</a:t>
            </a:r>
          </a:p>
          <a:p>
            <a:pPr algn="l"/>
            <a:r>
              <a:rPr lang="en-US" dirty="0" smtClean="0"/>
              <a:t> Jayne participated in the charity walk, </a:t>
            </a:r>
            <a:r>
              <a:rPr lang="en-US" b="1" dirty="0" smtClean="0"/>
              <a:t>albeit</a:t>
            </a:r>
            <a:r>
              <a:rPr lang="en-US" dirty="0" smtClean="0"/>
              <a:t> rather reluctantly.</a:t>
            </a:r>
            <a:endParaRPr lang="en-US" dirty="0"/>
          </a:p>
        </p:txBody>
      </p:sp>
    </p:spTree>
  </p:cSld>
  <p:clrMapOvr>
    <a:masterClrMapping/>
  </p:clrMapOvr>
  <p:transition advClick="0"/>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Scanning </a:t>
            </a:r>
            <a:endParaRPr lang="en-US" dirty="0"/>
          </a:p>
        </p:txBody>
      </p:sp>
      <p:sp>
        <p:nvSpPr>
          <p:cNvPr id="3" name="Content Placeholder 2"/>
          <p:cNvSpPr>
            <a:spLocks noGrp="1"/>
          </p:cNvSpPr>
          <p:nvPr>
            <p:ph idx="1"/>
          </p:nvPr>
        </p:nvSpPr>
        <p:spPr/>
        <p:txBody>
          <a:bodyPr/>
          <a:lstStyle/>
          <a:p>
            <a:pPr algn="l"/>
            <a:r>
              <a:rPr lang="en-US" sz="2000" dirty="0" smtClean="0"/>
              <a:t>Scanning is often confused with skimming, but is in fact a distinct reading strategy involving rapid but focused reading of text, in order to locate specific information, e.g. looking for particular details such as dates, names, or certain types of words. </a:t>
            </a:r>
            <a:r>
              <a:rPr lang="en-US" sz="2000" u="sng" dirty="0" smtClean="0"/>
              <a:t>It is processing print at a high speed while looking for answers to specific questions.</a:t>
            </a:r>
            <a:r>
              <a:rPr lang="en-US" sz="2000" dirty="0" smtClean="0"/>
              <a:t> When you scan, you must begin with a specific question which has a specific answer. </a:t>
            </a:r>
            <a:r>
              <a:rPr lang="en-US" sz="2000" u="sng" dirty="0" smtClean="0"/>
              <a:t>Scanning for information in this way should be both fast and accurate.</a:t>
            </a:r>
            <a:endParaRPr lang="en-US" sz="2000" dirty="0" smtClean="0"/>
          </a:p>
          <a:p>
            <a:pPr algn="l"/>
            <a:endParaRPr lang="en-US" sz="2000" dirty="0"/>
          </a:p>
        </p:txBody>
      </p:sp>
    </p:spTree>
  </p:cSld>
  <p:clrMapOvr>
    <a:masterClrMapping/>
  </p:clrMapOvr>
  <p:transition advClick="0"/>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Let’s Do Scanning </a:t>
            </a:r>
            <a:endParaRPr lang="en-US" dirty="0"/>
          </a:p>
        </p:txBody>
      </p:sp>
      <p:sp>
        <p:nvSpPr>
          <p:cNvPr id="3" name="Content Placeholder 2"/>
          <p:cNvSpPr>
            <a:spLocks noGrp="1"/>
          </p:cNvSpPr>
          <p:nvPr>
            <p:ph idx="1"/>
          </p:nvPr>
        </p:nvSpPr>
        <p:spPr/>
        <p:txBody>
          <a:bodyPr/>
          <a:lstStyle/>
          <a:p>
            <a:pPr algn="l"/>
            <a:r>
              <a:rPr lang="en-US" sz="1600" b="1" dirty="0" smtClean="0"/>
              <a:t>Pulp Friction</a:t>
            </a:r>
          </a:p>
          <a:p>
            <a:pPr algn="l"/>
            <a:r>
              <a:rPr lang="en-US" sz="1600" dirty="0" smtClean="0"/>
              <a:t>     Every second, 1 hectare of the world's rainforest is destroyed. That's equivalent to two football fields. An area the size of New York City is lost every day. In a year, that adds up to 31 million hectares -- more than the land area of Poland. This alarming rate of destruction has serious consequences for the environment; scientists estimate, for example, that 137 species of plant, insect or animal become extinct every day due to logging. In British Columbia, where, since 1990, thirteen rainforest valleys have been </a:t>
            </a:r>
            <a:r>
              <a:rPr lang="en-US" sz="1600" dirty="0" err="1" smtClean="0"/>
              <a:t>clearcut</a:t>
            </a:r>
            <a:r>
              <a:rPr lang="en-US" sz="1600" dirty="0" smtClean="0"/>
              <a:t>, 142 species of salmon have already become extinct, and the habitats of grizzly bears, wolves and many other creatures are threatened. Logging, however, provides jobs, profits, taxes for the government and cheap products of all kinds for consumers, so the government is reluctant to restrict or control it.</a:t>
            </a:r>
          </a:p>
          <a:p>
            <a:pPr algn="l"/>
            <a:r>
              <a:rPr lang="en-US" sz="1600" dirty="0" smtClean="0">
                <a:solidFill>
                  <a:srgbClr val="00B050"/>
                </a:solidFill>
              </a:rPr>
              <a:t>1.How many species of salmon have become extinct in BC?</a:t>
            </a:r>
          </a:p>
          <a:p>
            <a:pPr algn="l"/>
            <a:r>
              <a:rPr lang="en-US" sz="1600" dirty="0" smtClean="0"/>
              <a:t>       a. 27</a:t>
            </a:r>
          </a:p>
          <a:p>
            <a:pPr algn="l"/>
            <a:r>
              <a:rPr lang="en-US" sz="1600" dirty="0" smtClean="0"/>
              <a:t>       b. 31</a:t>
            </a:r>
          </a:p>
          <a:p>
            <a:pPr algn="l"/>
            <a:r>
              <a:rPr lang="en-US" sz="1600" dirty="0" smtClean="0"/>
              <a:t>       c. 137</a:t>
            </a:r>
          </a:p>
          <a:p>
            <a:pPr algn="l"/>
            <a:r>
              <a:rPr lang="en-US" sz="1600" dirty="0" smtClean="0"/>
              <a:t>       d. 142  </a:t>
            </a:r>
          </a:p>
          <a:p>
            <a:pPr algn="l"/>
            <a:r>
              <a:rPr lang="en-US" sz="1600" dirty="0" smtClean="0"/>
              <a:t>	</a:t>
            </a:r>
            <a:endParaRPr lang="en-US" sz="1600" dirty="0"/>
          </a:p>
        </p:txBody>
      </p:sp>
    </p:spTree>
  </p:cSld>
  <p:clrMapOvr>
    <a:masterClrMapping/>
  </p:clrMapOvr>
  <p:transition advClick="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Use Scanning </a:t>
            </a:r>
            <a:endParaRPr lang="en-US" dirty="0"/>
          </a:p>
        </p:txBody>
      </p:sp>
      <p:sp>
        <p:nvSpPr>
          <p:cNvPr id="3" name="Content Placeholder 2"/>
          <p:cNvSpPr>
            <a:spLocks noGrp="1"/>
          </p:cNvSpPr>
          <p:nvPr>
            <p:ph idx="1"/>
          </p:nvPr>
        </p:nvSpPr>
        <p:spPr/>
        <p:txBody>
          <a:bodyPr/>
          <a:lstStyle/>
          <a:p>
            <a:pPr algn="l"/>
            <a:r>
              <a:rPr lang="en-US" sz="1800" dirty="0" smtClean="0"/>
              <a:t> Much of Canada's forestry production goes towards making pulp and paper. According to the Canadian Pulp and Paper Association, Canada supplies 34% of the world's wood pulp and 49% of its newsprint paper. If these paper products could be produced in some other way, Canadian forests could be preserved. Recently, a possible alternative way of producing paper has been suggested by agriculturalists and environmentalists: a plant called hemp.</a:t>
            </a:r>
          </a:p>
          <a:p>
            <a:pPr algn="l"/>
            <a:endParaRPr lang="en-US" sz="1800" dirty="0" smtClean="0"/>
          </a:p>
          <a:p>
            <a:pPr algn="l"/>
            <a:endParaRPr lang="en-US" sz="1800" dirty="0" smtClean="0"/>
          </a:p>
          <a:p>
            <a:pPr algn="l"/>
            <a:r>
              <a:rPr lang="en-US" sz="1800" dirty="0" smtClean="0"/>
              <a:t>2.How much of the world's newsprint paper is supplied by Canada?</a:t>
            </a:r>
          </a:p>
          <a:p>
            <a:pPr algn="l"/>
            <a:r>
              <a:rPr lang="en-US" sz="1800" dirty="0" smtClean="0"/>
              <a:t> 	a. 31 %</a:t>
            </a:r>
          </a:p>
          <a:p>
            <a:pPr algn="l"/>
            <a:r>
              <a:rPr lang="en-US" sz="1800" dirty="0" smtClean="0"/>
              <a:t>	b. 49%</a:t>
            </a:r>
          </a:p>
          <a:p>
            <a:pPr algn="l"/>
            <a:r>
              <a:rPr lang="en-US" sz="1800" dirty="0" smtClean="0"/>
              <a:t>	c. 34% </a:t>
            </a:r>
          </a:p>
          <a:p>
            <a:pPr algn="l"/>
            <a:r>
              <a:rPr lang="en-US" sz="1800" dirty="0" smtClean="0"/>
              <a:t>	d. 19%</a:t>
            </a:r>
          </a:p>
        </p:txBody>
      </p:sp>
    </p:spTree>
  </p:cSld>
  <p:clrMapOvr>
    <a:masterClrMapping/>
  </p:clrMapOvr>
  <p:transition advClick="0"/>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Do it by yourself </a:t>
            </a:r>
            <a:r>
              <a:rPr lang="en-US" dirty="0" smtClean="0">
                <a:sym typeface="Wingdings" pitchFamily="2" charset="2"/>
              </a:rPr>
              <a:t> </a:t>
            </a:r>
            <a:endParaRPr lang="en-US" dirty="0"/>
          </a:p>
        </p:txBody>
      </p:sp>
      <p:sp>
        <p:nvSpPr>
          <p:cNvPr id="3" name="Content Placeholder 2"/>
          <p:cNvSpPr>
            <a:spLocks noGrp="1"/>
          </p:cNvSpPr>
          <p:nvPr>
            <p:ph idx="1"/>
          </p:nvPr>
        </p:nvSpPr>
        <p:spPr/>
        <p:txBody>
          <a:bodyPr/>
          <a:lstStyle/>
          <a:p>
            <a:pPr algn="l"/>
            <a:r>
              <a:rPr lang="en-US" sz="1800" dirty="0" smtClean="0"/>
              <a:t>However, there is a problem: hemp is illegal in many countries of the world. This plant, so useful for </a:t>
            </a:r>
            <a:r>
              <a:rPr lang="en-US" sz="1800" dirty="0" err="1" smtClean="0"/>
              <a:t>fibre</a:t>
            </a:r>
            <a:r>
              <a:rPr lang="en-US" sz="1800" dirty="0" smtClean="0"/>
              <a:t>, rope, oil, fuel and textiles, is a species of cannabis, related to the plant from which marijuana is produced. In the late 1930s, a movement to ban the drug marijuana began to gather force, resulting in the eventual banning of the cultivation not only of the plant used to produce the drug, but also of the commercial </a:t>
            </a:r>
            <a:r>
              <a:rPr lang="en-US" sz="1800" dirty="0" err="1" smtClean="0"/>
              <a:t>fibre</a:t>
            </a:r>
            <a:r>
              <a:rPr lang="en-US" sz="1800" dirty="0" smtClean="0"/>
              <a:t>-producing hemp plant. Although both George Washington and Thomas Jefferson grew hemp in large quantities on their own land, any American growing the plant today would soon find himself in prison -- despite the fact that marijuana cannot be produced from the hemp plant, since it contains in the drug).</a:t>
            </a:r>
          </a:p>
          <a:p>
            <a:pPr algn="l"/>
            <a:endParaRPr lang="en-US" sz="1800" dirty="0" smtClean="0"/>
          </a:p>
          <a:p>
            <a:pPr algn="l"/>
            <a:r>
              <a:rPr lang="en-US" sz="1800" dirty="0" smtClean="0"/>
              <a:t>What drug can be obtained from a relative of hemp? </a:t>
            </a:r>
          </a:p>
          <a:p>
            <a:pPr algn="l"/>
            <a:r>
              <a:rPr lang="en-US" sz="1800" dirty="0" smtClean="0"/>
              <a:t>a. Cocaine	b. heroin		c. Amphetamine	d. marijuana</a:t>
            </a:r>
            <a:endParaRPr lang="en-US" sz="1800" dirty="0"/>
          </a:p>
        </p:txBody>
      </p:sp>
    </p:spTree>
  </p:cSld>
  <p:clrMapOvr>
    <a:masterClrMapping/>
  </p:clrMapOvr>
  <p:transition advClick="0"/>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Do the Following Homework. </a:t>
            </a:r>
            <a:endParaRPr lang="en-US" dirty="0"/>
          </a:p>
        </p:txBody>
      </p:sp>
      <p:sp>
        <p:nvSpPr>
          <p:cNvPr id="7" name="Content Placeholder 6"/>
          <p:cNvSpPr>
            <a:spLocks noGrp="1"/>
          </p:cNvSpPr>
          <p:nvPr>
            <p:ph idx="1"/>
          </p:nvPr>
        </p:nvSpPr>
        <p:spPr/>
        <p:txBody>
          <a:bodyPr/>
          <a:lstStyle/>
          <a:p>
            <a:pPr algn="l"/>
            <a:r>
              <a:rPr lang="en-US" dirty="0" smtClean="0"/>
              <a:t>1. Chapter 2. Exercise 4. page 26</a:t>
            </a:r>
          </a:p>
          <a:p>
            <a:pPr algn="l"/>
            <a:r>
              <a:rPr lang="en-US" dirty="0" smtClean="0"/>
              <a:t>2. Chapter 2. exercise 6. page 29. </a:t>
            </a:r>
          </a:p>
          <a:p>
            <a:pPr algn="l"/>
            <a:r>
              <a:rPr lang="en-US" dirty="0" smtClean="0"/>
              <a:t>3. Chapter 2. exercise 2. page 34 + 35 + 36</a:t>
            </a:r>
          </a:p>
          <a:p>
            <a:pPr algn="l"/>
            <a:r>
              <a:rPr lang="en-US" dirty="0" smtClean="0"/>
              <a:t>4. Chapter 2. exercise 4.page 37</a:t>
            </a:r>
          </a:p>
          <a:p>
            <a:pPr algn="l"/>
            <a:endParaRPr lang="en-US" dirty="0"/>
          </a:p>
        </p:txBody>
      </p:sp>
    </p:spTree>
  </p:cSld>
  <p:clrMapOvr>
    <a:masterClrMapping/>
  </p:clrMapOvr>
  <p:transition advClick="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advClick="0"/>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2450</TotalTime>
  <Words>733</Words>
  <Application>Microsoft Office PowerPoint</Application>
  <PresentationFormat>A4 Paper (210x297 mm)‎</PresentationFormat>
  <Paragraphs>130</Paragraphs>
  <Slides>22</Slides>
  <Notes>0</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Office Theme</vt:lpstr>
      <vt:lpstr>الشريحة 1</vt:lpstr>
      <vt:lpstr>Second Class</vt:lpstr>
      <vt:lpstr>Elements of the Lecture </vt:lpstr>
      <vt:lpstr>Getting Meaning From Context </vt:lpstr>
      <vt:lpstr>Getting Meaning Form Context</vt:lpstr>
      <vt:lpstr>Getting Meaning Form Context</vt:lpstr>
      <vt:lpstr>Let’s Do it Together </vt:lpstr>
      <vt:lpstr>Another Example</vt:lpstr>
      <vt:lpstr>Identifying the Main Idea</vt:lpstr>
      <vt:lpstr>Identifying Supporting Details</vt:lpstr>
      <vt:lpstr>Identifying the Main idea &amp; Supporting Details</vt:lpstr>
      <vt:lpstr>Understanding Italics </vt:lpstr>
      <vt:lpstr>Understanding Contrast</vt:lpstr>
      <vt:lpstr>Example</vt:lpstr>
      <vt:lpstr>Hint: Contrast</vt:lpstr>
      <vt:lpstr>Hint: Contrast</vt:lpstr>
      <vt:lpstr>Scanning </vt:lpstr>
      <vt:lpstr>Let’s Do Scanning </vt:lpstr>
      <vt:lpstr>Use Scanning </vt:lpstr>
      <vt:lpstr>Do it by yourself  </vt:lpstr>
      <vt:lpstr>Do the Following Homework. </vt:lpstr>
      <vt:lpstr>الشريحة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Falsabagh</cp:lastModifiedBy>
  <cp:revision>174</cp:revision>
  <dcterms:created xsi:type="dcterms:W3CDTF">2009-10-14T19:14:34Z</dcterms:created>
  <dcterms:modified xsi:type="dcterms:W3CDTF">2011-09-20T09:46:12Z</dcterms:modified>
</cp:coreProperties>
</file>