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0" r:id="rId2"/>
    <p:sldId id="301" r:id="rId3"/>
    <p:sldId id="302" r:id="rId4"/>
    <p:sldId id="303" r:id="rId5"/>
    <p:sldId id="305" r:id="rId6"/>
    <p:sldId id="306" r:id="rId7"/>
    <p:sldId id="307" r:id="rId8"/>
    <p:sldId id="308" r:id="rId9"/>
    <p:sldId id="309" r:id="rId10"/>
    <p:sldId id="311" r:id="rId11"/>
    <p:sldId id="312" r:id="rId12"/>
    <p:sldId id="313" r:id="rId13"/>
    <p:sldId id="314" r:id="rId14"/>
    <p:sldId id="315" r:id="rId15"/>
    <p:sldId id="316" r:id="rId16"/>
    <p:sldId id="317"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09256"/>
    <a:srgbClr val="009900"/>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943" autoAdjust="0"/>
    <p:restoredTop sz="94664" autoAdjust="0"/>
  </p:normalViewPr>
  <p:slideViewPr>
    <p:cSldViewPr>
      <p:cViewPr>
        <p:scale>
          <a:sx n="60" d="100"/>
          <a:sy n="60" d="100"/>
        </p:scale>
        <p:origin x="-19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advClick="0"/>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solidFill>
                  <a:srgbClr val="709256"/>
                </a:solidFill>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e- </a:t>
            </a:r>
            <a:r>
              <a:rPr lang="en-US" sz="2000" b="1" spc="-150" dirty="0" smtClean="0">
                <a:solidFill>
                  <a:srgbClr val="709256"/>
                </a:solidFill>
                <a:effectLst>
                  <a:outerShdw blurRad="38100" dist="38100" dir="2700000" algn="tl">
                    <a:srgbClr val="000000">
                      <a:alpha val="43137"/>
                    </a:srgbClr>
                  </a:outerShdw>
                </a:effectLst>
                <a:latin typeface="Calibri" pitchFamily="34" charset="0"/>
              </a:rPr>
              <a:t>Learning</a:t>
            </a:r>
            <a:r>
              <a:rPr lang="en-US" sz="2400" b="1" spc="-150" dirty="0" smtClean="0">
                <a:solidFill>
                  <a:srgbClr val="709256"/>
                </a:solidFill>
                <a:effectLst>
                  <a:outerShdw blurRad="38100" dist="38100" dir="2700000" algn="tl">
                    <a:srgbClr val="000000">
                      <a:alpha val="43137"/>
                    </a:srgbClr>
                  </a:outerShdw>
                </a:effectLst>
                <a:latin typeface="Calibri" pitchFamily="34" charset="0"/>
              </a:rPr>
              <a:t> Deanship </a:t>
            </a:r>
          </a:p>
          <a:p>
            <a:pPr algn="ctr" rtl="0">
              <a:spcBef>
                <a:spcPct val="20000"/>
              </a:spcBef>
              <a:buFont typeface="Arial" pitchFamily="34" charset="0"/>
              <a:buNone/>
            </a:pPr>
            <a:r>
              <a:rPr lang="en-US" sz="2400" b="1" spc="-150" dirty="0" smtClean="0">
                <a:solidFill>
                  <a:srgbClr val="709256"/>
                </a:solidFill>
                <a:effectLst>
                  <a:outerShdw blurRad="38100" dist="38100" dir="2700000" algn="tl">
                    <a:srgbClr val="000000">
                      <a:alpha val="43137"/>
                    </a:srgbClr>
                  </a:outerShdw>
                </a:effectLst>
                <a:latin typeface="Calibri" pitchFamily="34" charset="0"/>
              </a:rPr>
              <a:t>&amp; Distance Education</a:t>
            </a: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2286000"/>
          </a:xfrm>
          <a:prstGeom prst="rect">
            <a:avLst/>
          </a:prstGeom>
          <a:noFill/>
          <a:ln w="9525">
            <a:noFill/>
            <a:miter lim="800000"/>
            <a:headEnd/>
            <a:tailEnd/>
          </a:ln>
        </p:spPr>
        <p:txBody>
          <a:bodyPr anchor="ctr"/>
          <a:lstStyle/>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endParaRPr lang="en-US" sz="5400" b="1" dirty="0" smtClean="0">
              <a:solidFill>
                <a:srgbClr val="709256"/>
              </a:solidFill>
              <a:latin typeface="AYM Wadiy S_U normal."/>
              <a:cs typeface="Times New Roman" pitchFamily="18" charset="0"/>
            </a:endParaRPr>
          </a:p>
          <a:p>
            <a:pPr algn="l">
              <a:lnSpc>
                <a:spcPct val="80000"/>
              </a:lnSpc>
            </a:pPr>
            <a:r>
              <a:rPr lang="en-US" sz="5400" b="1" dirty="0" smtClean="0">
                <a:solidFill>
                  <a:srgbClr val="709256"/>
                </a:solidFill>
                <a:latin typeface="AYM Wadiy S_U normal."/>
                <a:cs typeface="Times New Roman" pitchFamily="18" charset="0"/>
              </a:rPr>
              <a:t>English Language  </a:t>
            </a:r>
          </a:p>
          <a:p>
            <a:pPr algn="l">
              <a:lnSpc>
                <a:spcPct val="80000"/>
              </a:lnSpc>
            </a:pPr>
            <a:r>
              <a:rPr lang="en-US" sz="6000" b="1" dirty="0" smtClean="0">
                <a:solidFill>
                  <a:srgbClr val="709256"/>
                </a:solidFill>
                <a:latin typeface="AYM Wadiy S_U normal."/>
                <a:cs typeface="Times New Roman" pitchFamily="18" charset="0"/>
              </a:rPr>
              <a:t>Reading </a:t>
            </a:r>
            <a:endParaRPr lang="en-US" sz="6600" b="1" dirty="0" smtClean="0">
              <a:solidFill>
                <a:srgbClr val="709256"/>
              </a:solidFill>
              <a:latin typeface="AYM Wadiy S_U normal."/>
              <a:cs typeface="Times New Roman" pitchFamily="18" charset="0"/>
            </a:endParaRPr>
          </a:p>
          <a:p>
            <a:pPr algn="l">
              <a:lnSpc>
                <a:spcPct val="80000"/>
              </a:lnSpc>
            </a:pPr>
            <a:endParaRPr lang="en-US" sz="4000" b="1" dirty="0" smtClean="0">
              <a:solidFill>
                <a:srgbClr val="709256"/>
              </a:solidFill>
              <a:latin typeface="Calibri" pitchFamily="34" charset="0"/>
              <a:cs typeface="Times New Roman" pitchFamily="18" charset="0"/>
            </a:endParaRPr>
          </a:p>
          <a:p>
            <a:pPr algn="l">
              <a:lnSpc>
                <a:spcPct val="80000"/>
              </a:lnSpc>
            </a:pPr>
            <a:r>
              <a:rPr lang="en-US" sz="4000" b="1" dirty="0" smtClean="0">
                <a:latin typeface="Calibri" pitchFamily="34" charset="0"/>
                <a:cs typeface="Times New Roman" pitchFamily="18" charset="0"/>
              </a:rPr>
              <a:t>Instructor: </a:t>
            </a:r>
          </a:p>
          <a:p>
            <a:pPr algn="l">
              <a:lnSpc>
                <a:spcPct val="80000"/>
              </a:lnSpc>
            </a:pPr>
            <a:r>
              <a:rPr lang="en-US" sz="3200" b="1" dirty="0" err="1" smtClean="0">
                <a:latin typeface="Calibri" pitchFamily="34" charset="0"/>
                <a:cs typeface="Times New Roman" pitchFamily="18" charset="0"/>
              </a:rPr>
              <a:t>Ammar</a:t>
            </a:r>
            <a:r>
              <a:rPr lang="en-US" sz="3200" b="1" dirty="0" smtClean="0">
                <a:latin typeface="Calibri" pitchFamily="34" charset="0"/>
                <a:cs typeface="Times New Roman" pitchFamily="18" charset="0"/>
              </a:rPr>
              <a:t> Sultan Al-</a:t>
            </a:r>
            <a:r>
              <a:rPr lang="en-US" sz="3200" b="1" dirty="0" err="1" smtClean="0">
                <a:latin typeface="Calibri" pitchFamily="34" charset="0"/>
                <a:cs typeface="Times New Roman" pitchFamily="18" charset="0"/>
              </a:rPr>
              <a:t>Ma’ani</a:t>
            </a:r>
            <a:endParaRPr lang="en-US" sz="32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1981200"/>
            <a:ext cx="8420100" cy="1470025"/>
          </a:xfrm>
        </p:spPr>
        <p:txBody>
          <a:bodyPr/>
          <a:lstStyle/>
          <a:p>
            <a:pPr eaLnBrk="1" hangingPunct="1"/>
            <a:r>
              <a:rPr lang="en-US" b="1" dirty="0" smtClean="0">
                <a:solidFill>
                  <a:srgbClr val="709256"/>
                </a:solidFill>
                <a:cs typeface="Arial" pitchFamily="34" charset="0"/>
              </a:rPr>
              <a:t>Third Class</a:t>
            </a:r>
            <a:endParaRPr lang="en-US" dirty="0" smtClean="0">
              <a:solidFill>
                <a:srgbClr val="709256"/>
              </a:solidFill>
              <a:cs typeface="Arial" pitchFamily="34" charset="0"/>
            </a:endParaRPr>
          </a:p>
        </p:txBody>
      </p:sp>
      <p:sp>
        <p:nvSpPr>
          <p:cNvPr id="5" name="عنوان فرعي 4"/>
          <p:cNvSpPr>
            <a:spLocks noGrp="1"/>
          </p:cNvSpPr>
          <p:nvPr>
            <p:ph type="subTitle" idx="1"/>
          </p:nvPr>
        </p:nvSpPr>
        <p:spPr/>
        <p:txBody>
          <a:bodyPr/>
          <a:lstStyle/>
          <a:p>
            <a:r>
              <a:rPr lang="en-US" dirty="0" smtClean="0"/>
              <a:t>Reading Passages</a:t>
            </a:r>
          </a:p>
          <a:p>
            <a:r>
              <a:rPr lang="en-US" smtClean="0"/>
              <a:t>Practice </a:t>
            </a:r>
            <a:endParaRPr lang="en-US" dirty="0"/>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eaLnBrk="1" hangingPunct="1">
              <a:defRPr/>
            </a:pPr>
            <a:r>
              <a:rPr lang="en-US" dirty="0" smtClean="0"/>
              <a:t>Elements of the Lecture </a:t>
            </a:r>
            <a:endParaRPr lang="en-US" dirty="0"/>
          </a:p>
        </p:txBody>
      </p:sp>
      <p:sp>
        <p:nvSpPr>
          <p:cNvPr id="7171" name="Text Placeholder 5"/>
          <p:cNvSpPr>
            <a:spLocks noGrp="1"/>
          </p:cNvSpPr>
          <p:nvPr>
            <p:ph idx="1"/>
          </p:nvPr>
        </p:nvSpPr>
        <p:spPr/>
        <p:txBody>
          <a:bodyPr/>
          <a:lstStyle/>
          <a:p>
            <a:pPr marL="514350" indent="-514350" algn="l" eaLnBrk="1" hangingPunct="1"/>
            <a:r>
              <a:rPr lang="en-US" sz="1800" b="1" dirty="0" smtClean="0">
                <a:cs typeface="Arial" pitchFamily="34" charset="0"/>
              </a:rPr>
              <a:t>Reading Strategies:</a:t>
            </a:r>
          </a:p>
          <a:p>
            <a:pPr marL="514350" indent="-514350" algn="l" eaLnBrk="1" hangingPunct="1">
              <a:buAutoNum type="arabicPeriod"/>
            </a:pPr>
            <a:r>
              <a:rPr lang="en-US" sz="1800" dirty="0" smtClean="0">
                <a:cs typeface="Arial" pitchFamily="34" charset="0"/>
              </a:rPr>
              <a:t>Getting Meaning from Context</a:t>
            </a:r>
          </a:p>
          <a:p>
            <a:pPr marL="514350" indent="-514350" algn="l" eaLnBrk="1" hangingPunct="1">
              <a:buAutoNum type="arabicPeriod"/>
            </a:pPr>
            <a:r>
              <a:rPr lang="en-US" sz="1800" dirty="0" smtClean="0">
                <a:cs typeface="Arial" pitchFamily="34" charset="0"/>
              </a:rPr>
              <a:t>Identifying the main idea</a:t>
            </a:r>
          </a:p>
          <a:p>
            <a:pPr marL="514350" indent="-514350" algn="l" eaLnBrk="1" hangingPunct="1">
              <a:buAutoNum type="arabicPeriod"/>
            </a:pPr>
            <a:r>
              <a:rPr lang="en-US" sz="1800" dirty="0" smtClean="0">
                <a:cs typeface="Arial" pitchFamily="34" charset="0"/>
              </a:rPr>
              <a:t>Understanding Pronoun Reference</a:t>
            </a:r>
          </a:p>
          <a:p>
            <a:pPr marL="514350" indent="-514350" algn="l" eaLnBrk="1" hangingPunct="1">
              <a:buAutoNum type="arabicPeriod"/>
            </a:pPr>
            <a:r>
              <a:rPr lang="en-US" sz="1800" dirty="0" smtClean="0">
                <a:cs typeface="Arial" pitchFamily="34" charset="0"/>
              </a:rPr>
              <a:t>Understanding Words in Phrases </a:t>
            </a:r>
          </a:p>
          <a:p>
            <a:pPr marL="514350" indent="-514350" algn="l" eaLnBrk="1" hangingPunct="1">
              <a:buAutoNum type="arabicPeriod"/>
            </a:pPr>
            <a:r>
              <a:rPr lang="en-US" sz="1800" dirty="0" smtClean="0">
                <a:cs typeface="Arial" pitchFamily="34" charset="0"/>
              </a:rPr>
              <a:t>Previewing Vocabulary  </a:t>
            </a:r>
          </a:p>
        </p:txBody>
      </p:sp>
    </p:spTree>
  </p:cSld>
  <p:clrMapOvr>
    <a:masterClrMapping/>
  </p:clrMapOvr>
  <p:transition advTm="23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Campus Life is Changing. Chapter One</a:t>
            </a:r>
            <a:endParaRPr lang="en-US" dirty="0"/>
          </a:p>
        </p:txBody>
      </p:sp>
      <p:sp>
        <p:nvSpPr>
          <p:cNvPr id="3" name="Content Placeholder 2"/>
          <p:cNvSpPr>
            <a:spLocks noGrp="1"/>
          </p:cNvSpPr>
          <p:nvPr>
            <p:ph idx="1"/>
          </p:nvPr>
        </p:nvSpPr>
        <p:spPr/>
        <p:txBody>
          <a:bodyPr/>
          <a:lstStyle/>
          <a:p>
            <a:pPr algn="l"/>
            <a:r>
              <a:rPr lang="en-US" sz="1400" b="1" dirty="0" smtClean="0"/>
              <a:t>A</a:t>
            </a:r>
            <a:endParaRPr lang="en-US" sz="1400" dirty="0" smtClean="0"/>
          </a:p>
          <a:p>
            <a:pPr algn="l"/>
            <a:r>
              <a:rPr lang="en-US" sz="1400" dirty="0" smtClean="0"/>
              <a:t>		For many years in the United States, most undergraduate students (in their first four years of college) were 18 to 22 years old. They attended college full-time, lived in a dormitory on campus, and expected many “extras” from their colleges, not just classes. But things began to change in the 1970’s, and are very different now. Today, these “traditional” students are less than one-quarter (1/4) of all college students. These days the nontraditional students are the majority; they are different from traditional undergraduates in several ways. They are older. Many attend college part-time because they have families and jobs. Most live off campus, not in dormitories. These traditional students don’t want the extras that colleges usually offer. They aren’t interested in the sports, entertainment, religious groups, and museums that are part of most U.S. colleges. They want mainly good-quality classes, day or night, at a low cost. They also hope for easy parking, access to information technology, and polite </a:t>
            </a:r>
            <a:r>
              <a:rPr lang="en-US" sz="1400" dirty="0" smtClean="0">
                <a:solidFill>
                  <a:srgbClr val="FF0000"/>
                </a:solidFill>
              </a:rPr>
              <a:t>service. Both time and money are important to them. </a:t>
            </a:r>
            <a:endParaRPr lang="en-US" sz="1400" dirty="0" smtClean="0">
              <a:solidFill>
                <a:srgbClr val="FF0000"/>
              </a:solidFill>
            </a:endParaRPr>
          </a:p>
          <a:p>
            <a:pPr algn="l"/>
            <a:r>
              <a:rPr lang="en-US" sz="1400" dirty="0" smtClean="0">
                <a:solidFill>
                  <a:srgbClr val="FF0000"/>
                </a:solidFill>
              </a:rPr>
              <a:t>1. What is the Topic? __________________________________________________________</a:t>
            </a:r>
          </a:p>
          <a:p>
            <a:pPr algn="l"/>
            <a:r>
              <a:rPr lang="en-US" sz="1400" dirty="0" smtClean="0">
                <a:solidFill>
                  <a:srgbClr val="FF0000"/>
                </a:solidFill>
              </a:rPr>
              <a:t>2. What is the Main Idea? ______________________________________________________</a:t>
            </a:r>
          </a:p>
          <a:p>
            <a:pPr algn="l"/>
            <a:r>
              <a:rPr lang="en-US" sz="1400" dirty="0" smtClean="0">
                <a:solidFill>
                  <a:srgbClr val="FF0000"/>
                </a:solidFill>
              </a:rPr>
              <a:t>3.  According to the passage, how today students are different from traditional students?</a:t>
            </a:r>
          </a:p>
          <a:p>
            <a:pPr lvl="0" algn="l"/>
            <a:r>
              <a:rPr lang="en-US" sz="1400" dirty="0" smtClean="0">
                <a:solidFill>
                  <a:srgbClr val="FF0000"/>
                </a:solidFill>
              </a:rPr>
              <a:t>	Non-traditional students are the minority. </a:t>
            </a:r>
          </a:p>
          <a:p>
            <a:pPr lvl="0" algn="l"/>
            <a:r>
              <a:rPr lang="en-US" sz="1400" dirty="0" smtClean="0">
                <a:solidFill>
                  <a:srgbClr val="FF0000"/>
                </a:solidFill>
              </a:rPr>
              <a:t>	Non-traditional students are not working these days. </a:t>
            </a:r>
          </a:p>
          <a:p>
            <a:pPr lvl="0" algn="l"/>
            <a:r>
              <a:rPr lang="en-US" sz="1400" dirty="0" smtClean="0">
                <a:solidFill>
                  <a:srgbClr val="FF0000"/>
                </a:solidFill>
              </a:rPr>
              <a:t>	Non-traditional students live on campus.</a:t>
            </a:r>
          </a:p>
          <a:p>
            <a:pPr lvl="0" algn="l"/>
            <a:r>
              <a:rPr lang="en-US" sz="1400" dirty="0" smtClean="0">
                <a:solidFill>
                  <a:srgbClr val="FF0000"/>
                </a:solidFill>
              </a:rPr>
              <a:t>	Non-traditional students are majority and part-timers </a:t>
            </a:r>
          </a:p>
          <a:p>
            <a:pPr algn="l"/>
            <a:endParaRPr lang="en-US" sz="1400" dirty="0" smtClean="0"/>
          </a:p>
          <a:p>
            <a:pPr algn="l"/>
            <a:endParaRPr lang="en-US" sz="1400" dirty="0"/>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Words in Phrases:</a:t>
            </a:r>
            <a:endParaRPr lang="en-US" dirty="0"/>
          </a:p>
        </p:txBody>
      </p:sp>
      <p:sp>
        <p:nvSpPr>
          <p:cNvPr id="3" name="Content Placeholder 2"/>
          <p:cNvSpPr>
            <a:spLocks noGrp="1"/>
          </p:cNvSpPr>
          <p:nvPr>
            <p:ph idx="1"/>
          </p:nvPr>
        </p:nvSpPr>
        <p:spPr/>
        <p:txBody>
          <a:bodyPr/>
          <a:lstStyle/>
          <a:p>
            <a:pPr algn="l"/>
            <a:r>
              <a:rPr lang="en-US" sz="1800" dirty="0" smtClean="0"/>
              <a:t>  As you read, it’s important to begin noticing words that often go together. Go back to A paragraph. Find words to complete the following phrases and write them in the blanks. Most are prepositions. </a:t>
            </a:r>
          </a:p>
          <a:p>
            <a:pPr algn="l"/>
            <a:r>
              <a:rPr lang="en-US" sz="1800" dirty="0" smtClean="0"/>
              <a:t>Paragraph A</a:t>
            </a:r>
          </a:p>
          <a:p>
            <a:pPr lvl="0" algn="l"/>
            <a:r>
              <a:rPr lang="en-US" sz="1800" dirty="0" smtClean="0"/>
              <a:t>Lived ______________________ a dormitory ______________ campus. </a:t>
            </a:r>
          </a:p>
          <a:p>
            <a:pPr lvl="0" algn="l"/>
            <a:r>
              <a:rPr lang="en-US" sz="1800" dirty="0" smtClean="0"/>
              <a:t>Many ______________________ college part-time (verb)</a:t>
            </a:r>
          </a:p>
          <a:p>
            <a:pPr lvl="0" algn="l"/>
            <a:r>
              <a:rPr lang="en-US" sz="1800" dirty="0" smtClean="0"/>
              <a:t>Access _____________________ information technology</a:t>
            </a:r>
          </a:p>
          <a:p>
            <a:pPr algn="l"/>
            <a:endParaRPr lang="en-US" sz="1800" dirty="0"/>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 </a:t>
            </a:r>
            <a:endParaRPr lang="en-US" dirty="0"/>
          </a:p>
        </p:txBody>
      </p:sp>
      <p:sp>
        <p:nvSpPr>
          <p:cNvPr id="3" name="Content Placeholder 2"/>
          <p:cNvSpPr>
            <a:spLocks noGrp="1"/>
          </p:cNvSpPr>
          <p:nvPr>
            <p:ph idx="1"/>
          </p:nvPr>
        </p:nvSpPr>
        <p:spPr/>
        <p:txBody>
          <a:bodyPr/>
          <a:lstStyle/>
          <a:p>
            <a:pPr algn="l"/>
            <a:r>
              <a:rPr lang="en-US" sz="1800" dirty="0" smtClean="0"/>
              <a:t>Look back at the reading selection “Campus Life is Changing” to find the meanings of the following pronouns. What does each pronoun refer to?</a:t>
            </a:r>
          </a:p>
          <a:p>
            <a:pPr lvl="0" algn="l"/>
            <a:r>
              <a:rPr lang="en-US" sz="1800" dirty="0" smtClean="0"/>
              <a:t>They (Paragraph A, line 2) ______________________________________</a:t>
            </a:r>
          </a:p>
          <a:p>
            <a:pPr lvl="0" algn="l"/>
            <a:r>
              <a:rPr lang="en-US" sz="1800" dirty="0" smtClean="0"/>
              <a:t>They (paragraph A, line 6) ____________________________________</a:t>
            </a:r>
          </a:p>
          <a:p>
            <a:pPr lvl="0" algn="l"/>
            <a:r>
              <a:rPr lang="en-US" sz="1800" dirty="0" smtClean="0"/>
              <a:t>Them (Paragraph A, line 12)</a:t>
            </a:r>
          </a:p>
          <a:p>
            <a:pPr algn="l"/>
            <a:endParaRPr lang="en-US" sz="1800"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B</a:t>
            </a:r>
            <a:endParaRPr lang="en-US" dirty="0"/>
          </a:p>
        </p:txBody>
      </p:sp>
      <p:sp>
        <p:nvSpPr>
          <p:cNvPr id="3" name="Content Placeholder 2"/>
          <p:cNvSpPr>
            <a:spLocks noGrp="1"/>
          </p:cNvSpPr>
          <p:nvPr>
            <p:ph idx="1"/>
          </p:nvPr>
        </p:nvSpPr>
        <p:spPr/>
        <p:txBody>
          <a:bodyPr/>
          <a:lstStyle/>
          <a:p>
            <a:pPr algn="l"/>
            <a:r>
              <a:rPr lang="en-US" sz="1800" b="1" dirty="0" smtClean="0"/>
              <a:t>B </a:t>
            </a:r>
            <a:endParaRPr lang="en-US" sz="1800" dirty="0" smtClean="0"/>
          </a:p>
          <a:p>
            <a:pPr algn="l"/>
            <a:r>
              <a:rPr lang="en-US" sz="1800" dirty="0" smtClean="0"/>
              <a:t>Psychological test reflect different learning styles in this new student population, too. Each person has a certain learning style, and about 60 percent of the new students these days prefer the sensing style. This means that they are very practical. They prefer a practice-to-theory method of learning, which is experience first and ideas after that. They often have difficulty with reading and writing and are unsure of themselves. Most of these students are attending college because they want to have a good job and make a lot of money. </a:t>
            </a:r>
          </a:p>
          <a:p>
            <a:pPr algn="l"/>
            <a:r>
              <a:rPr lang="en-US" sz="1800" dirty="0" smtClean="0"/>
              <a:t> </a:t>
            </a:r>
          </a:p>
          <a:p>
            <a:pPr algn="l"/>
            <a:r>
              <a:rPr lang="en-US" sz="1800" dirty="0" smtClean="0"/>
              <a:t>What is the Topic?___________________________________________________</a:t>
            </a:r>
          </a:p>
          <a:p>
            <a:pPr algn="l"/>
            <a:r>
              <a:rPr lang="en-US" sz="1800" dirty="0" smtClean="0"/>
              <a:t>What is the Main Idea?________________________________________________</a:t>
            </a:r>
          </a:p>
          <a:p>
            <a:pPr algn="l"/>
            <a:r>
              <a:rPr lang="en-US" sz="1800" dirty="0" smtClean="0"/>
              <a:t>According to the passage, what do 60 percent of the new students prefer these days?</a:t>
            </a:r>
          </a:p>
          <a:p>
            <a:pPr lvl="0" algn="l"/>
            <a:r>
              <a:rPr lang="en-US" sz="1800" dirty="0" smtClean="0"/>
              <a:t>	a. They prefer a practice – to- theory method of learning. </a:t>
            </a:r>
          </a:p>
          <a:p>
            <a:pPr lvl="0" algn="l"/>
            <a:r>
              <a:rPr lang="en-US" sz="1800" dirty="0" smtClean="0"/>
              <a:t>	b. They prefer  a theory-to-practice theory method of learning. </a:t>
            </a:r>
          </a:p>
          <a:p>
            <a:pPr algn="l"/>
            <a:endParaRPr lang="en-US" sz="1800"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C</a:t>
            </a:r>
            <a:endParaRPr lang="en-US" dirty="0"/>
          </a:p>
        </p:txBody>
      </p:sp>
      <p:sp>
        <p:nvSpPr>
          <p:cNvPr id="3" name="Content Placeholder 2"/>
          <p:cNvSpPr>
            <a:spLocks noGrp="1"/>
          </p:cNvSpPr>
          <p:nvPr>
            <p:ph idx="1"/>
          </p:nvPr>
        </p:nvSpPr>
        <p:spPr/>
        <p:txBody>
          <a:bodyPr/>
          <a:lstStyle/>
          <a:p>
            <a:pPr algn="l"/>
            <a:r>
              <a:rPr lang="en-US" sz="1800" dirty="0" smtClean="0"/>
              <a:t>C</a:t>
            </a:r>
          </a:p>
          <a:p>
            <a:pPr algn="l"/>
            <a:r>
              <a:rPr lang="en-US" sz="1800" dirty="0" smtClean="0"/>
              <a:t>In contrast other students (but not as many) prefer the intuitive learning style. These students love ideas. They prefer a theory-to-practice method of learning and enjoy independent, creative thinking. These “intuitive” are not very practical. They are attending college because they want to create unique works of art or study philosophy or someday help in the field of science. </a:t>
            </a:r>
          </a:p>
          <a:p>
            <a:pPr algn="l"/>
            <a:r>
              <a:rPr lang="en-US" sz="1800" dirty="0" smtClean="0"/>
              <a:t>Topic:____________________________________________</a:t>
            </a:r>
          </a:p>
          <a:p>
            <a:pPr algn="l"/>
            <a:r>
              <a:rPr lang="en-US" sz="1800" dirty="0" smtClean="0"/>
              <a:t>Main Idea:________________________________________</a:t>
            </a:r>
          </a:p>
          <a:p>
            <a:pPr algn="l"/>
            <a:endParaRPr lang="en-US" sz="1800" dirty="0"/>
          </a:p>
        </p:txBody>
      </p:sp>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D</a:t>
            </a:r>
            <a:endParaRPr lang="en-US" dirty="0"/>
          </a:p>
        </p:txBody>
      </p:sp>
      <p:sp>
        <p:nvSpPr>
          <p:cNvPr id="3" name="Content Placeholder 2"/>
          <p:cNvSpPr>
            <a:spLocks noGrp="1"/>
          </p:cNvSpPr>
          <p:nvPr>
            <p:ph idx="1"/>
          </p:nvPr>
        </p:nvSpPr>
        <p:spPr/>
        <p:txBody>
          <a:bodyPr/>
          <a:lstStyle/>
          <a:p>
            <a:pPr algn="l"/>
            <a:r>
              <a:rPr lang="en-US" sz="1800" dirty="0" smtClean="0"/>
              <a:t> </a:t>
            </a:r>
          </a:p>
          <a:p>
            <a:pPr algn="l"/>
            <a:r>
              <a:rPr lang="en-US" sz="1800" dirty="0" smtClean="0"/>
              <a:t>There is a drawback for the students who prefer the sensing style of learning. A majority of college professors prefer the intuitive learning style. These teachers value independent thinking and creative ideas. Students in the sensing group are at a disadvantage because their way of thinking doesn’t match their teachers’. </a:t>
            </a:r>
          </a:p>
          <a:p>
            <a:pPr algn="l"/>
            <a:r>
              <a:rPr lang="en-US" sz="1800" dirty="0" smtClean="0"/>
              <a:t>Topic: ______________________________________________</a:t>
            </a:r>
          </a:p>
          <a:p>
            <a:pPr algn="l"/>
            <a:r>
              <a:rPr lang="en-US" sz="1800" dirty="0" smtClean="0"/>
              <a:t>Main idea:___________________________________________</a:t>
            </a:r>
          </a:p>
          <a:p>
            <a:pPr algn="l"/>
            <a:endParaRPr lang="en-US" sz="1800" dirty="0" smtClean="0"/>
          </a:p>
          <a:p>
            <a:pPr algn="l"/>
            <a:r>
              <a:rPr lang="en-US" sz="1800" dirty="0" smtClean="0"/>
              <a:t>Words in phrases : Paragraph D :      </a:t>
            </a:r>
          </a:p>
          <a:p>
            <a:pPr algn="l"/>
            <a:r>
              <a:rPr lang="en-US" sz="1800" dirty="0" smtClean="0">
                <a:solidFill>
                  <a:srgbClr val="FF0000"/>
                </a:solidFill>
              </a:rPr>
              <a:t> are ________ a disadvantage.</a:t>
            </a:r>
          </a:p>
          <a:p>
            <a:pPr algn="l"/>
            <a:endParaRPr lang="en-US" sz="1800" dirty="0" smtClean="0">
              <a:solidFill>
                <a:srgbClr val="FF0000"/>
              </a:solidFill>
            </a:endParaRPr>
          </a:p>
          <a:p>
            <a:pPr algn="l"/>
            <a:r>
              <a:rPr lang="en-US" sz="1800" dirty="0" smtClean="0"/>
              <a:t>Understanding Pronoun References:  Their (Paragraph D, line 4)_______________________</a:t>
            </a:r>
            <a:endParaRPr lang="en-US" sz="1800" dirty="0" smtClean="0">
              <a:solidFill>
                <a:srgbClr val="FF0000"/>
              </a:solidFill>
            </a:endParaRPr>
          </a:p>
          <a:p>
            <a:pPr algn="l"/>
            <a:endParaRPr lang="en-US" sz="1800" dirty="0" smtClean="0"/>
          </a:p>
          <a:p>
            <a:pPr algn="l"/>
            <a:endParaRPr lang="en-US" sz="1800" dirty="0"/>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F</a:t>
            </a:r>
            <a:endParaRPr lang="en-US" dirty="0"/>
          </a:p>
        </p:txBody>
      </p:sp>
      <p:sp>
        <p:nvSpPr>
          <p:cNvPr id="3" name="Content Placeholder 2"/>
          <p:cNvSpPr>
            <a:spLocks noGrp="1"/>
          </p:cNvSpPr>
          <p:nvPr>
            <p:ph idx="1"/>
          </p:nvPr>
        </p:nvSpPr>
        <p:spPr/>
        <p:txBody>
          <a:bodyPr/>
          <a:lstStyle/>
          <a:p>
            <a:pPr algn="l"/>
            <a:r>
              <a:rPr lang="en-US" sz="1600" dirty="0" smtClean="0"/>
              <a:t>F</a:t>
            </a:r>
          </a:p>
          <a:p>
            <a:pPr algn="l"/>
            <a:r>
              <a:rPr lang="en-US" sz="1600" dirty="0" smtClean="0"/>
              <a:t>On all college campuses, student life is very different from what it used to be because of technology – specifically, the internet. At most colleges, all entering first-year students receive an email address. Dormitory rooms offer high-speed Internet access. Computer systems are available to everyone in computer labs, the library, and student centers. Application for classes and registration are usually now possible online. Most schools offer entire courses online. Many professors still have “office hours,” when students can come to talk with </a:t>
            </a:r>
            <a:r>
              <a:rPr lang="en-US" sz="1600" u="sng" dirty="0" smtClean="0"/>
              <a:t>them</a:t>
            </a:r>
            <a:r>
              <a:rPr lang="en-US" sz="1600" dirty="0" smtClean="0"/>
              <a:t> about class work or ask for help. But increasingly, students can contact professors 24 hours a day, thanks to email. In many classes, students complete assignments and even take exams online. Perhaps most important for both students and professors, research is now easier and faster because of the new technology. </a:t>
            </a:r>
          </a:p>
          <a:p>
            <a:pPr algn="l"/>
            <a:r>
              <a:rPr lang="en-US" sz="1600" dirty="0" smtClean="0"/>
              <a:t>Topic:___________________________________</a:t>
            </a:r>
          </a:p>
          <a:p>
            <a:pPr algn="l"/>
            <a:r>
              <a:rPr lang="en-US" sz="1600" dirty="0" smtClean="0"/>
              <a:t>Main Idea:_______________________________________</a:t>
            </a:r>
          </a:p>
          <a:p>
            <a:pPr algn="l"/>
            <a:r>
              <a:rPr lang="en-US" sz="1600" dirty="0" smtClean="0"/>
              <a:t>Understanding pronoun references: </a:t>
            </a:r>
            <a:r>
              <a:rPr lang="en-US" sz="1600" b="1" dirty="0" smtClean="0"/>
              <a:t>Them (paragraph F, line 6)</a:t>
            </a:r>
            <a:endParaRPr lang="en-US" sz="1600" dirty="0" smtClean="0"/>
          </a:p>
          <a:p>
            <a:pPr algn="l"/>
            <a:endParaRPr lang="en-US" sz="1600" dirty="0"/>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Words in Phrases:</a:t>
            </a:r>
            <a:endParaRPr lang="en-US" dirty="0"/>
          </a:p>
        </p:txBody>
      </p:sp>
      <p:sp>
        <p:nvSpPr>
          <p:cNvPr id="3" name="Content Placeholder 2"/>
          <p:cNvSpPr>
            <a:spLocks noGrp="1"/>
          </p:cNvSpPr>
          <p:nvPr>
            <p:ph idx="1"/>
          </p:nvPr>
        </p:nvSpPr>
        <p:spPr/>
        <p:txBody>
          <a:bodyPr/>
          <a:lstStyle/>
          <a:p>
            <a:pPr algn="l"/>
            <a:r>
              <a:rPr lang="en-US" sz="1800" dirty="0" smtClean="0"/>
              <a:t>Words in phrases: As you read, it’s important to begin noticing words that often go together. Go back to F paragraph. Find words to complete the following phrases and write them in the blanks. Most are prepositions. </a:t>
            </a:r>
          </a:p>
          <a:p>
            <a:pPr algn="l"/>
            <a:endParaRPr lang="en-US" sz="1800" dirty="0" smtClean="0"/>
          </a:p>
          <a:p>
            <a:pPr algn="l"/>
            <a:r>
              <a:rPr lang="en-US" sz="1800" dirty="0" smtClean="0"/>
              <a:t>Life is different because ______________________ technology </a:t>
            </a:r>
          </a:p>
          <a:p>
            <a:pPr algn="l"/>
            <a:r>
              <a:rPr lang="en-US" sz="1800" dirty="0" smtClean="0"/>
              <a:t>Are available ______________________________ everyone</a:t>
            </a:r>
          </a:p>
          <a:p>
            <a:pPr algn="l"/>
            <a:r>
              <a:rPr lang="en-US" sz="1800" dirty="0" smtClean="0"/>
              <a:t>Students _____________________________ exams (verb)</a:t>
            </a:r>
          </a:p>
          <a:p>
            <a:pPr algn="l"/>
            <a:r>
              <a:rPr lang="en-US" sz="1800" b="1" dirty="0" smtClean="0"/>
              <a:t> </a:t>
            </a:r>
            <a:endParaRPr lang="en-US" sz="1800" dirty="0" smtClean="0"/>
          </a:p>
          <a:p>
            <a:pPr algn="l"/>
            <a:r>
              <a:rPr lang="en-US" sz="1800" b="1" dirty="0" smtClean="0"/>
              <a:t> </a:t>
            </a:r>
            <a:endParaRPr lang="en-US" sz="1800" dirty="0" smtClean="0"/>
          </a:p>
          <a:p>
            <a:pPr algn="l"/>
            <a:endParaRPr lang="en-US" sz="1800" dirty="0"/>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B</a:t>
            </a:r>
            <a:endParaRPr lang="en-US" dirty="0"/>
          </a:p>
        </p:txBody>
      </p:sp>
      <p:sp>
        <p:nvSpPr>
          <p:cNvPr id="3" name="Content Placeholder 2"/>
          <p:cNvSpPr>
            <a:spLocks noGrp="1"/>
          </p:cNvSpPr>
          <p:nvPr>
            <p:ph idx="1"/>
          </p:nvPr>
        </p:nvSpPr>
        <p:spPr/>
        <p:txBody>
          <a:bodyPr/>
          <a:lstStyle/>
          <a:p>
            <a:pPr algn="l"/>
            <a:r>
              <a:rPr lang="en-US" b="1" dirty="0" smtClean="0"/>
              <a:t>Section: B</a:t>
            </a:r>
          </a:p>
          <a:p>
            <a:pPr algn="l"/>
            <a:endParaRPr lang="en-US" dirty="0" smtClean="0"/>
          </a:p>
          <a:p>
            <a:pPr algn="l"/>
            <a:r>
              <a:rPr lang="en-US" b="1" dirty="0" smtClean="0"/>
              <a:t>Directions:  Read the following paragraphs and choose the correct main idea for each paragraph</a:t>
            </a:r>
            <a:endParaRPr lang="en-US" dirty="0"/>
          </a:p>
        </p:txBody>
      </p:sp>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E </a:t>
            </a:r>
            <a:endParaRPr lang="en-US" dirty="0"/>
          </a:p>
        </p:txBody>
      </p:sp>
      <p:sp>
        <p:nvSpPr>
          <p:cNvPr id="3" name="Content Placeholder 2"/>
          <p:cNvSpPr>
            <a:spLocks noGrp="1"/>
          </p:cNvSpPr>
          <p:nvPr>
            <p:ph idx="1"/>
          </p:nvPr>
        </p:nvSpPr>
        <p:spPr/>
        <p:txBody>
          <a:bodyPr/>
          <a:lstStyle/>
          <a:p>
            <a:pPr algn="l"/>
            <a:r>
              <a:rPr lang="en-US" sz="1800" dirty="0" smtClean="0"/>
              <a:t>“There are several events that can change the Earth's surface very quickly. Volcanoes can erupt and spread lava, rock and ash for several miles.  Earthquakes can leave large cracks in the Earth's surface.”</a:t>
            </a:r>
          </a:p>
          <a:p>
            <a:pPr algn="l"/>
            <a:endParaRPr lang="en-US" sz="1800" dirty="0" smtClean="0"/>
          </a:p>
          <a:p>
            <a:pPr algn="l"/>
            <a:r>
              <a:rPr lang="en-US" sz="1800" dirty="0" smtClean="0"/>
              <a:t>        What is the main idea?</a:t>
            </a:r>
          </a:p>
          <a:p>
            <a:pPr lvl="0" algn="l"/>
            <a:r>
              <a:rPr lang="en-US" sz="1800" dirty="0" smtClean="0"/>
              <a:t>1. Several events can change the Earth's surface.</a:t>
            </a:r>
          </a:p>
          <a:p>
            <a:pPr lvl="0" algn="l"/>
            <a:r>
              <a:rPr lang="en-US" sz="1800" dirty="0" smtClean="0"/>
              <a:t>2.  Earthquakes can cause large cracks. </a:t>
            </a:r>
          </a:p>
          <a:p>
            <a:pPr lvl="0" algn="l"/>
            <a:r>
              <a:rPr lang="en-US" sz="1800" dirty="0" smtClean="0"/>
              <a:t>3.  Volcanoes can be dangerous.</a:t>
            </a:r>
          </a:p>
          <a:p>
            <a:pPr lvl="0" algn="l"/>
            <a:r>
              <a:rPr lang="en-US" sz="1800" dirty="0" smtClean="0"/>
              <a:t>4. Earthquakes </a:t>
            </a:r>
          </a:p>
          <a:p>
            <a:pPr algn="l"/>
            <a:endParaRPr lang="en-US" sz="1800" dirty="0"/>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Paragraph F</a:t>
            </a:r>
            <a:endParaRPr lang="en-US" dirty="0"/>
          </a:p>
        </p:txBody>
      </p:sp>
      <p:sp>
        <p:nvSpPr>
          <p:cNvPr id="3" name="Content Placeholder 2"/>
          <p:cNvSpPr>
            <a:spLocks noGrp="1"/>
          </p:cNvSpPr>
          <p:nvPr>
            <p:ph idx="1"/>
          </p:nvPr>
        </p:nvSpPr>
        <p:spPr/>
        <p:txBody>
          <a:bodyPr/>
          <a:lstStyle/>
          <a:p>
            <a:pPr algn="l"/>
            <a:r>
              <a:rPr lang="en-US" sz="1800" dirty="0" smtClean="0"/>
              <a:t>“Most of the world's volcanoes are part of the "The Ring of Fire." This is a ring of volcanoes that form a circle around the Pacific Ocean. Thousands of volcanoes make up "The Ring of Fire." These volcanoes formed the sea floor and many underwater mountains.’</a:t>
            </a:r>
          </a:p>
          <a:p>
            <a:pPr algn="l"/>
            <a:endParaRPr lang="en-US" sz="1800" dirty="0" smtClean="0"/>
          </a:p>
          <a:p>
            <a:pPr algn="l"/>
            <a:r>
              <a:rPr lang="en-US" sz="1800" dirty="0" smtClean="0"/>
              <a:t>What is the main idea?</a:t>
            </a:r>
          </a:p>
          <a:p>
            <a:pPr lvl="0" algn="l"/>
            <a:r>
              <a:rPr lang="en-US" sz="1800" dirty="0" smtClean="0"/>
              <a:t>1. There are thousands of volcanoes in the world.</a:t>
            </a:r>
          </a:p>
          <a:p>
            <a:pPr lvl="0" algn="l"/>
            <a:r>
              <a:rPr lang="en-US" sz="1800" dirty="0" smtClean="0"/>
              <a:t>2. Most volcanoes are part of the "Ring of Fire."</a:t>
            </a:r>
          </a:p>
          <a:p>
            <a:pPr lvl="0" algn="l"/>
            <a:r>
              <a:rPr lang="en-US" sz="1800" dirty="0" smtClean="0"/>
              <a:t> 3. Some underwater mountains are volcanoes.   </a:t>
            </a:r>
          </a:p>
          <a:p>
            <a:pPr lvl="0" algn="l"/>
            <a:r>
              <a:rPr lang="en-US" sz="1800" dirty="0" smtClean="0"/>
              <a:t>4. The Ring of Fire</a:t>
            </a:r>
          </a:p>
          <a:p>
            <a:pPr algn="l"/>
            <a:endParaRPr lang="en-US" sz="1800" dirty="0"/>
          </a:p>
        </p:txBody>
      </p:sp>
    </p:spTree>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Getting Meeting From Context </a:t>
            </a:r>
            <a:br>
              <a:rPr lang="en-US" dirty="0" smtClean="0"/>
            </a:br>
            <a:endParaRPr lang="en-US" dirty="0"/>
          </a:p>
        </p:txBody>
      </p:sp>
      <p:sp>
        <p:nvSpPr>
          <p:cNvPr id="3" name="Content Placeholder 2"/>
          <p:cNvSpPr>
            <a:spLocks noGrp="1"/>
          </p:cNvSpPr>
          <p:nvPr>
            <p:ph idx="1"/>
          </p:nvPr>
        </p:nvSpPr>
        <p:spPr/>
        <p:txBody>
          <a:bodyPr/>
          <a:lstStyle/>
          <a:p>
            <a:pPr lvl="0" algn="l"/>
            <a:r>
              <a:rPr lang="en-US" sz="1600" u="sng" dirty="0" smtClean="0"/>
              <a:t>1. On the one hand</a:t>
            </a:r>
            <a:r>
              <a:rPr lang="en-US" sz="1600" dirty="0" smtClean="0"/>
              <a:t>, there are many advantages to this system. </a:t>
            </a:r>
            <a:r>
              <a:rPr lang="en-US" sz="1600" u="sng" dirty="0" smtClean="0"/>
              <a:t>On the other hand</a:t>
            </a:r>
            <a:r>
              <a:rPr lang="en-US" sz="1600" dirty="0" smtClean="0"/>
              <a:t>, there are also several drawbacks. </a:t>
            </a:r>
          </a:p>
          <a:p>
            <a:pPr algn="l"/>
            <a:r>
              <a:rPr lang="en-US" sz="1600" u="sng" dirty="0" smtClean="0">
                <a:solidFill>
                  <a:srgbClr val="FF0000"/>
                </a:solidFill>
              </a:rPr>
              <a:t>On the other hand =_______________from one point of view</a:t>
            </a:r>
            <a:endParaRPr lang="en-US" sz="1600" dirty="0" smtClean="0">
              <a:solidFill>
                <a:srgbClr val="FF0000"/>
              </a:solidFill>
            </a:endParaRPr>
          </a:p>
          <a:p>
            <a:pPr algn="l"/>
            <a:r>
              <a:rPr lang="en-US" sz="1600" u="sng" dirty="0" smtClean="0">
                <a:solidFill>
                  <a:srgbClr val="FF0000"/>
                </a:solidFill>
              </a:rPr>
              <a:t>On the other hand = _________________________________</a:t>
            </a:r>
            <a:endParaRPr lang="en-US" sz="1600" dirty="0" smtClean="0">
              <a:solidFill>
                <a:srgbClr val="FF0000"/>
              </a:solidFill>
            </a:endParaRPr>
          </a:p>
          <a:p>
            <a:pPr algn="l"/>
            <a:r>
              <a:rPr lang="en-US" sz="1600" dirty="0" smtClean="0"/>
              <a:t> </a:t>
            </a:r>
          </a:p>
          <a:p>
            <a:pPr lvl="0" algn="l"/>
            <a:r>
              <a:rPr lang="en-US" sz="1600" dirty="0" smtClean="0"/>
              <a:t>2. In a number of countries, education is both compulsory – required- and universal, available to everyone, at least in primary school (elementary school)</a:t>
            </a:r>
          </a:p>
          <a:p>
            <a:pPr algn="l"/>
            <a:r>
              <a:rPr lang="en-US" sz="1600" dirty="0" smtClean="0">
                <a:solidFill>
                  <a:srgbClr val="FF0000"/>
                </a:solidFill>
              </a:rPr>
              <a:t>Compulsory=_________________________________________</a:t>
            </a:r>
          </a:p>
          <a:p>
            <a:pPr algn="l"/>
            <a:r>
              <a:rPr lang="en-US" sz="1600" dirty="0" smtClean="0">
                <a:solidFill>
                  <a:srgbClr val="FF0000"/>
                </a:solidFill>
              </a:rPr>
              <a:t>Universal= ___________________________________________</a:t>
            </a:r>
          </a:p>
          <a:p>
            <a:pPr algn="l"/>
            <a:r>
              <a:rPr lang="en-US" sz="1600" dirty="0" smtClean="0">
                <a:solidFill>
                  <a:srgbClr val="FF0000"/>
                </a:solidFill>
              </a:rPr>
              <a:t>Primary school=_______________________________________</a:t>
            </a:r>
          </a:p>
          <a:p>
            <a:pPr lvl="0" algn="l"/>
            <a:r>
              <a:rPr lang="en-US" sz="1600" dirty="0" smtClean="0"/>
              <a:t>3. There are many more schools in cities than in rural areas. </a:t>
            </a:r>
          </a:p>
          <a:p>
            <a:pPr algn="l"/>
            <a:r>
              <a:rPr lang="en-US" sz="1600" dirty="0" smtClean="0">
                <a:solidFill>
                  <a:srgbClr val="FF0000"/>
                </a:solidFill>
              </a:rPr>
              <a:t>Rural = ___________________________________</a:t>
            </a:r>
          </a:p>
          <a:p>
            <a:pPr lvl="0" algn="l"/>
            <a:r>
              <a:rPr lang="en-US" sz="1600" dirty="0" smtClean="0"/>
              <a:t>4. Public schools are all both free and egalitarian; all students are considered equal and learn the same material. </a:t>
            </a:r>
          </a:p>
          <a:p>
            <a:pPr algn="l"/>
            <a:r>
              <a:rPr lang="en-US" sz="1600" dirty="0" smtClean="0">
                <a:solidFill>
                  <a:srgbClr val="FF0000"/>
                </a:solidFill>
              </a:rPr>
              <a:t>Egalitarian = ________________________________________</a:t>
            </a:r>
            <a:endParaRPr lang="en-US" sz="1600" dirty="0">
              <a:solidFill>
                <a:srgbClr val="FF0000"/>
              </a:solidFill>
            </a:endParaRPr>
          </a:p>
        </p:txBody>
      </p:sp>
    </p:spTree>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Getting Meaning From Context </a:t>
            </a:r>
            <a:endParaRPr lang="en-US" dirty="0"/>
          </a:p>
        </p:txBody>
      </p:sp>
      <p:sp>
        <p:nvSpPr>
          <p:cNvPr id="3" name="Content Placeholder 2"/>
          <p:cNvSpPr>
            <a:spLocks noGrp="1"/>
          </p:cNvSpPr>
          <p:nvPr>
            <p:ph idx="1"/>
          </p:nvPr>
        </p:nvSpPr>
        <p:spPr/>
        <p:txBody>
          <a:bodyPr/>
          <a:lstStyle/>
          <a:p>
            <a:pPr lvl="0" algn="l"/>
            <a:r>
              <a:rPr lang="en-US" sz="1800" dirty="0" smtClean="0"/>
              <a:t>5. College students need great discipline; in order to make time for their studies, they need the self-control to give up hobbies, sports, and social life. </a:t>
            </a:r>
          </a:p>
          <a:p>
            <a:pPr algn="l"/>
            <a:r>
              <a:rPr lang="en-US" sz="1800" dirty="0" smtClean="0">
                <a:solidFill>
                  <a:srgbClr val="FF0000"/>
                </a:solidFill>
              </a:rPr>
              <a:t>Discipline =_________________________________________</a:t>
            </a:r>
          </a:p>
          <a:p>
            <a:pPr lvl="0" algn="l"/>
            <a:r>
              <a:rPr lang="en-US" sz="1800" dirty="0" smtClean="0"/>
              <a:t>6. Results on these exams affect the entire family because there is high status, or social position, for a whole family in which children have high test scores.</a:t>
            </a:r>
          </a:p>
          <a:p>
            <a:pPr algn="l"/>
            <a:r>
              <a:rPr lang="en-US" sz="1800" dirty="0" smtClean="0">
                <a:solidFill>
                  <a:srgbClr val="FF0000"/>
                </a:solidFill>
              </a:rPr>
              <a:t>Entire= ___________________________________________</a:t>
            </a:r>
          </a:p>
          <a:p>
            <a:pPr algn="l"/>
            <a:r>
              <a:rPr lang="en-US" sz="1800" dirty="0" smtClean="0">
                <a:solidFill>
                  <a:srgbClr val="FF0000"/>
                </a:solidFill>
              </a:rPr>
              <a:t>Status=___________________________________________</a:t>
            </a:r>
          </a:p>
          <a:p>
            <a:pPr lvl="0" algn="l"/>
            <a:r>
              <a:rPr lang="en-US" sz="1800" dirty="0" smtClean="0"/>
              <a:t>7. Students themselves decide if they want college-preparatory or vocational classes in high school; no national exam determines this for them. </a:t>
            </a:r>
          </a:p>
          <a:p>
            <a:pPr algn="l"/>
            <a:r>
              <a:rPr lang="en-US" sz="1800" dirty="0" smtClean="0">
                <a:solidFill>
                  <a:srgbClr val="FF0000"/>
                </a:solidFill>
              </a:rPr>
              <a:t>Determines = __________________________________________</a:t>
            </a:r>
            <a:endParaRPr lang="en-US" sz="1800" dirty="0">
              <a:solidFill>
                <a:srgbClr val="FF0000"/>
              </a:solidFill>
            </a:endParaRPr>
          </a:p>
        </p:txBody>
      </p:sp>
    </p:spTree>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2491</TotalTime>
  <Words>939</Words>
  <Application>Microsoft Office PowerPoint</Application>
  <PresentationFormat>A4 Paper (210x297 mm)‎</PresentationFormat>
  <Paragraphs>122</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Third Class</vt:lpstr>
      <vt:lpstr>Elements of the Lecture </vt:lpstr>
      <vt:lpstr>Campus Life is Changing. Chapter One</vt:lpstr>
      <vt:lpstr>Words in Phrases:</vt:lpstr>
      <vt:lpstr>Understanding Pronoun Reference: </vt:lpstr>
      <vt:lpstr>Paragraph B</vt:lpstr>
      <vt:lpstr>Paragraph C</vt:lpstr>
      <vt:lpstr>Paragraph D</vt:lpstr>
      <vt:lpstr>Paragraph F</vt:lpstr>
      <vt:lpstr>Words in Phrases:</vt:lpstr>
      <vt:lpstr>Section B</vt:lpstr>
      <vt:lpstr>Paragraph E </vt:lpstr>
      <vt:lpstr>Paragraph F</vt:lpstr>
      <vt:lpstr>Getting Meeting From Context  </vt:lpstr>
      <vt:lpstr>Getting Meaning From Context </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186</cp:revision>
  <dcterms:created xsi:type="dcterms:W3CDTF">2009-10-14T19:14:34Z</dcterms:created>
  <dcterms:modified xsi:type="dcterms:W3CDTF">2011-10-03T13:29:08Z</dcterms:modified>
</cp:coreProperties>
</file>