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301" r:id="rId4"/>
    <p:sldId id="302" r:id="rId5"/>
    <p:sldId id="305" r:id="rId6"/>
    <p:sldId id="306" r:id="rId7"/>
    <p:sldId id="307" r:id="rId8"/>
    <p:sldId id="308" r:id="rId9"/>
    <p:sldId id="310" r:id="rId10"/>
    <p:sldId id="311" r:id="rId11"/>
    <p:sldId id="266" r:id="rId1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4628" autoAdjust="0"/>
  </p:normalViewPr>
  <p:slideViewPr>
    <p:cSldViewPr>
      <p:cViewPr varScale="1">
        <p:scale>
          <a:sx n="74" d="100"/>
          <a:sy n="74" d="100"/>
        </p:scale>
        <p:origin x="-870" y="-102"/>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10/4/2011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ransition spd="med" advTm="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spd="med" advTm="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spd="med" advTm="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spd="med" advTm="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spd="med" advTm="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spd="med" advTm="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spd="med" advTm="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transition spd="med" advTm="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transition spd="med" advTm="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transition spd="med" advTm="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transition spd="med" advTm="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ransition spd="med" advTm="0"/>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45720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8194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l"/>
            <a:r>
              <a:rPr lang="en-US" sz="3700" b="1" dirty="0" smtClean="0">
                <a:solidFill>
                  <a:schemeClr val="accent1">
                    <a:lumMod val="50000"/>
                  </a:schemeClr>
                </a:solidFill>
                <a:latin typeface="AYM Wadiy S_U normal."/>
                <a:cs typeface="Times New Roman" pitchFamily="18" charset="0"/>
              </a:rPr>
              <a:t>Course title</a:t>
            </a:r>
          </a:p>
          <a:p>
            <a:pPr algn="l"/>
            <a:r>
              <a:rPr lang="en-US" sz="2400" b="1" dirty="0" smtClean="0">
                <a:solidFill>
                  <a:schemeClr val="accent1">
                    <a:lumMod val="50000"/>
                  </a:schemeClr>
                </a:solidFill>
                <a:latin typeface="AYM Wadiy S_U normal."/>
                <a:cs typeface="Times New Roman" pitchFamily="18" charset="0"/>
              </a:rPr>
              <a:t>Composition 1, ADEL 203</a:t>
            </a:r>
          </a:p>
          <a:p>
            <a:pPr algn="l"/>
            <a:r>
              <a:rPr lang="en-US" sz="2400" b="1" dirty="0" smtClean="0">
                <a:solidFill>
                  <a:schemeClr val="accent1">
                    <a:lumMod val="50000"/>
                  </a:schemeClr>
                </a:solidFill>
                <a:latin typeface="AYM Wadiy S_U normal."/>
                <a:cs typeface="Times New Roman" pitchFamily="18" charset="0"/>
              </a:rPr>
              <a:t>Instructor: Mohamed </a:t>
            </a:r>
            <a:r>
              <a:rPr lang="en-US" sz="2400" b="1" dirty="0" err="1" smtClean="0">
                <a:solidFill>
                  <a:schemeClr val="accent1">
                    <a:lumMod val="50000"/>
                  </a:schemeClr>
                </a:solidFill>
                <a:latin typeface="AYM Wadiy S_U normal."/>
                <a:cs typeface="Times New Roman" pitchFamily="18" charset="0"/>
              </a:rPr>
              <a:t>Werdien</a:t>
            </a:r>
            <a:endParaRPr lang="en-US" sz="2400" b="1" dirty="0" smtClean="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spd="med" advTm="0">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
            </a:r>
            <a:br>
              <a:rPr lang="en-US" spc="-150" dirty="0" smtClean="0">
                <a:solidFill>
                  <a:srgbClr val="376092"/>
                </a:solidFill>
                <a:latin typeface="ae_AlMateen" pitchFamily="2" charset="-78"/>
                <a:cs typeface="ae_AlMateen" pitchFamily="2" charset="-78"/>
              </a:rPr>
            </a:br>
            <a:r>
              <a:rPr lang="en-US" spc="-150" dirty="0" smtClean="0">
                <a:solidFill>
                  <a:srgbClr val="376092"/>
                </a:solidFill>
                <a:latin typeface="ae_AlMateen" pitchFamily="2" charset="-78"/>
                <a:cs typeface="ae_AlMateen" pitchFamily="2" charset="-78"/>
              </a:rPr>
              <a:t/>
            </a:r>
            <a:br>
              <a:rPr lang="en-US" spc="-150" dirty="0" smtClean="0">
                <a:solidFill>
                  <a:srgbClr val="376092"/>
                </a:solidFill>
                <a:latin typeface="ae_AlMateen" pitchFamily="2" charset="-78"/>
                <a:cs typeface="ae_AlMateen" pitchFamily="2" charset="-78"/>
              </a:rPr>
            </a:br>
            <a:r>
              <a:rPr lang="en-US" spc="-150" dirty="0" smtClean="0">
                <a:solidFill>
                  <a:srgbClr val="376092"/>
                </a:solidFill>
                <a:latin typeface="ae_AlMateen" pitchFamily="2" charset="-78"/>
                <a:cs typeface="ae_AlMateen" pitchFamily="2" charset="-78"/>
              </a:rPr>
              <a:t/>
            </a:r>
            <a:br>
              <a:rPr lang="en-US" spc="-150" dirty="0" smtClean="0">
                <a:solidFill>
                  <a:srgbClr val="376092"/>
                </a:solidFill>
                <a:latin typeface="ae_AlMateen" pitchFamily="2" charset="-78"/>
                <a:cs typeface="ae_AlMateen" pitchFamily="2" charset="-78"/>
              </a:rPr>
            </a:br>
            <a:r>
              <a:rPr lang="en-US" spc="-150" dirty="0" smtClean="0">
                <a:solidFill>
                  <a:srgbClr val="376092"/>
                </a:solidFill>
                <a:latin typeface="ae_AlMateen" pitchFamily="2" charset="-78"/>
                <a:cs typeface="ae_AlMateen" pitchFamily="2" charset="-78"/>
              </a:rPr>
              <a:t/>
            </a:r>
            <a:br>
              <a:rPr lang="en-US" spc="-150" dirty="0" smtClean="0">
                <a:solidFill>
                  <a:srgbClr val="376092"/>
                </a:solidFill>
                <a:latin typeface="ae_AlMateen" pitchFamily="2" charset="-78"/>
                <a:cs typeface="ae_AlMateen" pitchFamily="2" charset="-78"/>
              </a:rPr>
            </a:br>
            <a:r>
              <a:rPr lang="en-US" spc="-150" dirty="0" smtClean="0">
                <a:solidFill>
                  <a:srgbClr val="376092"/>
                </a:solidFill>
                <a:latin typeface="ae_AlMateen" pitchFamily="2" charset="-78"/>
                <a:cs typeface="ae_AlMateen" pitchFamily="2" charset="-78"/>
              </a:rPr>
              <a:t>Lecture 5</a:t>
            </a:r>
            <a:br>
              <a:rPr lang="en-US" spc="-150" dirty="0" smtClean="0">
                <a:solidFill>
                  <a:srgbClr val="376092"/>
                </a:solidFill>
                <a:latin typeface="ae_AlMateen" pitchFamily="2" charset="-78"/>
                <a:cs typeface="ae_AlMateen" pitchFamily="2" charset="-78"/>
              </a:rPr>
            </a:br>
            <a:r>
              <a:rPr lang="en-US" spc="-150" dirty="0" smtClean="0">
                <a:solidFill>
                  <a:srgbClr val="376092"/>
                </a:solidFill>
                <a:latin typeface="ae_AlMateen" pitchFamily="2" charset="-78"/>
                <a:cs typeface="ae_AlMateen" pitchFamily="2" charset="-78"/>
              </a:rPr>
              <a:t/>
            </a:r>
            <a:br>
              <a:rPr lang="en-US" spc="-150" dirty="0" smtClean="0">
                <a:solidFill>
                  <a:srgbClr val="376092"/>
                </a:solidFill>
                <a:latin typeface="ae_AlMateen" pitchFamily="2" charset="-78"/>
                <a:cs typeface="ae_AlMateen" pitchFamily="2" charset="-78"/>
              </a:rPr>
            </a:br>
            <a:r>
              <a:rPr lang="en-US" spc="-150" dirty="0" smtClean="0">
                <a:solidFill>
                  <a:srgbClr val="376092"/>
                </a:solidFill>
                <a:latin typeface="ae_AlMateen" pitchFamily="2" charset="-78"/>
                <a:cs typeface="ae_AlMateen" pitchFamily="2" charset="-78"/>
              </a:rPr>
              <a:t>Chapter 2</a:t>
            </a:r>
            <a:br>
              <a:rPr lang="en-US" spc="-150" dirty="0" smtClean="0">
                <a:solidFill>
                  <a:srgbClr val="376092"/>
                </a:solidFill>
                <a:latin typeface="ae_AlMateen" pitchFamily="2" charset="-78"/>
                <a:cs typeface="ae_AlMateen" pitchFamily="2" charset="-78"/>
              </a:rPr>
            </a:br>
            <a:r>
              <a:rPr lang="en-US" spc="-150" dirty="0" smtClean="0">
                <a:solidFill>
                  <a:srgbClr val="376092"/>
                </a:solidFill>
                <a:latin typeface="ae_AlMateen" pitchFamily="2" charset="-78"/>
                <a:cs typeface="ae_AlMateen" pitchFamily="2" charset="-78"/>
              </a:rPr>
              <a:t>City Life</a:t>
            </a:r>
            <a:br>
              <a:rPr lang="en-US" spc="-150" dirty="0" smtClean="0">
                <a:solidFill>
                  <a:srgbClr val="376092"/>
                </a:solidFill>
                <a:latin typeface="ae_AlMateen" pitchFamily="2" charset="-78"/>
                <a:cs typeface="ae_AlMateen" pitchFamily="2" charset="-78"/>
              </a:rPr>
            </a:br>
            <a:r>
              <a:rPr lang="en-US" spc="-150" dirty="0" smtClean="0">
                <a:solidFill>
                  <a:srgbClr val="376092"/>
                </a:solidFill>
                <a:latin typeface="ae_AlMateen" pitchFamily="2" charset="-78"/>
                <a:cs typeface="ae_AlMateen" pitchFamily="2" charset="-78"/>
              </a:rPr>
              <a:t> </a:t>
            </a:r>
          </a:p>
        </p:txBody>
      </p:sp>
    </p:spTree>
  </p:cSld>
  <p:clrMapOvr>
    <a:masterClrMapping/>
  </p:clrMapOvr>
  <p:transition spd="med" advTm="0">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381000"/>
            <a:ext cx="8915400" cy="1143000"/>
          </a:xfrm>
        </p:spPr>
        <p:txBody>
          <a:bodyPr/>
          <a:lstStyle/>
          <a:p>
            <a:pPr algn="l"/>
            <a:r>
              <a:rPr lang="en-US" sz="3200" dirty="0" smtClean="0"/>
              <a:t>Part 2</a:t>
            </a:r>
            <a:br>
              <a:rPr lang="en-US" sz="3200" dirty="0" smtClean="0"/>
            </a:br>
            <a:r>
              <a:rPr lang="en-US" sz="3200" dirty="0" smtClean="0"/>
              <a:t>Developing Cohesion and Clarity</a:t>
            </a:r>
            <a:endParaRPr lang="ar-SA" sz="3200" dirty="0"/>
          </a:p>
        </p:txBody>
      </p:sp>
      <p:sp>
        <p:nvSpPr>
          <p:cNvPr id="3" name="عنصر نائب للمحتوى 2"/>
          <p:cNvSpPr>
            <a:spLocks noGrp="1"/>
          </p:cNvSpPr>
          <p:nvPr>
            <p:ph idx="1"/>
          </p:nvPr>
        </p:nvSpPr>
        <p:spPr>
          <a:xfrm>
            <a:off x="0" y="1447800"/>
            <a:ext cx="8915400" cy="4373563"/>
          </a:xfrm>
        </p:spPr>
        <p:txBody>
          <a:bodyPr/>
          <a:lstStyle/>
          <a:p>
            <a:pPr algn="l"/>
            <a:r>
              <a:rPr lang="en-US" sz="1800" dirty="0"/>
              <a:t> </a:t>
            </a:r>
            <a:r>
              <a:rPr lang="en-US" sz="1800" dirty="0" smtClean="0"/>
              <a:t>    </a:t>
            </a:r>
          </a:p>
          <a:p>
            <a:pPr algn="l"/>
            <a:r>
              <a:rPr lang="en-US" sz="1800" b="1" dirty="0" smtClean="0"/>
              <a:t>    </a:t>
            </a:r>
            <a:r>
              <a:rPr lang="en-US" sz="2400" b="1" dirty="0" smtClean="0"/>
              <a:t>Giving reasons with since:</a:t>
            </a:r>
          </a:p>
          <a:p>
            <a:pPr algn="l"/>
            <a:r>
              <a:rPr lang="en-US" sz="1800" dirty="0" smtClean="0"/>
              <a:t>          </a:t>
            </a:r>
            <a:r>
              <a:rPr lang="en-US" sz="1800" b="1" dirty="0" smtClean="0"/>
              <a:t>Because</a:t>
            </a:r>
            <a:r>
              <a:rPr lang="en-US" sz="1800" dirty="0" smtClean="0"/>
              <a:t> and </a:t>
            </a:r>
            <a:r>
              <a:rPr lang="en-US" sz="1800" b="1" dirty="0" smtClean="0"/>
              <a:t>since</a:t>
            </a:r>
            <a:r>
              <a:rPr lang="en-US" sz="1800" dirty="0" smtClean="0"/>
              <a:t> have almost the same meaning when since doesn’t refer to a point in time in the past.</a:t>
            </a:r>
          </a:p>
          <a:p>
            <a:pPr algn="l"/>
            <a:r>
              <a:rPr lang="en-US" sz="1800" b="1" dirty="0" smtClean="0"/>
              <a:t>          Because </a:t>
            </a:r>
            <a:r>
              <a:rPr lang="en-US" sz="1800" dirty="0" smtClean="0"/>
              <a:t>and </a:t>
            </a:r>
            <a:r>
              <a:rPr lang="en-US" sz="1800" b="1" dirty="0" smtClean="0"/>
              <a:t>since</a:t>
            </a:r>
            <a:r>
              <a:rPr lang="en-US" sz="1800" dirty="0" smtClean="0"/>
              <a:t> often introduce a dependent clause in complex sentences.</a:t>
            </a:r>
          </a:p>
          <a:p>
            <a:pPr algn="l"/>
            <a:r>
              <a:rPr lang="en-US" sz="1800" dirty="0" smtClean="0"/>
              <a:t>          Dependent clauses are clauses that contain a subject and a verb but cannot stand alone.</a:t>
            </a:r>
          </a:p>
          <a:p>
            <a:pPr algn="l"/>
            <a:r>
              <a:rPr lang="en-US" sz="1800" dirty="0" smtClean="0"/>
              <a:t>        Examples:</a:t>
            </a:r>
          </a:p>
          <a:p>
            <a:pPr algn="l"/>
            <a:r>
              <a:rPr lang="en-US" sz="1800" dirty="0" smtClean="0"/>
              <a:t>           - </a:t>
            </a:r>
            <a:r>
              <a:rPr lang="en-US" sz="1800" u="sng" dirty="0" smtClean="0"/>
              <a:t>Since quite a few people in the neighborhood come from the Middle East,</a:t>
            </a:r>
            <a:r>
              <a:rPr lang="en-US" sz="1800" dirty="0" smtClean="0"/>
              <a:t> there are many great Middle Eastern shops and restaurants.</a:t>
            </a:r>
          </a:p>
          <a:p>
            <a:pPr algn="l"/>
            <a:r>
              <a:rPr lang="en-US" sz="1800" dirty="0" smtClean="0"/>
              <a:t>           - There are many great Middle Eastern shops and restaurants here </a:t>
            </a:r>
            <a:r>
              <a:rPr lang="en-US" sz="1800" u="sng" dirty="0" smtClean="0"/>
              <a:t>since quite a few people in the neighborhood come from the Middle East.</a:t>
            </a:r>
            <a:r>
              <a:rPr lang="en-US" sz="1800" dirty="0" smtClean="0"/>
              <a:t> </a:t>
            </a:r>
          </a:p>
          <a:p>
            <a:pPr algn="l"/>
            <a:r>
              <a:rPr lang="en-US" sz="1800" dirty="0" smtClean="0"/>
              <a:t>                </a:t>
            </a:r>
            <a:r>
              <a:rPr lang="en-US" sz="2400" b="1" dirty="0" smtClean="0"/>
              <a:t>Exercise 1 page 32</a:t>
            </a:r>
            <a:endParaRPr lang="en-US" sz="2400" b="1" u="sng" dirty="0" smtClean="0"/>
          </a:p>
        </p:txBody>
      </p:sp>
    </p:spTree>
  </p:cSld>
  <p:clrMapOvr>
    <a:masterClrMapping/>
  </p:clrMapOvr>
  <p:transition spd="med" advTm="0">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l"/>
            <a:r>
              <a:rPr lang="en-US" sz="2400" dirty="0" smtClean="0"/>
              <a:t>  Exercise 1 Page 32</a:t>
            </a:r>
          </a:p>
          <a:p>
            <a:pPr algn="l"/>
            <a:r>
              <a:rPr lang="en-US" sz="2400" dirty="0" smtClean="0"/>
              <a:t>      Combining sentences using since</a:t>
            </a:r>
          </a:p>
          <a:p>
            <a:pPr algn="l"/>
            <a:r>
              <a:rPr lang="en-US" sz="2400" dirty="0" smtClean="0"/>
              <a:t>    </a:t>
            </a:r>
            <a:r>
              <a:rPr lang="en-US" sz="1800" dirty="0" smtClean="0"/>
              <a:t>    1- Since many people have lived in my neighborhood for years, it is a very friendly place.</a:t>
            </a:r>
          </a:p>
          <a:p>
            <a:pPr algn="l"/>
            <a:r>
              <a:rPr lang="en-US" sz="1800" dirty="0" smtClean="0"/>
              <a:t>         2- Since my apartment is very small, I have to keep it very clean.</a:t>
            </a:r>
          </a:p>
          <a:p>
            <a:pPr algn="l"/>
            <a:r>
              <a:rPr lang="en-US" sz="1800" dirty="0" smtClean="0"/>
              <a:t>         3- Since my cousin needed a roommate and is easy to get along with, I decided to move  </a:t>
            </a:r>
          </a:p>
          <a:p>
            <a:pPr algn="l"/>
            <a:r>
              <a:rPr lang="en-US" sz="1800" dirty="0" smtClean="0"/>
              <a:t>           in with him.</a:t>
            </a:r>
          </a:p>
          <a:p>
            <a:pPr algn="l"/>
            <a:r>
              <a:rPr lang="en-US" sz="1800" dirty="0" smtClean="0"/>
              <a:t>         4- It is easy to get to know everyone in my dormitory since only 40 people live in it.</a:t>
            </a:r>
          </a:p>
          <a:p>
            <a:pPr algn="l"/>
            <a:r>
              <a:rPr lang="en-US" sz="1800" dirty="0" smtClean="0"/>
              <a:t>         5- Since I have many relatives in the city, I decided not to live in a dormitory.</a:t>
            </a:r>
            <a:endParaRPr lang="en-US" sz="2400" dirty="0"/>
          </a:p>
        </p:txBody>
      </p:sp>
      <p:sp>
        <p:nvSpPr>
          <p:cNvPr id="4" name="عنوان 1"/>
          <p:cNvSpPr>
            <a:spLocks noGrp="1"/>
          </p:cNvSpPr>
          <p:nvPr>
            <p:ph type="title"/>
          </p:nvPr>
        </p:nvSpPr>
        <p:spPr/>
        <p:txBody>
          <a:bodyPr/>
          <a:lstStyle/>
          <a:p>
            <a:pPr algn="l"/>
            <a:r>
              <a:rPr lang="en-US" sz="3200" dirty="0" smtClean="0"/>
              <a:t>Part 2:</a:t>
            </a:r>
            <a:br>
              <a:rPr lang="en-US" sz="3200" dirty="0" smtClean="0"/>
            </a:br>
            <a:r>
              <a:rPr lang="en-US" sz="3200" dirty="0" smtClean="0"/>
              <a:t>Developing Cohesion and Clarity</a:t>
            </a:r>
            <a:endParaRPr lang="ar-SA" sz="3200" dirty="0"/>
          </a:p>
        </p:txBody>
      </p:sp>
    </p:spTree>
  </p:cSld>
  <p:clrMapOvr>
    <a:masterClrMapping/>
  </p:clrMapOvr>
  <p:transition spd="med" advTm="0">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dirty="0" smtClean="0"/>
              <a:t>Part 2</a:t>
            </a:r>
            <a:br>
              <a:rPr lang="en-US" sz="3200" dirty="0" smtClean="0"/>
            </a:br>
            <a:r>
              <a:rPr lang="en-US" sz="3200" dirty="0" smtClean="0"/>
              <a:t>Developing Cohesion and Clarity</a:t>
            </a:r>
            <a:endParaRPr lang="en-US" sz="3200" dirty="0"/>
          </a:p>
        </p:txBody>
      </p:sp>
      <p:sp>
        <p:nvSpPr>
          <p:cNvPr id="3" name="Content Placeholder 2"/>
          <p:cNvSpPr>
            <a:spLocks noGrp="1"/>
          </p:cNvSpPr>
          <p:nvPr>
            <p:ph idx="1"/>
          </p:nvPr>
        </p:nvSpPr>
        <p:spPr/>
        <p:txBody>
          <a:bodyPr/>
          <a:lstStyle/>
          <a:p>
            <a:pPr algn="l"/>
            <a:r>
              <a:rPr lang="en-US" sz="2400" dirty="0" smtClean="0"/>
              <a:t> </a:t>
            </a:r>
          </a:p>
          <a:p>
            <a:pPr algn="l"/>
            <a:r>
              <a:rPr lang="en-US" sz="2400" dirty="0" smtClean="0"/>
              <a:t>    Varying sentence structure:</a:t>
            </a:r>
          </a:p>
          <a:p>
            <a:pPr algn="l"/>
            <a:r>
              <a:rPr lang="en-US" sz="2400" dirty="0" smtClean="0"/>
              <a:t>     </a:t>
            </a:r>
            <a:r>
              <a:rPr lang="en-US" sz="1800" dirty="0" smtClean="0"/>
              <a:t>- If most of the sentences in a paragraph are structured the same way or repeat the same words, the paragraph may be boring to read.</a:t>
            </a:r>
          </a:p>
          <a:p>
            <a:pPr algn="l"/>
            <a:r>
              <a:rPr lang="en-US" sz="1800" dirty="0" smtClean="0"/>
              <a:t>       - You can make a paragraph more interesting by varying the sentence structure.</a:t>
            </a:r>
          </a:p>
          <a:p>
            <a:pPr algn="l"/>
            <a:r>
              <a:rPr lang="en-US" sz="1800" dirty="0" smtClean="0"/>
              <a:t>       - You can begin some of the sentences with dependent clauses beginning with words like because, since and when or prepositional phrases beginning with prepositions such as at, in, on, from or with.</a:t>
            </a:r>
          </a:p>
          <a:p>
            <a:pPr algn="l"/>
            <a:endParaRPr lang="en-US" sz="1800" dirty="0" smtClean="0"/>
          </a:p>
          <a:p>
            <a:pPr algn="l"/>
            <a:r>
              <a:rPr lang="en-US" sz="1800" dirty="0" smtClean="0"/>
              <a:t>          </a:t>
            </a:r>
            <a:r>
              <a:rPr lang="en-US" sz="2400" dirty="0" smtClean="0"/>
              <a:t>Exercise 2 page 33</a:t>
            </a:r>
            <a:endParaRPr lang="en-US" sz="1800" dirty="0" smtClean="0"/>
          </a:p>
          <a:p>
            <a:pPr algn="l"/>
            <a:r>
              <a:rPr lang="en-US" sz="1800" dirty="0" smtClean="0"/>
              <a:t>   </a:t>
            </a:r>
            <a:endParaRPr lang="en-US" sz="2400" dirty="0"/>
          </a:p>
        </p:txBody>
      </p:sp>
    </p:spTree>
  </p:cSld>
  <p:clrMapOvr>
    <a:masterClrMapping/>
  </p:clrMapOvr>
  <p:transition spd="med" advTm="0">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9105900" cy="1173162"/>
          </a:xfrm>
        </p:spPr>
        <p:txBody>
          <a:bodyPr/>
          <a:lstStyle/>
          <a:p>
            <a:pPr algn="l"/>
            <a:r>
              <a:rPr lang="en-US" sz="3200" dirty="0" smtClean="0"/>
              <a:t>Exercise 2 page 33</a:t>
            </a:r>
            <a:br>
              <a:rPr lang="en-US" sz="3200" dirty="0" smtClean="0"/>
            </a:br>
            <a:r>
              <a:rPr lang="en-US" sz="2800" dirty="0" smtClean="0"/>
              <a:t>Varying sentence structure</a:t>
            </a:r>
            <a:endParaRPr lang="en-US" sz="2800" dirty="0"/>
          </a:p>
        </p:txBody>
      </p:sp>
      <p:sp>
        <p:nvSpPr>
          <p:cNvPr id="3" name="Content Placeholder 2"/>
          <p:cNvSpPr>
            <a:spLocks noGrp="1"/>
          </p:cNvSpPr>
          <p:nvPr>
            <p:ph idx="1"/>
          </p:nvPr>
        </p:nvSpPr>
        <p:spPr/>
        <p:txBody>
          <a:bodyPr/>
          <a:lstStyle/>
          <a:p>
            <a:pPr algn="l"/>
            <a:r>
              <a:rPr lang="en-US" sz="1800" dirty="0" smtClean="0"/>
              <a:t>      1- I always see interesting people when I take a walk in my neighborhood.</a:t>
            </a:r>
          </a:p>
          <a:p>
            <a:pPr algn="l"/>
            <a:r>
              <a:rPr lang="en-US" sz="1800" dirty="0" smtClean="0"/>
              <a:t>        - When I take a walk in my neighborhood, I always see interesting people </a:t>
            </a:r>
          </a:p>
          <a:p>
            <a:pPr algn="l"/>
            <a:r>
              <a:rPr lang="en-US" sz="1800" dirty="0" smtClean="0"/>
              <a:t>      2- I never liked Chinese food before I moved to this neighborhood.</a:t>
            </a:r>
          </a:p>
          <a:p>
            <a:pPr algn="l"/>
            <a:r>
              <a:rPr lang="en-US" sz="1800" dirty="0" smtClean="0"/>
              <a:t>        - Before I moved to this neighborhood I never liked Chinese food.</a:t>
            </a:r>
          </a:p>
          <a:p>
            <a:pPr algn="l"/>
            <a:r>
              <a:rPr lang="en-US" sz="1800" dirty="0" smtClean="0"/>
              <a:t>      3- I have become used to sounds of traffic, since I moved to the city.</a:t>
            </a:r>
          </a:p>
          <a:p>
            <a:pPr algn="l"/>
            <a:r>
              <a:rPr lang="en-US" sz="1800" dirty="0" smtClean="0"/>
              <a:t>        - Since I moved to the city, I have become used to sounds of traffic.</a:t>
            </a:r>
          </a:p>
          <a:p>
            <a:pPr algn="l"/>
            <a:r>
              <a:rPr lang="en-US" sz="1800" dirty="0" smtClean="0"/>
              <a:t>      4- You can find newspapers from all over the world on any street corner.</a:t>
            </a:r>
          </a:p>
          <a:p>
            <a:pPr algn="l"/>
            <a:r>
              <a:rPr lang="en-US" sz="1800" dirty="0" smtClean="0"/>
              <a:t>        - On any street corner, you can find newspapers from all over the world.</a:t>
            </a:r>
          </a:p>
          <a:p>
            <a:pPr algn="l"/>
            <a:r>
              <a:rPr lang="en-US" sz="1800" dirty="0" smtClean="0"/>
              <a:t>      5- My neighborhood is quite diverse because almost all of my neighbors are from a </a:t>
            </a:r>
          </a:p>
          <a:p>
            <a:pPr algn="l"/>
            <a:r>
              <a:rPr lang="en-US" sz="1800" dirty="0" smtClean="0"/>
              <a:t>           different country.</a:t>
            </a:r>
          </a:p>
          <a:p>
            <a:pPr algn="l"/>
            <a:r>
              <a:rPr lang="en-US" sz="1800" dirty="0" smtClean="0"/>
              <a:t>         - Because almost all of my neighbors are from a different country, my neighborhood is </a:t>
            </a:r>
          </a:p>
          <a:p>
            <a:pPr algn="l"/>
            <a:r>
              <a:rPr lang="en-US" sz="1800" dirty="0" smtClean="0"/>
              <a:t>            </a:t>
            </a:r>
            <a:r>
              <a:rPr lang="en-US" sz="1800" smtClean="0"/>
              <a:t>quite diverse.</a:t>
            </a:r>
            <a:endParaRPr lang="en-US" sz="1800" dirty="0" smtClean="0"/>
          </a:p>
          <a:p>
            <a:pPr algn="l"/>
            <a:endParaRPr lang="en-US" sz="1800" dirty="0"/>
          </a:p>
        </p:txBody>
      </p:sp>
    </p:spTree>
  </p:cSld>
  <p:clrMapOvr>
    <a:masterClrMapping/>
  </p:clrMapOvr>
  <p:transition spd="med" advTm="0">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915400" cy="1143000"/>
          </a:xfrm>
        </p:spPr>
        <p:txBody>
          <a:bodyPr/>
          <a:lstStyle/>
          <a:p>
            <a:pPr algn="l"/>
            <a:r>
              <a:rPr lang="en-US" sz="2800" dirty="0" smtClean="0"/>
              <a:t>Part 3</a:t>
            </a:r>
            <a:br>
              <a:rPr lang="en-US" sz="2800" dirty="0" smtClean="0"/>
            </a:br>
            <a:r>
              <a:rPr lang="en-US" sz="2800" dirty="0" smtClean="0"/>
              <a:t>Revising and Editing</a:t>
            </a:r>
            <a:endParaRPr lang="en-US" sz="2800" dirty="0"/>
          </a:p>
        </p:txBody>
      </p:sp>
      <p:sp>
        <p:nvSpPr>
          <p:cNvPr id="3" name="Content Placeholder 2"/>
          <p:cNvSpPr>
            <a:spLocks noGrp="1"/>
          </p:cNvSpPr>
          <p:nvPr>
            <p:ph idx="1"/>
          </p:nvPr>
        </p:nvSpPr>
        <p:spPr/>
        <p:txBody>
          <a:bodyPr/>
          <a:lstStyle/>
          <a:p>
            <a:pPr algn="l"/>
            <a:r>
              <a:rPr lang="en-US" sz="1800" dirty="0" smtClean="0"/>
              <a:t>      </a:t>
            </a:r>
            <a:r>
              <a:rPr lang="en-US" sz="2400" b="1" dirty="0" smtClean="0"/>
              <a:t>Revising with the topic sentence in mind:</a:t>
            </a:r>
          </a:p>
          <a:p>
            <a:pPr algn="l"/>
            <a:r>
              <a:rPr lang="en-US" sz="1800" dirty="0" smtClean="0"/>
              <a:t> </a:t>
            </a:r>
            <a:r>
              <a:rPr lang="en-US" sz="1800" dirty="0" smtClean="0"/>
              <a:t>         - All the sentences in a paragraph should develop the main idea in the topic sentence. </a:t>
            </a:r>
          </a:p>
          <a:p>
            <a:pPr algn="l"/>
            <a:r>
              <a:rPr lang="en-US" sz="1800" dirty="0" smtClean="0"/>
              <a:t> </a:t>
            </a:r>
            <a:r>
              <a:rPr lang="en-US" sz="1800" dirty="0" smtClean="0"/>
              <a:t>         - If some of your sentences are not about the idea in your topic sentence, change or delete those sentences.</a:t>
            </a:r>
          </a:p>
          <a:p>
            <a:pPr algn="l"/>
            <a:r>
              <a:rPr lang="en-US" sz="1800" dirty="0" smtClean="0"/>
              <a:t> </a:t>
            </a:r>
            <a:r>
              <a:rPr lang="en-US" sz="1800" dirty="0" smtClean="0"/>
              <a:t>         </a:t>
            </a:r>
            <a:r>
              <a:rPr lang="en-US" sz="2400" b="1" dirty="0" smtClean="0"/>
              <a:t>Exercise 1 page 35:</a:t>
            </a:r>
          </a:p>
          <a:p>
            <a:pPr algn="l"/>
            <a:r>
              <a:rPr lang="en-US" sz="1800" b="1" dirty="0" smtClean="0"/>
              <a:t> </a:t>
            </a:r>
            <a:r>
              <a:rPr lang="en-US" sz="1800" b="1" dirty="0" smtClean="0"/>
              <a:t>        </a:t>
            </a:r>
            <a:r>
              <a:rPr lang="en-US" sz="1800" b="1" dirty="0"/>
              <a:t> </a:t>
            </a:r>
            <a:r>
              <a:rPr lang="en-US" sz="1800" dirty="0" smtClean="0"/>
              <a:t>We live in an ordinary house and I think it is terrific! Our house is now 30 years old, but it looks newer. My house is like hundreds of other houses in the suburbs, one story with an attached garage. There is nothing special about the house, and it won’t win any prizes for architecture, but it’s perfect for our family. The kitchen is big and has new appliances, including a beautiful new dishwasher and a microwave oven. I don’t like the heat, but we have air conditioning in the living room and bedrooms, so it is always cool. For the kids there’s a nice yard where they can play. It’s very safe, so my wife and I don’t have to worry. I am very thankful that we can afford this house and live our ordinary lives there.</a:t>
            </a:r>
            <a:endParaRPr lang="en-US" sz="1800" b="1" dirty="0" smtClean="0"/>
          </a:p>
        </p:txBody>
      </p:sp>
    </p:spTree>
  </p:cSld>
  <p:clrMapOvr>
    <a:masterClrMapping/>
  </p:clrMapOvr>
  <p:transition spd="med" advTm="0">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dirty="0" smtClean="0"/>
              <a:t>Part </a:t>
            </a:r>
            <a:r>
              <a:rPr lang="en-US" sz="3200" dirty="0" smtClean="0"/>
              <a:t>3</a:t>
            </a:r>
            <a:br>
              <a:rPr lang="en-US" sz="3200" dirty="0" smtClean="0"/>
            </a:br>
            <a:r>
              <a:rPr lang="en-US" sz="3200" dirty="0" smtClean="0"/>
              <a:t>Revising and Editing</a:t>
            </a:r>
            <a:endParaRPr lang="en-US" sz="3200" dirty="0"/>
          </a:p>
        </p:txBody>
      </p:sp>
      <p:sp>
        <p:nvSpPr>
          <p:cNvPr id="3" name="Content Placeholder 2"/>
          <p:cNvSpPr>
            <a:spLocks noGrp="1"/>
          </p:cNvSpPr>
          <p:nvPr>
            <p:ph idx="1"/>
          </p:nvPr>
        </p:nvSpPr>
        <p:spPr>
          <a:xfrm>
            <a:off x="533400" y="1447800"/>
            <a:ext cx="8877300" cy="4678363"/>
          </a:xfrm>
        </p:spPr>
        <p:txBody>
          <a:bodyPr/>
          <a:lstStyle/>
          <a:p>
            <a:pPr algn="l"/>
            <a:r>
              <a:rPr lang="en-US" sz="1800" dirty="0" smtClean="0"/>
              <a:t>      </a:t>
            </a:r>
            <a:r>
              <a:rPr lang="en-US" sz="2400" b="1" dirty="0" smtClean="0"/>
              <a:t>Correcting comma splices:</a:t>
            </a:r>
          </a:p>
          <a:p>
            <a:pPr algn="l"/>
            <a:r>
              <a:rPr lang="en-US" sz="2400" b="1" dirty="0" smtClean="0"/>
              <a:t> </a:t>
            </a:r>
            <a:r>
              <a:rPr lang="en-US" sz="2400" b="1" dirty="0" smtClean="0"/>
              <a:t>      </a:t>
            </a:r>
            <a:r>
              <a:rPr lang="en-US" sz="1800" dirty="0" smtClean="0"/>
              <a:t>A </a:t>
            </a:r>
            <a:r>
              <a:rPr lang="en-US" sz="1800" b="1" dirty="0" smtClean="0"/>
              <a:t>comma splice </a:t>
            </a:r>
            <a:r>
              <a:rPr lang="en-US" sz="1800" dirty="0" smtClean="0"/>
              <a:t>is an incorrect sentence made of two independent clauses connected with a comma.</a:t>
            </a:r>
          </a:p>
          <a:p>
            <a:pPr algn="l"/>
            <a:r>
              <a:rPr lang="en-US" sz="1800" b="1" dirty="0" smtClean="0"/>
              <a:t> </a:t>
            </a:r>
            <a:r>
              <a:rPr lang="en-US" sz="1800" b="1" dirty="0" smtClean="0"/>
              <a:t>           Examples:</a:t>
            </a:r>
          </a:p>
          <a:p>
            <a:pPr algn="l"/>
            <a:r>
              <a:rPr lang="en-US" sz="1800" dirty="0" smtClean="0"/>
              <a:t> </a:t>
            </a:r>
            <a:r>
              <a:rPr lang="en-US" sz="1800" dirty="0" smtClean="0"/>
              <a:t>            - I am living in a dormitory room, it is much too small for my roommate and me.</a:t>
            </a:r>
          </a:p>
          <a:p>
            <a:pPr algn="l"/>
            <a:r>
              <a:rPr lang="en-US" sz="1800" dirty="0" smtClean="0"/>
              <a:t> </a:t>
            </a:r>
            <a:r>
              <a:rPr lang="en-US" sz="1800" dirty="0" smtClean="0"/>
              <a:t>            - First you notice all the exciting sights, later you notice the dirt.</a:t>
            </a:r>
          </a:p>
          <a:p>
            <a:pPr algn="l"/>
            <a:r>
              <a:rPr lang="en-US" sz="1800" dirty="0" smtClean="0"/>
              <a:t> </a:t>
            </a:r>
            <a:r>
              <a:rPr lang="en-US" sz="1800" dirty="0" smtClean="0"/>
              <a:t>             You can correct a comma splice by:</a:t>
            </a:r>
          </a:p>
          <a:p>
            <a:pPr algn="l"/>
            <a:r>
              <a:rPr lang="en-US" sz="1800" dirty="0" smtClean="0"/>
              <a:t> </a:t>
            </a:r>
            <a:r>
              <a:rPr lang="en-US" sz="1800" dirty="0" smtClean="0"/>
              <a:t>          1- Change the comma to a period or a semicolon:</a:t>
            </a:r>
          </a:p>
          <a:p>
            <a:pPr algn="l"/>
            <a:r>
              <a:rPr lang="en-US" sz="1800" dirty="0" smtClean="0"/>
              <a:t> </a:t>
            </a:r>
            <a:r>
              <a:rPr lang="en-US" sz="1800" dirty="0" smtClean="0"/>
              <a:t>              </a:t>
            </a:r>
            <a:r>
              <a:rPr lang="en-US" sz="1800" dirty="0" smtClean="0"/>
              <a:t> - I am living in a dormitory </a:t>
            </a:r>
            <a:r>
              <a:rPr lang="en-US" sz="1800" dirty="0" smtClean="0"/>
              <a:t>room. It </a:t>
            </a:r>
            <a:r>
              <a:rPr lang="en-US" sz="1800" dirty="0" smtClean="0"/>
              <a:t>is much too small for my roommate and me.</a:t>
            </a:r>
          </a:p>
          <a:p>
            <a:pPr algn="l"/>
            <a:r>
              <a:rPr lang="en-US" sz="1800" dirty="0" smtClean="0"/>
              <a:t>           </a:t>
            </a:r>
            <a:r>
              <a:rPr lang="en-US" sz="1800" dirty="0" smtClean="0"/>
              <a:t>     </a:t>
            </a:r>
            <a:r>
              <a:rPr lang="en-US" sz="1800" dirty="0" smtClean="0"/>
              <a:t>- First you notice all the exciting </a:t>
            </a:r>
            <a:r>
              <a:rPr lang="en-US" sz="1800" dirty="0" smtClean="0"/>
              <a:t>sights; later </a:t>
            </a:r>
            <a:r>
              <a:rPr lang="en-US" sz="1800" dirty="0" smtClean="0"/>
              <a:t>you notice the dirt. </a:t>
            </a:r>
            <a:endParaRPr lang="en-US" sz="1800" dirty="0" smtClean="0"/>
          </a:p>
          <a:p>
            <a:pPr algn="l"/>
            <a:r>
              <a:rPr lang="en-US" sz="1800" dirty="0" smtClean="0"/>
              <a:t> </a:t>
            </a:r>
            <a:r>
              <a:rPr lang="en-US" sz="1800" dirty="0" smtClean="0"/>
              <a:t>           2- Change the comma splice into a sentence with a dependent clause.</a:t>
            </a:r>
          </a:p>
          <a:p>
            <a:pPr algn="l"/>
            <a:r>
              <a:rPr lang="en-US" sz="1800" dirty="0" smtClean="0"/>
              <a:t>                </a:t>
            </a:r>
            <a:r>
              <a:rPr lang="en-US" sz="1800" dirty="0" smtClean="0"/>
              <a:t>- I am living in a dormitory </a:t>
            </a:r>
            <a:r>
              <a:rPr lang="en-US" sz="1800" dirty="0" smtClean="0"/>
              <a:t>room</a:t>
            </a:r>
            <a:r>
              <a:rPr lang="en-US" sz="1800" dirty="0" smtClean="0"/>
              <a:t> </a:t>
            </a:r>
            <a:r>
              <a:rPr lang="en-US" sz="1800" u="sng" dirty="0" smtClean="0"/>
              <a:t>that </a:t>
            </a:r>
            <a:r>
              <a:rPr lang="en-US" sz="1800" u="sng" dirty="0" smtClean="0"/>
              <a:t>is much too small for my roommate and me.</a:t>
            </a:r>
            <a:endParaRPr lang="en-US" sz="2400" u="sng" dirty="0"/>
          </a:p>
        </p:txBody>
      </p:sp>
    </p:spTree>
  </p:cSld>
  <p:clrMapOvr>
    <a:masterClrMapping/>
  </p:clrMapOvr>
  <p:transition spd="med" advTm="0">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dirty="0" smtClean="0"/>
              <a:t>Part 3</a:t>
            </a:r>
            <a:br>
              <a:rPr lang="en-US" sz="3200" dirty="0" smtClean="0"/>
            </a:br>
            <a:r>
              <a:rPr lang="en-US" sz="3200" dirty="0" smtClean="0"/>
              <a:t>Revising and Editing</a:t>
            </a:r>
            <a:endParaRPr lang="en-US" sz="3200" dirty="0"/>
          </a:p>
        </p:txBody>
      </p:sp>
      <p:sp>
        <p:nvSpPr>
          <p:cNvPr id="3" name="Content Placeholder 2"/>
          <p:cNvSpPr>
            <a:spLocks noGrp="1"/>
          </p:cNvSpPr>
          <p:nvPr>
            <p:ph idx="1"/>
          </p:nvPr>
        </p:nvSpPr>
        <p:spPr>
          <a:xfrm>
            <a:off x="457200" y="1447800"/>
            <a:ext cx="8953500" cy="4678363"/>
          </a:xfrm>
        </p:spPr>
        <p:txBody>
          <a:bodyPr/>
          <a:lstStyle/>
          <a:p>
            <a:pPr algn="l"/>
            <a:r>
              <a:rPr lang="en-US" sz="1800" dirty="0" smtClean="0"/>
              <a:t> </a:t>
            </a:r>
            <a:r>
              <a:rPr lang="en-US" sz="1800" dirty="0" smtClean="0"/>
              <a:t>     3- Use a conjunction such as and, but, or so to connect the two independent clauses.</a:t>
            </a:r>
          </a:p>
          <a:p>
            <a:pPr algn="l"/>
            <a:r>
              <a:rPr lang="en-US" sz="1800" dirty="0" smtClean="0"/>
              <a:t>           </a:t>
            </a:r>
            <a:r>
              <a:rPr lang="en-US" sz="1800" dirty="0" smtClean="0"/>
              <a:t>- First you notice all the exciting sights</a:t>
            </a:r>
            <a:r>
              <a:rPr lang="en-US" sz="1800" dirty="0" smtClean="0"/>
              <a:t>, and </a:t>
            </a:r>
            <a:r>
              <a:rPr lang="en-US" sz="1800" dirty="0" smtClean="0"/>
              <a:t>later you notice the dirt</a:t>
            </a:r>
            <a:r>
              <a:rPr lang="en-US" sz="1800" dirty="0" smtClean="0"/>
              <a:t>.</a:t>
            </a:r>
          </a:p>
          <a:p>
            <a:pPr algn="l"/>
            <a:r>
              <a:rPr lang="en-US" sz="1800" dirty="0" smtClean="0"/>
              <a:t>       The words </a:t>
            </a:r>
            <a:r>
              <a:rPr lang="en-US" sz="1800" b="1" dirty="0" smtClean="0"/>
              <a:t>then</a:t>
            </a:r>
            <a:r>
              <a:rPr lang="en-US" sz="1800" dirty="0" smtClean="0"/>
              <a:t>, </a:t>
            </a:r>
            <a:r>
              <a:rPr lang="en-US" sz="1800" b="1" dirty="0" smtClean="0"/>
              <a:t>however</a:t>
            </a:r>
            <a:r>
              <a:rPr lang="en-US" sz="1800" dirty="0" smtClean="0"/>
              <a:t>, </a:t>
            </a:r>
            <a:r>
              <a:rPr lang="en-US" sz="1800" b="1" dirty="0" smtClean="0"/>
              <a:t>therefore </a:t>
            </a:r>
            <a:r>
              <a:rPr lang="en-US" sz="1800" dirty="0" smtClean="0"/>
              <a:t>and </a:t>
            </a:r>
            <a:r>
              <a:rPr lang="en-US" sz="1800" b="1" dirty="0" smtClean="0"/>
              <a:t>later</a:t>
            </a:r>
            <a:r>
              <a:rPr lang="en-US" sz="1800" dirty="0" smtClean="0"/>
              <a:t> cannot be used to join two independent clauses. </a:t>
            </a:r>
          </a:p>
          <a:p>
            <a:pPr algn="l"/>
            <a:r>
              <a:rPr lang="en-US" sz="1800" dirty="0" smtClean="0"/>
              <a:t> </a:t>
            </a:r>
            <a:r>
              <a:rPr lang="en-US" sz="1800" dirty="0" smtClean="0"/>
              <a:t>         </a:t>
            </a:r>
            <a:r>
              <a:rPr lang="en-US" sz="2000" b="1" dirty="0" smtClean="0"/>
              <a:t>Exercise 2  page 36:</a:t>
            </a:r>
          </a:p>
          <a:p>
            <a:pPr algn="l"/>
            <a:r>
              <a:rPr lang="en-US" sz="1800" b="1" dirty="0" smtClean="0"/>
              <a:t> </a:t>
            </a:r>
            <a:r>
              <a:rPr lang="en-US" sz="1800" b="1" dirty="0" smtClean="0"/>
              <a:t>        </a:t>
            </a:r>
            <a:r>
              <a:rPr lang="en-US" sz="1800" dirty="0" smtClean="0"/>
              <a:t>1- My suburban apartment is big and sunny; it has a living room with large windows filled with plants.</a:t>
            </a:r>
          </a:p>
          <a:p>
            <a:pPr algn="l"/>
            <a:r>
              <a:rPr lang="en-US" sz="1800" b="1" dirty="0" smtClean="0"/>
              <a:t> </a:t>
            </a:r>
            <a:r>
              <a:rPr lang="en-US" sz="1800" b="1" dirty="0" smtClean="0"/>
              <a:t>        </a:t>
            </a:r>
            <a:r>
              <a:rPr lang="en-US" sz="1800" dirty="0" smtClean="0"/>
              <a:t>2-  I have a roommate who is very sloppy. She never washes the dishes, and she leaves her clothes all over the apartment.</a:t>
            </a:r>
          </a:p>
          <a:p>
            <a:pPr algn="l"/>
            <a:r>
              <a:rPr lang="en-US" sz="1800" b="1" dirty="0" smtClean="0"/>
              <a:t> </a:t>
            </a:r>
            <a:r>
              <a:rPr lang="en-US" sz="1800" b="1" dirty="0" smtClean="0"/>
              <a:t>        </a:t>
            </a:r>
            <a:r>
              <a:rPr lang="en-US" sz="1800" dirty="0" smtClean="0"/>
              <a:t>3- I like my street because my neighbors are wonderful. They will help anybody who is   having problems.</a:t>
            </a:r>
          </a:p>
          <a:p>
            <a:pPr algn="l"/>
            <a:r>
              <a:rPr lang="en-US" sz="1800" b="1" dirty="0" smtClean="0"/>
              <a:t> </a:t>
            </a:r>
            <a:r>
              <a:rPr lang="en-US" sz="1800" b="1" dirty="0" smtClean="0"/>
              <a:t>         </a:t>
            </a:r>
            <a:r>
              <a:rPr lang="en-US" sz="1800" dirty="0" smtClean="0"/>
              <a:t>4- First I painted my room, and later I made new curtains.</a:t>
            </a:r>
          </a:p>
          <a:p>
            <a:pPr algn="l"/>
            <a:r>
              <a:rPr lang="en-US" sz="1800" b="1" dirty="0" smtClean="0"/>
              <a:t> </a:t>
            </a:r>
            <a:r>
              <a:rPr lang="en-US" sz="1800" b="1" dirty="0" smtClean="0"/>
              <a:t>         </a:t>
            </a:r>
            <a:r>
              <a:rPr lang="en-US" sz="1800" dirty="0" smtClean="0"/>
              <a:t>5- M y favorite place to relax is the park that is up the hill from my apartment.</a:t>
            </a:r>
          </a:p>
          <a:p>
            <a:pPr algn="l"/>
            <a:r>
              <a:rPr lang="en-US" sz="1800" b="1" dirty="0" smtClean="0"/>
              <a:t> </a:t>
            </a:r>
            <a:r>
              <a:rPr lang="en-US" sz="1800" b="1" dirty="0" smtClean="0"/>
              <a:t>         </a:t>
            </a:r>
            <a:r>
              <a:rPr lang="en-US" sz="1800" dirty="0" smtClean="0"/>
              <a:t>6- My street is dirty and noisy, and it has many good restaurants and my neighbors are </a:t>
            </a:r>
          </a:p>
          <a:p>
            <a:pPr algn="l"/>
            <a:r>
              <a:rPr lang="en-US" sz="1800" b="1" dirty="0" smtClean="0"/>
              <a:t> </a:t>
            </a:r>
            <a:r>
              <a:rPr lang="en-US" sz="1800" b="1" dirty="0" smtClean="0"/>
              <a:t>          </a:t>
            </a:r>
            <a:r>
              <a:rPr lang="en-US" sz="1800" dirty="0" smtClean="0"/>
              <a:t>friendly.</a:t>
            </a:r>
            <a:endParaRPr lang="en-US" sz="1800" b="1" dirty="0" smtClean="0"/>
          </a:p>
          <a:p>
            <a:pPr algn="l"/>
            <a:endParaRPr lang="en-US" sz="1800" dirty="0" smtClean="0"/>
          </a:p>
          <a:p>
            <a:pPr algn="l"/>
            <a:endParaRPr lang="en-US" sz="1800" dirty="0" smtClean="0"/>
          </a:p>
          <a:p>
            <a:pPr algn="l"/>
            <a:endParaRPr lang="en-US" sz="1800" dirty="0" smtClean="0"/>
          </a:p>
          <a:p>
            <a:pPr algn="l"/>
            <a:endParaRPr lang="en-US" sz="1800" dirty="0" smtClean="0"/>
          </a:p>
          <a:p>
            <a:pPr algn="l"/>
            <a:endParaRPr lang="en-US" sz="1800" dirty="0" smtClean="0"/>
          </a:p>
          <a:p>
            <a:pPr algn="l"/>
            <a:endParaRPr lang="en-US" sz="1800" dirty="0" smtClean="0"/>
          </a:p>
          <a:p>
            <a:pPr algn="l"/>
            <a:endParaRPr lang="en-US" sz="1800" dirty="0" smtClean="0"/>
          </a:p>
          <a:p>
            <a:pPr algn="l"/>
            <a:endParaRPr lang="en-US" sz="1800" dirty="0" smtClean="0"/>
          </a:p>
          <a:p>
            <a:pPr algn="l"/>
            <a:endParaRPr lang="en-US" sz="1800" dirty="0" smtClean="0"/>
          </a:p>
          <a:p>
            <a:pPr algn="l"/>
            <a:endParaRPr lang="en-US" sz="1800" dirty="0" smtClean="0"/>
          </a:p>
          <a:p>
            <a:pPr algn="l"/>
            <a:endParaRPr lang="en-US" sz="1800" dirty="0" smtClean="0"/>
          </a:p>
          <a:p>
            <a:pPr algn="l"/>
            <a:r>
              <a:rPr lang="en-US" sz="1800" dirty="0" smtClean="0"/>
              <a:t>;</a:t>
            </a:r>
            <a:endParaRPr lang="en-US" sz="1800" dirty="0"/>
          </a:p>
        </p:txBody>
      </p:sp>
    </p:spTree>
  </p:cSld>
  <p:clrMapOvr>
    <a:masterClrMapping/>
  </p:clrMapOvr>
  <p:transition spd="med" advTm="0">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dirty="0" smtClean="0"/>
              <a:t>Homework</a:t>
            </a:r>
            <a:endParaRPr lang="en-US" sz="3200" dirty="0"/>
          </a:p>
        </p:txBody>
      </p:sp>
      <p:sp>
        <p:nvSpPr>
          <p:cNvPr id="3" name="Content Placeholder 2"/>
          <p:cNvSpPr>
            <a:spLocks noGrp="1"/>
          </p:cNvSpPr>
          <p:nvPr>
            <p:ph idx="1"/>
          </p:nvPr>
        </p:nvSpPr>
        <p:spPr/>
        <p:txBody>
          <a:bodyPr/>
          <a:lstStyle/>
          <a:p>
            <a:pPr algn="l"/>
            <a:r>
              <a:rPr lang="en-US" sz="2400" dirty="0" smtClean="0"/>
              <a:t> </a:t>
            </a:r>
          </a:p>
          <a:p>
            <a:pPr algn="l"/>
            <a:r>
              <a:rPr lang="en-US" sz="2400" dirty="0" smtClean="0"/>
              <a:t> </a:t>
            </a:r>
            <a:r>
              <a:rPr lang="en-US" sz="2400" dirty="0" smtClean="0"/>
              <a:t>        Write a descriptive paragraph about the place where you live.</a:t>
            </a:r>
          </a:p>
          <a:p>
            <a:pPr algn="l"/>
            <a:r>
              <a:rPr lang="en-US" sz="2400" dirty="0" smtClean="0"/>
              <a:t> </a:t>
            </a:r>
            <a:r>
              <a:rPr lang="en-US" sz="2400" dirty="0" smtClean="0"/>
              <a:t>        Make your paragraph interesting by using vivid sensory details</a:t>
            </a:r>
          </a:p>
          <a:p>
            <a:pPr algn="l"/>
            <a:r>
              <a:rPr lang="en-US" sz="2400" dirty="0" smtClean="0"/>
              <a:t> </a:t>
            </a:r>
            <a:r>
              <a:rPr lang="en-US" sz="2400" dirty="0" smtClean="0"/>
              <a:t>        and varying sentence structure.</a:t>
            </a:r>
            <a:endParaRPr lang="en-US" sz="2400" dirty="0"/>
          </a:p>
        </p:txBody>
      </p:sp>
    </p:spTree>
  </p:cSld>
  <p:clrMapOvr>
    <a:masterClrMapping/>
  </p:clrMapOvr>
  <p:transition spd="med" advTm="0">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spd="med" advTm="0">
    <p:wipe/>
  </p:transition>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499</TotalTime>
  <Words>1126</Words>
  <Application>Microsoft Office PowerPoint</Application>
  <PresentationFormat>A4 Paper (210x297 mm)</PresentationFormat>
  <Paragraphs>99</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Slide 1</vt:lpstr>
      <vt:lpstr>    Lecture 5  Chapter 2 City Life  </vt:lpstr>
      <vt:lpstr>Part 2 Developing Cohesion and Clarity</vt:lpstr>
      <vt:lpstr>Part 2: Developing Cohesion and Clarity</vt:lpstr>
      <vt:lpstr>Part 2 Developing Cohesion and Clarity</vt:lpstr>
      <vt:lpstr>Exercise 2 page 33 Varying sentence structure</vt:lpstr>
      <vt:lpstr>Part 3 Revising and Editing</vt:lpstr>
      <vt:lpstr>Part 3 Revising and Editing</vt:lpstr>
      <vt:lpstr>Part 3 Revising and Editing</vt:lpstr>
      <vt:lpstr>Homework</vt:lpstr>
      <vt:lpstr>Slide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cp:lastModifiedBy>M@Z</cp:lastModifiedBy>
  <cp:revision>79</cp:revision>
  <dcterms:modified xsi:type="dcterms:W3CDTF">2011-10-04T06:57:10Z</dcterms:modified>
</cp:coreProperties>
</file>