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0" r:id="rId2"/>
    <p:sldId id="332" r:id="rId3"/>
    <p:sldId id="323" r:id="rId4"/>
    <p:sldId id="302" r:id="rId5"/>
    <p:sldId id="303" r:id="rId6"/>
    <p:sldId id="324" r:id="rId7"/>
    <p:sldId id="326" r:id="rId8"/>
    <p:sldId id="304" r:id="rId9"/>
    <p:sldId id="305" r:id="rId10"/>
    <p:sldId id="327" r:id="rId11"/>
    <p:sldId id="306" r:id="rId12"/>
    <p:sldId id="307" r:id="rId13"/>
    <p:sldId id="328" r:id="rId14"/>
    <p:sldId id="308" r:id="rId15"/>
    <p:sldId id="309" r:id="rId16"/>
    <p:sldId id="310" r:id="rId17"/>
    <p:sldId id="311" r:id="rId18"/>
    <p:sldId id="313" r:id="rId19"/>
    <p:sldId id="314" r:id="rId20"/>
    <p:sldId id="329" r:id="rId21"/>
    <p:sldId id="315" r:id="rId22"/>
    <p:sldId id="316" r:id="rId23"/>
    <p:sldId id="317" r:id="rId24"/>
    <p:sldId id="330" r:id="rId25"/>
    <p:sldId id="318" r:id="rId26"/>
    <p:sldId id="331" r:id="rId27"/>
    <p:sldId id="319" r:id="rId28"/>
    <p:sldId id="320" r:id="rId29"/>
    <p:sldId id="321" r:id="rId30"/>
    <p:sldId id="322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561" autoAdjust="0"/>
    <p:restoredTop sz="94664" autoAdjust="0"/>
  </p:normalViewPr>
  <p:slideViewPr>
    <p:cSldViewPr>
      <p:cViewPr>
        <p:scale>
          <a:sx n="60" d="100"/>
          <a:sy n="60" d="100"/>
        </p:scale>
        <p:origin x="-61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ndAc>
      <p:stSnd>
        <p:snd r:embed="rId1" name="arrow.wav" builtIn="1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5550" y="1600200"/>
            <a:ext cx="437515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5550" y="3938589"/>
            <a:ext cx="437515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C6400-8E3E-475A-BC38-F33FFB60F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ransition advClick="0">
    <p:sndAc>
      <p:stSnd>
        <p:snd r:embed="rId14" name="arrow.wav" builtIn="1"/>
      </p:stSnd>
    </p:sndAc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Reading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Lecture</a:t>
            </a:r>
            <a:endParaRPr lang="ar-SA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Previewing Vocabulary </a:t>
            </a:r>
          </a:p>
          <a:p>
            <a:pPr algn="l">
              <a:buFontTx/>
              <a:buChar char="-"/>
            </a:pPr>
            <a:r>
              <a:rPr lang="en-US" dirty="0" smtClean="0"/>
              <a:t>Getting Meaning from Context</a:t>
            </a:r>
          </a:p>
          <a:p>
            <a:pPr algn="l">
              <a:buFontTx/>
              <a:buChar char="-"/>
            </a:pPr>
            <a:r>
              <a:rPr lang="en-US" dirty="0" smtClean="0"/>
              <a:t>Previewing Reading</a:t>
            </a:r>
          </a:p>
          <a:p>
            <a:pPr algn="l">
              <a:buFontTx/>
              <a:buChar char="-"/>
            </a:pPr>
            <a:r>
              <a:rPr lang="en-US" smtClean="0"/>
              <a:t>Prefixes </a:t>
            </a:r>
            <a:endParaRPr lang="en-US" dirty="0" smtClean="0"/>
          </a:p>
          <a:p>
            <a:pPr algn="l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aaaa1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295400" y="10340"/>
            <a:ext cx="6629400" cy="6314260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aaaa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28600"/>
            <a:ext cx="6448549" cy="5710428"/>
          </a:xfrm>
          <a:prstGeom prst="rect">
            <a:avLst/>
          </a:prstGeo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381000"/>
            <a:ext cx="8915400" cy="4525963"/>
          </a:xfrm>
        </p:spPr>
        <p:txBody>
          <a:bodyPr/>
          <a:lstStyle/>
          <a:p>
            <a:pPr algn="l"/>
            <a:r>
              <a:rPr lang="en-US" sz="2200" dirty="0" smtClean="0"/>
              <a:t>Previewing is a useful way to determine the usefulness of a text, how easy or difficult it will to read, and what reading speed to use to read it well.</a:t>
            </a:r>
          </a:p>
          <a:p>
            <a:pPr algn="l"/>
            <a:endParaRPr lang="en-US" sz="2200" dirty="0" smtClean="0"/>
          </a:p>
          <a:p>
            <a:pPr algn="l">
              <a:buNone/>
            </a:pPr>
            <a:endParaRPr lang="en-US" sz="2200" dirty="0" smtClean="0"/>
          </a:p>
          <a:p>
            <a:pPr algn="ctr">
              <a:buNone/>
            </a:pPr>
            <a:r>
              <a:rPr lang="en-US" sz="2200" dirty="0" smtClean="0"/>
              <a:t>Guidelines for Previewing Passages: </a:t>
            </a:r>
          </a:p>
          <a:p>
            <a:pPr algn="l"/>
            <a:r>
              <a:rPr lang="en-US" sz="2200" dirty="0" smtClean="0"/>
              <a:t> “Read the title.</a:t>
            </a:r>
          </a:p>
          <a:p>
            <a:pPr algn="l"/>
            <a:r>
              <a:rPr lang="en-US" sz="2200" dirty="0" smtClean="0"/>
              <a:t> Look at the pictures (if there are any).</a:t>
            </a:r>
          </a:p>
          <a:p>
            <a:pPr algn="l"/>
            <a:r>
              <a:rPr lang="en-US" sz="2200" dirty="0" smtClean="0"/>
              <a:t> Read the first few sentences in the first paragraph.</a:t>
            </a:r>
          </a:p>
          <a:p>
            <a:pPr algn="l"/>
            <a:r>
              <a:rPr lang="en-US" sz="2200" dirty="0" smtClean="0"/>
              <a:t> Read the first line of the other paragraphs.</a:t>
            </a:r>
          </a:p>
          <a:p>
            <a:pPr algn="l"/>
            <a:r>
              <a:rPr lang="en-US" sz="2200" dirty="0" smtClean="0"/>
              <a:t> Read the first and last sentences of the last paragraphs.”</a:t>
            </a:r>
          </a:p>
          <a:p>
            <a:pPr algn="ctr"/>
            <a:r>
              <a:rPr lang="en-US" sz="2200" b="1" dirty="0" smtClean="0">
                <a:solidFill>
                  <a:srgbClr val="FF0000"/>
                </a:solidFill>
              </a:rPr>
              <a:t>When previewing, look at tables, graphs etc as well as headings</a:t>
            </a:r>
          </a:p>
          <a:p>
            <a:pPr algn="l"/>
            <a:endParaRPr lang="en-US" sz="2200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9601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aaaa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1052" y="228600"/>
            <a:ext cx="7872432" cy="5562600"/>
          </a:xfrm>
        </p:spPr>
      </p:pic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7339" y="0"/>
            <a:ext cx="8915400" cy="1143000"/>
          </a:xfrm>
        </p:spPr>
        <p:txBody>
          <a:bodyPr/>
          <a:lstStyle/>
          <a:p>
            <a:pPr algn="l" eaLnBrk="1" hangingPunct="1"/>
            <a:r>
              <a:rPr lang="en-GB" sz="5000" dirty="0" smtClean="0">
                <a:solidFill>
                  <a:srgbClr val="FF0000"/>
                </a:solidFill>
                <a:latin typeface="Comic Sans MS" pitchFamily="66" charset="0"/>
              </a:rPr>
              <a:t>What Are Prefixes?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4338" y="1196976"/>
            <a:ext cx="9517327" cy="5400675"/>
          </a:xfrm>
        </p:spPr>
        <p:txBody>
          <a:bodyPr/>
          <a:lstStyle/>
          <a:p>
            <a:pPr algn="ctr" eaLnBrk="1" hangingPunct="1">
              <a:lnSpc>
                <a:spcPct val="125000"/>
              </a:lnSpc>
            </a:pPr>
            <a:r>
              <a:rPr lang="en-GB" sz="3800" dirty="0" smtClean="0">
                <a:solidFill>
                  <a:srgbClr val="0000FF"/>
                </a:solidFill>
                <a:latin typeface="Comic Sans MS" pitchFamily="66" charset="0"/>
              </a:rPr>
              <a:t>A </a:t>
            </a:r>
            <a:r>
              <a:rPr lang="en-GB" sz="3800" u="sng" dirty="0" smtClean="0">
                <a:solidFill>
                  <a:srgbClr val="FF0000"/>
                </a:solidFill>
                <a:latin typeface="Comic Sans MS" pitchFamily="66" charset="0"/>
              </a:rPr>
              <a:t>prefix</a:t>
            </a:r>
            <a:r>
              <a:rPr lang="en-GB" sz="3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sz="3800" dirty="0" smtClean="0">
                <a:solidFill>
                  <a:srgbClr val="0000FF"/>
                </a:solidFill>
                <a:latin typeface="Comic Sans MS" pitchFamily="66" charset="0"/>
              </a:rPr>
              <a:t>is a group of letters we add to the </a:t>
            </a:r>
            <a:r>
              <a:rPr lang="en-GB" sz="3800" u="sng" dirty="0" smtClean="0">
                <a:solidFill>
                  <a:srgbClr val="FF0000"/>
                </a:solidFill>
                <a:latin typeface="Comic Sans MS" pitchFamily="66" charset="0"/>
              </a:rPr>
              <a:t>front</a:t>
            </a:r>
            <a:r>
              <a:rPr lang="en-GB" sz="3800" dirty="0" smtClean="0">
                <a:solidFill>
                  <a:srgbClr val="0000FF"/>
                </a:solidFill>
                <a:latin typeface="Comic Sans MS" pitchFamily="66" charset="0"/>
              </a:rPr>
              <a:t> of a word. </a:t>
            </a:r>
          </a:p>
          <a:p>
            <a:pPr algn="ctr" eaLnBrk="1" hangingPunct="1">
              <a:lnSpc>
                <a:spcPct val="125000"/>
              </a:lnSpc>
            </a:pPr>
            <a:r>
              <a:rPr lang="en-GB" sz="3800" dirty="0" smtClean="0">
                <a:solidFill>
                  <a:srgbClr val="0000FF"/>
                </a:solidFill>
                <a:latin typeface="Comic Sans MS" pitchFamily="66" charset="0"/>
              </a:rPr>
              <a:t>Prefixes </a:t>
            </a:r>
            <a:r>
              <a:rPr lang="en-GB" sz="3800" u="sng" dirty="0" smtClean="0">
                <a:solidFill>
                  <a:srgbClr val="FF0000"/>
                </a:solidFill>
                <a:latin typeface="Comic Sans MS" pitchFamily="66" charset="0"/>
              </a:rPr>
              <a:t>change the meaning</a:t>
            </a:r>
            <a:r>
              <a:rPr lang="en-GB" sz="3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sz="3800" dirty="0" smtClean="0">
                <a:solidFill>
                  <a:srgbClr val="0000FF"/>
                </a:solidFill>
                <a:latin typeface="Comic Sans MS" pitchFamily="66" charset="0"/>
              </a:rPr>
              <a:t> or </a:t>
            </a:r>
            <a:r>
              <a:rPr lang="en-GB" sz="3800" u="sng" dirty="0" smtClean="0">
                <a:solidFill>
                  <a:srgbClr val="FF0000"/>
                </a:solidFill>
                <a:latin typeface="Comic Sans MS" pitchFamily="66" charset="0"/>
              </a:rPr>
              <a:t>purpose</a:t>
            </a:r>
            <a:r>
              <a:rPr lang="en-GB" sz="3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sz="3800" dirty="0" smtClean="0">
                <a:solidFill>
                  <a:srgbClr val="0000FF"/>
                </a:solidFill>
                <a:latin typeface="Comic Sans MS" pitchFamily="66" charset="0"/>
              </a:rPr>
              <a:t>of the word, e.g.</a:t>
            </a:r>
            <a:r>
              <a:rPr lang="en-GB" sz="5300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125000"/>
              </a:lnSpc>
              <a:buFontTx/>
              <a:buNone/>
            </a:pPr>
            <a:endParaRPr lang="en-GB" sz="12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125000"/>
              </a:lnSpc>
              <a:buFontTx/>
              <a:buNone/>
            </a:pPr>
            <a:r>
              <a:rPr lang="en-GB" sz="4200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  <a:endParaRPr lang="en-GB" sz="4200" u="sng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l"/>
            <a:endParaRPr lang="en-US" dirty="0" smtClean="0">
              <a:solidFill>
                <a:srgbClr val="FF0000"/>
              </a:solidFill>
            </a:endParaRPr>
          </a:p>
          <a:p>
            <a:pPr algn="l"/>
            <a:r>
              <a:rPr lang="en-US" dirty="0" smtClean="0"/>
              <a:t>Un = not</a:t>
            </a:r>
          </a:p>
          <a:p>
            <a:pPr algn="l"/>
            <a:endParaRPr lang="en-US" dirty="0" smtClean="0">
              <a:solidFill>
                <a:srgbClr val="FF0000"/>
              </a:solidFill>
            </a:endParaRPr>
          </a:p>
          <a:p>
            <a:pPr algn="l"/>
            <a:endParaRPr lang="en-US" dirty="0" smtClean="0">
              <a:solidFill>
                <a:srgbClr val="FF0000"/>
              </a:solidFill>
            </a:endParaRP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Un = reversal or cancellation of action or state</a:t>
            </a:r>
          </a:p>
          <a:p>
            <a:pPr algn="l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l"/>
            <a:r>
              <a:rPr lang="en-GB" dirty="0" smtClean="0">
                <a:solidFill>
                  <a:srgbClr val="0000FF"/>
                </a:solidFill>
                <a:latin typeface="Comic Sans MS" pitchFamily="66" charset="0"/>
              </a:rPr>
              <a:t>un</a:t>
            </a: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dirty="0" smtClean="0">
                <a:latin typeface="Comic Sans MS" pitchFamily="66" charset="0"/>
              </a:rPr>
              <a:t>+</a:t>
            </a: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 kind </a:t>
            </a:r>
            <a:r>
              <a:rPr lang="en-GB" dirty="0" smtClean="0">
                <a:latin typeface="Comic Sans MS" pitchFamily="66" charset="0"/>
              </a:rPr>
              <a:t>=</a:t>
            </a: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dirty="0" smtClean="0">
                <a:solidFill>
                  <a:srgbClr val="0000FF"/>
                </a:solidFill>
                <a:latin typeface="Comic Sans MS" pitchFamily="66" charset="0"/>
              </a:rPr>
              <a:t>un</a:t>
            </a: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kind</a:t>
            </a:r>
          </a:p>
          <a:p>
            <a:pPr algn="l"/>
            <a:r>
              <a:rPr lang="en-US" dirty="0" smtClean="0"/>
              <a:t>unacceptable, unreal, unhappy, unmanned 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algn="l"/>
            <a:r>
              <a:rPr lang="en-US" dirty="0" smtClean="0"/>
              <a:t>unplug, unmask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‘un’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4870450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My mum was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un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well at the weekend with a bad cold. 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flipV="1">
            <a:off x="428229" y="3141663"/>
            <a:ext cx="2106744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5" name="Picture 9" descr="MCj0359007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7285" y="3500439"/>
            <a:ext cx="3276203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‘un’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Jerry seemed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un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happy that the cat was by his hole.</a:t>
            </a:r>
          </a:p>
        </p:txBody>
      </p:sp>
      <p:sp>
        <p:nvSpPr>
          <p:cNvPr id="8196" name="Line 1028"/>
          <p:cNvSpPr>
            <a:spLocks noChangeShapeType="1"/>
          </p:cNvSpPr>
          <p:nvPr/>
        </p:nvSpPr>
        <p:spPr bwMode="auto">
          <a:xfrm flipV="1">
            <a:off x="507339" y="3141663"/>
            <a:ext cx="2572808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l"/>
            <a:r>
              <a:rPr lang="en-US" dirty="0" err="1" smtClean="0">
                <a:solidFill>
                  <a:srgbClr val="0070C0"/>
                </a:solidFill>
              </a:rPr>
              <a:t>Dis</a:t>
            </a:r>
            <a:r>
              <a:rPr lang="en-US" dirty="0" smtClean="0">
                <a:solidFill>
                  <a:srgbClr val="0070C0"/>
                </a:solidFill>
              </a:rPr>
              <a:t> = negation, removal, expulsion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disadvantage, dismount, disbud, disbar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</a:t>
            </a:r>
            <a:r>
              <a:rPr lang="en-GB" sz="5500" dirty="0" err="1" smtClean="0">
                <a:solidFill>
                  <a:srgbClr val="FF0000"/>
                </a:solidFill>
                <a:latin typeface="Comic Sans MS" pitchFamily="66" charset="0"/>
              </a:rPr>
              <a:t>dis</a:t>
            </a:r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33400"/>
            <a:ext cx="4870450" cy="4525963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Sally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dis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agreed with Tom over who threw the snowball. 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533400" y="1905000"/>
            <a:ext cx="3197092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173" name="Picture 7" descr="MCj0134859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6172200" y="3352800"/>
            <a:ext cx="2607204" cy="2187575"/>
          </a:xfrm>
          <a:noFill/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283200" y="1600200"/>
            <a:ext cx="3797300" cy="146685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dirty="0"/>
              <a:t>How has the word meaning been altered with this prefix?</a:t>
            </a:r>
          </a:p>
          <a:p>
            <a:pPr algn="l">
              <a:spcBef>
                <a:spcPct val="50000"/>
              </a:spcBef>
            </a:pPr>
            <a:endParaRPr lang="en-GB" dirty="0"/>
          </a:p>
          <a:p>
            <a:pPr algn="l">
              <a:spcBef>
                <a:spcPct val="50000"/>
              </a:spcBef>
            </a:pPr>
            <a:r>
              <a:rPr lang="en-GB" dirty="0"/>
              <a:t>agree-----disagree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219200" y="5562600"/>
            <a:ext cx="7092950" cy="36933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Again the word has become an antonym (opposite) of the root word.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</a:t>
            </a:r>
            <a:r>
              <a:rPr lang="en-GB" sz="5500" dirty="0" err="1" smtClean="0">
                <a:solidFill>
                  <a:srgbClr val="FF0000"/>
                </a:solidFill>
                <a:latin typeface="Comic Sans MS" pitchFamily="66" charset="0"/>
              </a:rPr>
              <a:t>dis</a:t>
            </a:r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4870450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Can you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dis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able the alarm?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V="1">
            <a:off x="428229" y="3141663"/>
            <a:ext cx="2418027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222" name="Picture 6" descr="MCj0410929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1177" y="1268414"/>
            <a:ext cx="373710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38" y="188913"/>
            <a:ext cx="9439936" cy="1358900"/>
          </a:xfrm>
        </p:spPr>
        <p:txBody>
          <a:bodyPr/>
          <a:lstStyle/>
          <a:p>
            <a:pPr algn="l" eaLnBrk="1" hangingPunct="1"/>
            <a:r>
              <a:rPr lang="en-GB" sz="3900" smtClean="0">
                <a:solidFill>
                  <a:srgbClr val="FF0000"/>
                </a:solidFill>
                <a:latin typeface="Comic Sans MS" pitchFamily="66" charset="0"/>
              </a:rPr>
              <a:t>Add the prefix ‘un’ to                         these root words!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017434" y="3716338"/>
            <a:ext cx="171635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676798" y="2565401"/>
            <a:ext cx="257452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do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761421" y="3213101"/>
            <a:ext cx="136551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fit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328716" y="5661026"/>
            <a:ext cx="3432704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load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7450138" y="4508501"/>
            <a:ext cx="28067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pack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328717" y="2133601"/>
            <a:ext cx="257452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finished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363795" y="4724401"/>
            <a:ext cx="2261526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well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4796500" y="2852739"/>
            <a:ext cx="0" cy="936625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5654675" y="3644900"/>
            <a:ext cx="1405070" cy="431800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 flipV="1">
            <a:off x="2457583" y="3284538"/>
            <a:ext cx="1559851" cy="720725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 flipH="1">
            <a:off x="4796500" y="4652964"/>
            <a:ext cx="0" cy="1081087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>
            <a:off x="2612365" y="4508500"/>
            <a:ext cx="1482460" cy="433388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5499894" y="4508501"/>
            <a:ext cx="1325960" cy="360363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704431" y="2133601"/>
            <a:ext cx="280842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  <a:endParaRPr lang="en-GB" sz="450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662121" y="4724401"/>
            <a:ext cx="96652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783542" y="5661026"/>
            <a:ext cx="173871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6825854" y="4508501"/>
            <a:ext cx="168711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1052513" y="2565401"/>
            <a:ext cx="220477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7097581" y="3213101"/>
            <a:ext cx="2808419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un</a:t>
            </a:r>
            <a:endParaRPr lang="en-GB" sz="450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38" y="188913"/>
            <a:ext cx="9439936" cy="1358900"/>
          </a:xfrm>
        </p:spPr>
        <p:txBody>
          <a:bodyPr/>
          <a:lstStyle/>
          <a:p>
            <a:pPr algn="l" eaLnBrk="1" hangingPunct="1"/>
            <a:r>
              <a:rPr lang="en-GB" sz="3900" dirty="0" smtClean="0">
                <a:solidFill>
                  <a:srgbClr val="FF0000"/>
                </a:solidFill>
                <a:latin typeface="Comic Sans MS" pitchFamily="66" charset="0"/>
              </a:rPr>
              <a:t>Add the suffix ‘</a:t>
            </a:r>
            <a:r>
              <a:rPr lang="en-GB" sz="3900" dirty="0" err="1" smtClean="0">
                <a:solidFill>
                  <a:srgbClr val="FF0000"/>
                </a:solidFill>
                <a:latin typeface="Comic Sans MS" pitchFamily="66" charset="0"/>
              </a:rPr>
              <a:t>dis</a:t>
            </a:r>
            <a:r>
              <a:rPr lang="en-GB" sz="3900" dirty="0" smtClean="0">
                <a:solidFill>
                  <a:srgbClr val="FF0000"/>
                </a:solidFill>
                <a:latin typeface="Comic Sans MS" pitchFamily="66" charset="0"/>
              </a:rPr>
              <a:t>’ to                         these root words!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810000" y="3733800"/>
            <a:ext cx="171635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5000" dirty="0" err="1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50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18621" y="2492376"/>
            <a:ext cx="2574529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trust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917921" y="3141664"/>
            <a:ext cx="136551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like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406106" y="5661026"/>
            <a:ext cx="3432704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500" dirty="0" smtClean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    approve</a:t>
            </a:r>
            <a:endParaRPr lang="en-GB" sz="4500" dirty="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7099300" y="4876800"/>
            <a:ext cx="28067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please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562609" y="2060576"/>
            <a:ext cx="306294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coloured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286405" y="4868864"/>
            <a:ext cx="2261527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order</a:t>
            </a: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4796500" y="2852739"/>
            <a:ext cx="0" cy="936625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V="1">
            <a:off x="5654675" y="3644900"/>
            <a:ext cx="1405070" cy="431800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H="1" flipV="1">
            <a:off x="2457583" y="3284538"/>
            <a:ext cx="1559851" cy="720725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4796500" y="4652964"/>
            <a:ext cx="0" cy="1081087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 flipH="1">
            <a:off x="2612365" y="4508500"/>
            <a:ext cx="1482460" cy="433388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5499894" y="4508501"/>
            <a:ext cx="1325960" cy="360363"/>
          </a:xfrm>
          <a:prstGeom prst="line">
            <a:avLst/>
          </a:prstGeom>
          <a:noFill/>
          <a:ln w="47625">
            <a:solidFill>
              <a:srgbClr val="80008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3783542" y="2060576"/>
            <a:ext cx="148246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450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5562600" y="3124200"/>
            <a:ext cx="2808419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 dirty="0" err="1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4500" dirty="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0" y="4876800"/>
            <a:ext cx="206375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 dirty="0" err="1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45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3549651" y="5661026"/>
            <a:ext cx="173871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6435461" y="4941889"/>
            <a:ext cx="1687116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-228600" y="2438400"/>
            <a:ext cx="220477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500" dirty="0" err="1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45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194338" y="188913"/>
            <a:ext cx="943993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GB">
              <a:cs typeface="Arial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94338" y="188914"/>
            <a:ext cx="951732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Is it ‘un’ or ‘dis’?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783542" y="2708276"/>
            <a:ext cx="343098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cover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6318515" y="3716338"/>
            <a:ext cx="358748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obey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420784" y="3716338"/>
            <a:ext cx="202419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500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362200" y="5486400"/>
            <a:ext cx="39004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belief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524000" y="5486400"/>
            <a:ext cx="33553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 err="1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50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669353" y="1628776"/>
            <a:ext cx="2651919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charge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5733786" y="1628776"/>
            <a:ext cx="132596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  <a:endParaRPr lang="en-GB" sz="5000">
              <a:solidFill>
                <a:schemeClr val="accent2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980636" y="4941889"/>
            <a:ext cx="292536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approve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967677" y="4941889"/>
            <a:ext cx="23406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dis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768865" y="4652964"/>
            <a:ext cx="358748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appear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1833298" y="4652964"/>
            <a:ext cx="3666596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520296" y="3644901"/>
            <a:ext cx="202763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agree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584729" y="3644901"/>
            <a:ext cx="18780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dis</a:t>
            </a: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3314039" y="1341438"/>
            <a:ext cx="327620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well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2612365" y="1341438"/>
            <a:ext cx="101467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1143000" y="2286000"/>
            <a:ext cx="288581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un</a:t>
            </a: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fit</a:t>
            </a:r>
            <a:endParaRPr lang="en-GB" sz="50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3080148" y="2708276"/>
            <a:ext cx="101467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un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dirty="0" smtClean="0"/>
              <a:t>Prefixes 2 = re, de, pre </a:t>
            </a:r>
            <a:endParaRPr lang="en-US" dirty="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eaLnBrk="1" hangingPunct="1"/>
            <a:r>
              <a:rPr lang="en-GB" sz="4000" dirty="0" smtClean="0">
                <a:solidFill>
                  <a:schemeClr val="accent2"/>
                </a:solidFill>
                <a:latin typeface="Comic Sans MS" pitchFamily="66" charset="0"/>
              </a:rPr>
              <a:t>To understand what is meant by the term ‘</a:t>
            </a:r>
            <a:r>
              <a:rPr lang="en-GB" sz="4000" dirty="0" smtClean="0">
                <a:solidFill>
                  <a:srgbClr val="FF3300"/>
                </a:solidFill>
                <a:latin typeface="Comic Sans MS" pitchFamily="66" charset="0"/>
              </a:rPr>
              <a:t>prefix</a:t>
            </a:r>
            <a:r>
              <a:rPr lang="en-GB" sz="4000" dirty="0" smtClean="0">
                <a:solidFill>
                  <a:schemeClr val="accent2"/>
                </a:solidFill>
                <a:latin typeface="Comic Sans MS" pitchFamily="66" charset="0"/>
              </a:rPr>
              <a:t>’;</a:t>
            </a:r>
          </a:p>
          <a:p>
            <a:pPr algn="l" eaLnBrk="1" hangingPunct="1"/>
            <a:endParaRPr lang="en-GB" sz="4000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algn="l" eaLnBrk="1" hangingPunct="1"/>
            <a:r>
              <a:rPr lang="en-GB" sz="4000" dirty="0" smtClean="0">
                <a:solidFill>
                  <a:schemeClr val="accent2"/>
                </a:solidFill>
                <a:latin typeface="Comic Sans MS" pitchFamily="66" charset="0"/>
              </a:rPr>
              <a:t>To recognise and spell the prefixes: - </a:t>
            </a:r>
            <a:r>
              <a:rPr lang="en-GB" sz="4000" dirty="0" smtClean="0">
                <a:solidFill>
                  <a:srgbClr val="FF3300"/>
                </a:solidFill>
                <a:latin typeface="Comic Sans MS" pitchFamily="66" charset="0"/>
              </a:rPr>
              <a:t>re</a:t>
            </a:r>
            <a:r>
              <a:rPr lang="en-GB" sz="4000" dirty="0" smtClean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GB" sz="4000" dirty="0" smtClean="0">
                <a:solidFill>
                  <a:srgbClr val="FF3300"/>
                </a:solidFill>
                <a:latin typeface="Comic Sans MS" pitchFamily="66" charset="0"/>
              </a:rPr>
              <a:t>de</a:t>
            </a:r>
            <a:r>
              <a:rPr lang="en-GB" sz="4000" dirty="0" smtClean="0">
                <a:solidFill>
                  <a:schemeClr val="accent2"/>
                </a:solidFill>
                <a:latin typeface="Comic Sans MS" pitchFamily="66" charset="0"/>
              </a:rPr>
              <a:t>  and  </a:t>
            </a:r>
            <a:r>
              <a:rPr lang="en-GB" sz="4000" dirty="0" smtClean="0">
                <a:solidFill>
                  <a:srgbClr val="FF3300"/>
                </a:solidFill>
                <a:latin typeface="Comic Sans MS" pitchFamily="66" charset="0"/>
              </a:rPr>
              <a:t>pre</a:t>
            </a:r>
            <a:r>
              <a:rPr lang="en-GB" sz="4000" dirty="0" smtClean="0">
                <a:solidFill>
                  <a:schemeClr val="accent2"/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 = again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repaint, reappraise, reawake </a:t>
            </a:r>
            <a:endParaRPr lang="en-US" dirty="0"/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smtClean="0">
                <a:solidFill>
                  <a:srgbClr val="FF0000"/>
                </a:solidFill>
                <a:latin typeface="Comic Sans MS" pitchFamily="66" charset="0"/>
              </a:rPr>
              <a:t>The prefix ‘re’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Danny had to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re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fill the bucket.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V="1">
            <a:off x="4648200" y="2286000"/>
            <a:ext cx="1872854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4341" name="Picture 7" descr="MCj0237522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2362200"/>
            <a:ext cx="5460338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‘re’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The T.V. showed an action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re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play.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2691475" y="3141663"/>
            <a:ext cx="2184135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5365" name="Picture 7" descr="MPj042425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201604"/>
            <a:ext cx="4235847" cy="2611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‘de’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Dad had to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de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frost the chicken before he put it in the oven.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 flipV="1">
            <a:off x="4406106" y="2349500"/>
            <a:ext cx="2572808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6389" name="Picture 10" descr="MCj0347907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2514600"/>
            <a:ext cx="263460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l"/>
            <a:r>
              <a:rPr lang="en-US" dirty="0" smtClean="0"/>
              <a:t>de = down, away</a:t>
            </a:r>
          </a:p>
          <a:p>
            <a:pPr algn="l"/>
            <a:r>
              <a:rPr lang="en-US" dirty="0" smtClean="0"/>
              <a:t>de= removal, reversal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l"/>
            <a:r>
              <a:rPr lang="en-US" sz="2200" dirty="0" smtClean="0"/>
              <a:t>Descend, despair, depend, deduct</a:t>
            </a:r>
          </a:p>
          <a:p>
            <a:pPr algn="l"/>
            <a:endParaRPr lang="en-US" sz="2200" dirty="0" smtClean="0"/>
          </a:p>
          <a:p>
            <a:pPr algn="l"/>
            <a:r>
              <a:rPr lang="en-US" sz="2400" dirty="0" smtClean="0"/>
              <a:t>de-ice, decamp</a:t>
            </a:r>
            <a:endParaRPr lang="en-US" sz="2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smtClean="0">
                <a:solidFill>
                  <a:srgbClr val="FF0000"/>
                </a:solidFill>
                <a:latin typeface="Comic Sans MS" pitchFamily="66" charset="0"/>
              </a:rPr>
              <a:t>The prefix ‘de’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smtClean="0">
                <a:solidFill>
                  <a:srgbClr val="0000FF"/>
                </a:solidFill>
                <a:latin typeface="Comic Sans MS" pitchFamily="66" charset="0"/>
              </a:rPr>
              <a:t>The time to </a:t>
            </a:r>
            <a:r>
              <a:rPr lang="en-GB" sz="5200" smtClean="0">
                <a:solidFill>
                  <a:srgbClr val="FF3300"/>
                </a:solidFill>
                <a:latin typeface="Comic Sans MS" pitchFamily="66" charset="0"/>
              </a:rPr>
              <a:t>de</a:t>
            </a:r>
            <a:r>
              <a:rPr lang="en-GB" sz="5200" smtClean="0">
                <a:solidFill>
                  <a:srgbClr val="0000FF"/>
                </a:solidFill>
                <a:latin typeface="Comic Sans MS" pitchFamily="66" charset="0"/>
              </a:rPr>
              <a:t>part from the station had arrived.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 flipV="1">
            <a:off x="4191000" y="2362200"/>
            <a:ext cx="2572808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pic>
        <p:nvPicPr>
          <p:cNvPr id="17413" name="Picture 8" descr="MCj029572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200400"/>
            <a:ext cx="3276204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Pre = before in time, place, order or importance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l"/>
            <a:r>
              <a:rPr lang="en-US" dirty="0" smtClean="0"/>
              <a:t>pre-adolescent, prelude, precondition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‘pre’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John liked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pre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historic animals.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 flipV="1">
            <a:off x="507339" y="3141663"/>
            <a:ext cx="3664876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pic>
        <p:nvPicPr>
          <p:cNvPr id="19463" name="Picture 7" descr="MCBD08701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9619" y="1981200"/>
            <a:ext cx="2487815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8" descr="MCBD08702_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1" y="3552612"/>
            <a:ext cx="3733800" cy="25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5500" dirty="0" smtClean="0">
                <a:solidFill>
                  <a:srgbClr val="FF0000"/>
                </a:solidFill>
                <a:latin typeface="Comic Sans MS" pitchFamily="66" charset="0"/>
              </a:rPr>
              <a:t>The prefix ‘pre’</a:t>
            </a:r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1"/>
            <a:ext cx="7293637" cy="4525963"/>
          </a:xfrm>
        </p:spPr>
        <p:txBody>
          <a:bodyPr/>
          <a:lstStyle/>
          <a:p>
            <a:pPr algn="l" eaLnBrk="1" hangingPunct="1"/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A  </a:t>
            </a:r>
            <a:r>
              <a:rPr lang="en-GB" sz="5200" dirty="0" smtClean="0">
                <a:solidFill>
                  <a:srgbClr val="FF3300"/>
                </a:solidFill>
                <a:latin typeface="Comic Sans MS" pitchFamily="66" charset="0"/>
              </a:rPr>
              <a:t>pre</a:t>
            </a:r>
            <a:r>
              <a:rPr lang="en-GB" sz="5200" dirty="0" smtClean="0">
                <a:solidFill>
                  <a:srgbClr val="0000FF"/>
                </a:solidFill>
                <a:latin typeface="Comic Sans MS" pitchFamily="66" charset="0"/>
              </a:rPr>
              <a:t>fix is fixed to the front of a word.</a:t>
            </a:r>
          </a:p>
        </p:txBody>
      </p:sp>
      <p:sp>
        <p:nvSpPr>
          <p:cNvPr id="20484" name="Line 1028"/>
          <p:cNvSpPr>
            <a:spLocks noChangeShapeType="1"/>
          </p:cNvSpPr>
          <p:nvPr/>
        </p:nvSpPr>
        <p:spPr bwMode="auto">
          <a:xfrm flipV="1">
            <a:off x="1442906" y="2349500"/>
            <a:ext cx="2182415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0487" name="Picture 1031" descr="MCj0281179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4039" y="3500439"/>
            <a:ext cx="5069946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pPr algn="l" eaLnBrk="1" hangingPunct="1"/>
            <a:r>
              <a:rPr lang="en-GB" sz="2800" u="sng" dirty="0" smtClean="0">
                <a:solidFill>
                  <a:schemeClr val="bg1"/>
                </a:solidFill>
                <a:latin typeface="Comic Sans MS" pitchFamily="66" charset="0"/>
              </a:rPr>
              <a:t>To recognise and spell the prefixes: - re, de, pre, un and dis.</a:t>
            </a:r>
            <a:r>
              <a:rPr lang="en-GB" sz="2800" u="sng" dirty="0" smtClean="0"/>
              <a:t/>
            </a:r>
            <a:br>
              <a:rPr lang="en-GB" sz="2800" u="sng" dirty="0" smtClean="0"/>
            </a:br>
            <a:endParaRPr lang="en-GB" sz="2800" u="sng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/>
          <a:lstStyle/>
          <a:p>
            <a:pPr algn="l" eaLnBrk="1" hangingPunct="1"/>
            <a:r>
              <a:rPr lang="en-GB" sz="4000" dirty="0" smtClean="0">
                <a:solidFill>
                  <a:schemeClr val="bg1"/>
                </a:solidFill>
              </a:rPr>
              <a:t>Read the sentence carefully.</a:t>
            </a:r>
          </a:p>
          <a:p>
            <a:pPr algn="l" eaLnBrk="1" hangingPunct="1"/>
            <a:r>
              <a:rPr lang="en-GB" sz="4000" dirty="0" smtClean="0">
                <a:solidFill>
                  <a:schemeClr val="bg1"/>
                </a:solidFill>
              </a:rPr>
              <a:t>Add the correct prefix and rewrite the sentence.</a:t>
            </a:r>
          </a:p>
          <a:p>
            <a:pPr algn="l" eaLnBrk="1" hangingPunct="1"/>
            <a:r>
              <a:rPr lang="en-GB" sz="4000" dirty="0" smtClean="0">
                <a:solidFill>
                  <a:schemeClr val="bg1"/>
                </a:solidFill>
              </a:rPr>
              <a:t>Use a dictionary to find more words with the prefixes ‘re’ ‘pre’ or ‘de.’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94338" y="188913"/>
            <a:ext cx="9439936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GB">
              <a:cs typeface="Arial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4338" y="188914"/>
            <a:ext cx="951732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Is it ‘re’ or ‘de’ or ‘pre’?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783542" y="2708276"/>
            <a:ext cx="343098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face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6318515" y="3716338"/>
            <a:ext cx="358748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posit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420784" y="3716338"/>
            <a:ext cx="202419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de</a:t>
            </a:r>
            <a:endParaRPr lang="en-GB" sz="500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438400" y="5486400"/>
            <a:ext cx="39004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face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752600" y="5486400"/>
            <a:ext cx="33553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de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6746744" y="2276476"/>
            <a:ext cx="2651919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mature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5654676" y="2276476"/>
            <a:ext cx="132596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pre</a:t>
            </a:r>
            <a:endParaRPr lang="en-GB" sz="5000">
              <a:solidFill>
                <a:schemeClr val="accent2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705600" y="4876800"/>
            <a:ext cx="292536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arrange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5967677" y="4941889"/>
            <a:ext cx="23406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re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2590800" y="4648200"/>
            <a:ext cx="358748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port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1833298" y="4652964"/>
            <a:ext cx="3666596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re</a:t>
            </a: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1371600" y="3581400"/>
            <a:ext cx="202763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heat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584729" y="3644901"/>
            <a:ext cx="18780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re</a:t>
            </a:r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3314039" y="1341438"/>
            <a:ext cx="327620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caution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2221971" y="1341438"/>
            <a:ext cx="140507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pre</a:t>
            </a:r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914400" y="2286000"/>
            <a:ext cx="249541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0000FF"/>
                </a:solidFill>
                <a:latin typeface="Comic Sans MS" pitchFamily="66" charset="0"/>
                <a:cs typeface="Arial" charset="0"/>
              </a:rPr>
              <a:t>fix</a:t>
            </a:r>
          </a:p>
        </p:txBody>
      </p:sp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0" y="2286000"/>
            <a:ext cx="288581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 dirty="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pre</a:t>
            </a:r>
            <a:endParaRPr lang="en-GB" sz="50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3080148" y="2708276"/>
            <a:ext cx="101467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5000">
                <a:solidFill>
                  <a:srgbClr val="FF3300"/>
                </a:solidFill>
                <a:latin typeface="Comic Sans MS" pitchFamily="66" charset="0"/>
                <a:cs typeface="Arial" charset="0"/>
              </a:rPr>
              <a:t>de</a:t>
            </a:r>
          </a:p>
        </p:txBody>
      </p:sp>
    </p:spTree>
  </p:cSld>
  <p:clrMapOvr>
    <a:masterClrMapping/>
  </p:clrMapOvr>
  <p:transition advClick="0"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>
    <p:wedg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2866</TotalTime>
  <Words>618</Words>
  <Application>Microsoft Office PowerPoint</Application>
  <PresentationFormat>A4 Paper (210x297 mm)‎</PresentationFormat>
  <Paragraphs>151</Paragraphs>
  <Slides>31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Office Theme</vt:lpstr>
      <vt:lpstr>الشريحة 1</vt:lpstr>
      <vt:lpstr>6th Lecture</vt:lpstr>
      <vt:lpstr>Elements of the Lecture </vt:lpstr>
      <vt:lpstr>الشريحة 4</vt:lpstr>
      <vt:lpstr>الشريحة 5</vt:lpstr>
      <vt:lpstr>الشريحة 6</vt:lpstr>
      <vt:lpstr>الشريحة 7</vt:lpstr>
      <vt:lpstr>الشريحة 8</vt:lpstr>
      <vt:lpstr>What Are Prefixes?</vt:lpstr>
      <vt:lpstr>الشريحة 10</vt:lpstr>
      <vt:lpstr>The prefix ‘un’</vt:lpstr>
      <vt:lpstr>The prefix ‘un’</vt:lpstr>
      <vt:lpstr>الشريحة 13</vt:lpstr>
      <vt:lpstr>The prefix ‘dis’</vt:lpstr>
      <vt:lpstr>The prefix ‘dis’</vt:lpstr>
      <vt:lpstr>Add the prefix ‘un’ to                         these root words!</vt:lpstr>
      <vt:lpstr>Add the suffix ‘dis’ to                         these root words!</vt:lpstr>
      <vt:lpstr>الشريحة 18</vt:lpstr>
      <vt:lpstr>Prefixes 2 = re, de, pre </vt:lpstr>
      <vt:lpstr>re = again </vt:lpstr>
      <vt:lpstr>The prefix ‘re’</vt:lpstr>
      <vt:lpstr>The prefix ‘re’</vt:lpstr>
      <vt:lpstr>The prefix ‘de’</vt:lpstr>
      <vt:lpstr>الشريحة 24</vt:lpstr>
      <vt:lpstr>The prefix ‘de’</vt:lpstr>
      <vt:lpstr>الشريحة 26</vt:lpstr>
      <vt:lpstr>The prefix ‘pre’</vt:lpstr>
      <vt:lpstr>The prefix ‘pre’</vt:lpstr>
      <vt:lpstr>To recognise and spell the prefixes: - re, de, pre, un and dis. </vt:lpstr>
      <vt:lpstr>الشريحة 30</vt:lpstr>
      <vt:lpstr>الشريحة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240</cp:revision>
  <dcterms:created xsi:type="dcterms:W3CDTF">2009-10-14T19:14:34Z</dcterms:created>
  <dcterms:modified xsi:type="dcterms:W3CDTF">2011-10-20T06:54:13Z</dcterms:modified>
</cp:coreProperties>
</file>