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0" r:id="rId2"/>
    <p:sldId id="332" r:id="rId3"/>
    <p:sldId id="342" r:id="rId4"/>
    <p:sldId id="333" r:id="rId5"/>
    <p:sldId id="334" r:id="rId6"/>
    <p:sldId id="335" r:id="rId7"/>
    <p:sldId id="336" r:id="rId8"/>
    <p:sldId id="351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37" r:id="rId18"/>
    <p:sldId id="338" r:id="rId19"/>
    <p:sldId id="339" r:id="rId20"/>
    <p:sldId id="340" r:id="rId21"/>
    <p:sldId id="341" r:id="rId22"/>
    <p:sldId id="266" r:id="rId2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709256"/>
    <a:srgbClr val="009900"/>
    <a:srgbClr val="AD9968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61" autoAdjust="0"/>
    <p:restoredTop sz="94664" autoAdjust="0"/>
  </p:normalViewPr>
  <p:slideViewPr>
    <p:cSldViewPr>
      <p:cViewPr>
        <p:scale>
          <a:sx n="60" d="100"/>
          <a:sy n="60" d="100"/>
        </p:scale>
        <p:origin x="-1254" y="-3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Click="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Click="0">
    <p:wedge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 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solidFill>
                  <a:srgbClr val="709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Distance Education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54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54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English Language  </a:t>
            </a:r>
          </a:p>
          <a:p>
            <a:pPr algn="l">
              <a:lnSpc>
                <a:spcPct val="80000"/>
              </a:lnSpc>
            </a:pPr>
            <a:r>
              <a:rPr lang="en-US" sz="6000" b="1" dirty="0" smtClean="0">
                <a:solidFill>
                  <a:srgbClr val="709256"/>
                </a:solidFill>
                <a:latin typeface="AYM Wadiy S_U normal."/>
                <a:cs typeface="Times New Roman" pitchFamily="18" charset="0"/>
              </a:rPr>
              <a:t>Reading </a:t>
            </a:r>
            <a:endParaRPr lang="en-US" sz="6600" b="1" dirty="0" smtClean="0">
              <a:solidFill>
                <a:srgbClr val="709256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4000" b="1" dirty="0" smtClean="0">
              <a:solidFill>
                <a:srgbClr val="709256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cs typeface="Times New Roman" pitchFamily="18" charset="0"/>
              </a:rPr>
              <a:t>Instructor: </a:t>
            </a:r>
          </a:p>
          <a:p>
            <a:pPr algn="l">
              <a:lnSpc>
                <a:spcPct val="80000"/>
              </a:lnSpc>
            </a:pP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3200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aseline="30000" dirty="0" smtClean="0"/>
              <a:t>7th</a:t>
            </a:r>
            <a:r>
              <a:rPr lang="en-US" dirty="0" smtClean="0"/>
              <a:t> Lecture</a:t>
            </a:r>
            <a:endParaRPr lang="ar-SA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/>
              <a:t>Elements of the Lecture </a:t>
            </a:r>
            <a:endParaRPr lang="en-US" sz="3600" b="1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I. Previewing Vocabulary</a:t>
            </a:r>
          </a:p>
          <a:p>
            <a:pPr algn="l" rtl="1" eaLnBrk="1" hangingPunct="1"/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II. Matching Words &amp; Meanings</a:t>
            </a:r>
          </a:p>
          <a:p>
            <a:pPr algn="l" rtl="1"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III. Prefixes &amp; Suffixes</a:t>
            </a:r>
          </a:p>
          <a:p>
            <a:pPr algn="l" rtl="1" eaLnBrk="1" hangingPunct="1"/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IV- Analyzing Prefixes &amp; Suffixes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 V. Reading : Skimming Topics &amp; Main Ideas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0"/>
            <a:ext cx="81153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I. </a:t>
            </a:r>
            <a:r>
              <a:rPr lang="en-US" sz="3200" b="1" dirty="0" smtClean="0">
                <a:solidFill>
                  <a:srgbClr val="C00000"/>
                </a:solidFill>
              </a:rPr>
              <a:t>Previewing Vocabulary </a:t>
            </a:r>
            <a:r>
              <a:rPr lang="en-US" sz="2000" b="1" dirty="0" smtClean="0">
                <a:solidFill>
                  <a:schemeClr val="tx1"/>
                </a:solidFill>
              </a:rPr>
              <a:t>page 95/ 109/ 113/ 114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ctr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04800" y="1066800"/>
          <a:ext cx="8001000" cy="5126814"/>
        </p:xfrm>
        <a:graphic>
          <a:graphicData uri="http://schemas.openxmlformats.org/drawingml/2006/table">
            <a:tbl>
              <a:tblPr rtl="1"/>
              <a:tblGrid>
                <a:gridCol w="2164977"/>
                <a:gridCol w="1844936"/>
                <a:gridCol w="1816697"/>
                <a:gridCol w="1267283"/>
                <a:gridCol w="907107"/>
              </a:tblGrid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mbria"/>
                          <a:ea typeface="Times New Roman"/>
                          <a:cs typeface="Times New Roman"/>
                        </a:rPr>
                        <a:t>Adverb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mbria"/>
                          <a:ea typeface="Times New Roman"/>
                          <a:cs typeface="Times New Roman"/>
                        </a:rPr>
                        <a:t>Adjective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mbria"/>
                          <a:ea typeface="Times New Roman"/>
                          <a:cs typeface="Times New Roman"/>
                        </a:rPr>
                        <a:t>Noun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mbria"/>
                          <a:ea typeface="Times New Roman"/>
                          <a:cs typeface="Times New Roman"/>
                        </a:rPr>
                        <a:t>Verb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mbria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enthusiastically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slang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competitive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distinguish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500454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suddenly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international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essence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enroll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500454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counterclockwise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fad (trend or fashion) 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invest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plain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lifestyle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prevent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 creative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profit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replace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Irrational 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trend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survive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experience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transit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combination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alert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wear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Follow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07772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found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11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0"/>
            <a:ext cx="8115300" cy="762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II. </a:t>
            </a:r>
            <a:r>
              <a:rPr lang="en-US" sz="3600" b="1" dirty="0" smtClean="0">
                <a:solidFill>
                  <a:srgbClr val="C00000"/>
                </a:solidFill>
              </a:rPr>
              <a:t>Matching Words </a:t>
            </a:r>
            <a:r>
              <a:rPr lang="en-US" sz="2400" b="1" dirty="0" smtClean="0">
                <a:solidFill>
                  <a:schemeClr val="tx1"/>
                </a:solidFill>
              </a:rPr>
              <a:t>page 109 Ex. 4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Match words &amp; their meanings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457200" y="2057400"/>
          <a:ext cx="8153400" cy="3838048"/>
        </p:xfrm>
        <a:graphic>
          <a:graphicData uri="http://schemas.openxmlformats.org/drawingml/2006/table">
            <a:tbl>
              <a:tblPr rtl="1"/>
              <a:tblGrid>
                <a:gridCol w="5494362"/>
                <a:gridCol w="2085832"/>
                <a:gridCol w="573206"/>
              </a:tblGrid>
              <a:tr h="314638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mbria"/>
                          <a:ea typeface="Times New Roman"/>
                          <a:cs typeface="Times New Roman"/>
                        </a:rPr>
                        <a:t>definitions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mbria"/>
                          <a:ea typeface="Times New Roman"/>
                          <a:cs typeface="Times New Roman"/>
                        </a:rPr>
                        <a:t>words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mbria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14638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a. Among other countries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--g-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reflect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86152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b. Get knowledge from life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</a:t>
                      </a:r>
                      <a:r>
                        <a:rPr lang="en-US" sz="1800" b="1" dirty="0" err="1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i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-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survive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86152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c. Moving people or things across places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-c -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transit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14638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d. Stop something before it happens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a-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 international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14638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e. Put back, provide something again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j-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invest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14638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f. In the opposite direction to the hands of a clock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-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b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-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experience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14638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g. Throw back; give back an image of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e-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replace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14638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h. Joining together</a:t>
                      </a:r>
                      <a:r>
                        <a:rPr lang="en-US" sz="1800" b="1" baseline="0" dirty="0" smtClean="0">
                          <a:latin typeface="Calibri"/>
                          <a:ea typeface="Calibri"/>
                          <a:cs typeface="Arial"/>
                        </a:rPr>
                        <a:t> of people or things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d-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prevent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14638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latin typeface="Calibri"/>
                          <a:ea typeface="Calibri"/>
                          <a:cs typeface="Arial"/>
                        </a:rPr>
                        <a:t>i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. Continue to live or exist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--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h-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combination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314638"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j. Put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money into a business in the hopes of making profit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-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f-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Arial"/>
                        </a:rPr>
                        <a:t>counterclockwise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000" b="1" u="sng" dirty="0" smtClean="0"/>
              <a:t>Choose the most appropriate answer</a:t>
            </a:r>
            <a:r>
              <a:rPr lang="en-US" sz="2400" dirty="0" smtClean="0"/>
              <a:t>:</a:t>
            </a:r>
          </a:p>
          <a:p>
            <a:pPr algn="l" rtl="1" eaLnBrk="1" hangingPunct="1"/>
            <a:r>
              <a:rPr lang="en-US" sz="1800" b="1" dirty="0" smtClean="0"/>
              <a:t>1. Something that is very popular and lasts for a short period of time is a ________________ 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</a:rPr>
              <a:t>       a.  </a:t>
            </a:r>
            <a:r>
              <a:rPr lang="en-US" sz="1800" b="1" dirty="0" smtClean="0">
                <a:solidFill>
                  <a:srgbClr val="0070C0"/>
                </a:solidFill>
              </a:rPr>
              <a:t>hobby                 </a:t>
            </a:r>
            <a:r>
              <a:rPr lang="en-US" sz="1800" b="1" dirty="0" smtClean="0">
                <a:solidFill>
                  <a:srgbClr val="0070C0"/>
                </a:solidFill>
              </a:rPr>
              <a:t>b. fad                      c. story                           d. meal </a:t>
            </a:r>
          </a:p>
          <a:p>
            <a:pPr algn="l" rtl="1" eaLnBrk="1" hangingPunct="1"/>
            <a:r>
              <a:rPr lang="en-US" sz="1800" b="1" dirty="0" smtClean="0"/>
              <a:t>2. In my travels, I saw many different _____________ of furniture, clothing and food. </a:t>
            </a:r>
          </a:p>
          <a:p>
            <a:pPr algn="l" rtl="1" eaLnBrk="1" hangingPunct="1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styles                    b. tests                   c. sheets                       d. cups </a:t>
            </a:r>
          </a:p>
          <a:p>
            <a:pPr algn="l" rtl="1" eaLnBrk="1" hangingPunct="1"/>
            <a:r>
              <a:rPr lang="en-US" sz="1800" b="1" dirty="0" smtClean="0"/>
              <a:t> 3. which of the following is closet in meaning to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differentiate</a:t>
            </a:r>
            <a:r>
              <a:rPr lang="en-US" sz="1800" b="1" dirty="0" smtClean="0"/>
              <a:t> ? ______________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</a:rPr>
              <a:t>     a. prepare                 b. enjoy                  c. apologize                       d. distinguish</a:t>
            </a:r>
          </a:p>
          <a:p>
            <a:pPr algn="l" rtl="1" eaLnBrk="1" hangingPunct="1"/>
            <a:r>
              <a:rPr lang="en-US" sz="1800" b="1" dirty="0" smtClean="0"/>
              <a:t> 4.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Survive 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smtClean="0"/>
              <a:t>means: _______________</a:t>
            </a:r>
            <a:r>
              <a:rPr lang="en-US" sz="1800" b="1" dirty="0" smtClean="0">
                <a:solidFill>
                  <a:srgbClr val="0070C0"/>
                </a:solidFill>
              </a:rPr>
              <a:t>: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</a:rPr>
              <a:t>     a. die                         b. stay alive          c. become tired                d. laugh</a:t>
            </a:r>
          </a:p>
          <a:p>
            <a:pPr algn="l" rtl="1" eaLnBrk="1" hangingPunct="1"/>
            <a:r>
              <a:rPr lang="en-US" sz="1800" b="1" dirty="0" smtClean="0"/>
              <a:t> 5. The phrase </a:t>
            </a:r>
            <a:r>
              <a:rPr lang="en-US" sz="1800" b="1" i="1" u="sng" dirty="0" smtClean="0">
                <a:solidFill>
                  <a:srgbClr val="FF0000"/>
                </a:solidFill>
              </a:rPr>
              <a:t>To put on clothes</a:t>
            </a:r>
            <a:r>
              <a:rPr lang="en-US" sz="1800" b="1" dirty="0" smtClean="0"/>
              <a:t> has the same meaning as____________ clothes</a:t>
            </a:r>
          </a:p>
          <a:p>
            <a:pPr algn="l" rtl="1" eaLnBrk="1" hangingPunct="1"/>
            <a:r>
              <a:rPr lang="en-US" sz="1800" b="1" dirty="0" smtClean="0"/>
              <a:t>     </a:t>
            </a:r>
            <a:r>
              <a:rPr lang="en-US" sz="1800" b="1" dirty="0" smtClean="0">
                <a:solidFill>
                  <a:srgbClr val="0070C0"/>
                </a:solidFill>
              </a:rPr>
              <a:t>a. wear                     b. buy                    c. wash                              d. keep </a:t>
            </a:r>
            <a:r>
              <a:rPr lang="en-US" sz="1800" b="1" dirty="0" smtClean="0"/>
              <a:t> </a:t>
            </a:r>
          </a:p>
          <a:p>
            <a:pPr algn="l" rtl="1" eaLnBrk="1" hangingPunct="1"/>
            <a:r>
              <a:rPr lang="en-US" sz="2400" dirty="0" smtClean="0"/>
              <a:t> </a:t>
            </a:r>
            <a:r>
              <a:rPr lang="en-US" sz="1800" b="1" dirty="0" smtClean="0"/>
              <a:t>6. King Faisal University was </a:t>
            </a:r>
            <a:r>
              <a:rPr lang="en-US" sz="1800" b="1" u="sng" dirty="0" smtClean="0">
                <a:solidFill>
                  <a:srgbClr val="C00000"/>
                </a:solidFill>
              </a:rPr>
              <a:t>established</a:t>
            </a:r>
            <a:r>
              <a:rPr lang="en-US" sz="1800" b="1" dirty="0" smtClean="0"/>
              <a:t> in  1975. The underlined word “ </a:t>
            </a:r>
            <a:r>
              <a:rPr lang="en-US" sz="1800" b="1" dirty="0" smtClean="0">
                <a:solidFill>
                  <a:srgbClr val="C00000"/>
                </a:solidFill>
              </a:rPr>
              <a:t>established” </a:t>
            </a:r>
            <a:r>
              <a:rPr lang="en-US" sz="1800" b="1" dirty="0" smtClean="0"/>
              <a:t>means: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</a:rPr>
              <a:t>    a. invested                b. painted             c. founded                        d. closed </a:t>
            </a:r>
            <a:r>
              <a:rPr lang="ar-SA" sz="1800" b="1" dirty="0" smtClean="0">
                <a:solidFill>
                  <a:srgbClr val="0070C0"/>
                </a:solidFill>
              </a:rPr>
              <a:t>      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000" b="1" u="sng" dirty="0" smtClean="0"/>
              <a:t>Choose the most appropriate answer</a:t>
            </a:r>
            <a:r>
              <a:rPr lang="en-US" sz="2000" b="1" dirty="0" smtClean="0"/>
              <a:t>:</a:t>
            </a:r>
          </a:p>
          <a:p>
            <a:pPr algn="l" rtl="1" eaLnBrk="1" hangingPunct="1"/>
            <a:endParaRPr lang="en-US" sz="2000" b="1" dirty="0" smtClean="0"/>
          </a:p>
          <a:p>
            <a:pPr algn="l" rtl="1" eaLnBrk="1" hangingPunct="1"/>
            <a:r>
              <a:rPr lang="en-US" sz="2000" b="1" dirty="0" smtClean="0"/>
              <a:t>7. The rich man has _________________ all his money in the new project.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 rtl="1" eaLnBrk="1" hangingPunct="1"/>
            <a:r>
              <a:rPr lang="en-US" sz="2000" b="1" dirty="0" smtClean="0"/>
              <a:t>       </a:t>
            </a:r>
            <a:r>
              <a:rPr lang="en-US" sz="2000" b="1" dirty="0" smtClean="0">
                <a:solidFill>
                  <a:srgbClr val="0070C0"/>
                </a:solidFill>
              </a:rPr>
              <a:t>a.  invested                 b. invented                   c. invited                           d. interested </a:t>
            </a:r>
          </a:p>
          <a:p>
            <a:pPr algn="l" rtl="1" eaLnBrk="1" hangingPunct="1"/>
            <a:r>
              <a:rPr lang="en-US" sz="2000" b="1" dirty="0" smtClean="0"/>
              <a:t>8. The phrase “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join officially a school or university</a:t>
            </a:r>
            <a:r>
              <a:rPr lang="en-US" sz="2000" b="1" dirty="0" smtClean="0"/>
              <a:t>” means:  _____________. </a:t>
            </a:r>
          </a:p>
          <a:p>
            <a:pPr algn="l" rtl="1" eaLnBrk="1" hangingPunct="1"/>
            <a:r>
              <a:rPr lang="en-US" sz="2000" b="1" dirty="0" smtClean="0"/>
              <a:t>      a. pay                           b. live                             c. enroll                             d. drop </a:t>
            </a:r>
          </a:p>
          <a:p>
            <a:pPr algn="l" rtl="1" eaLnBrk="1" hangingPunct="1"/>
            <a:r>
              <a:rPr lang="en-US" sz="2000" b="1" dirty="0" smtClean="0"/>
              <a:t> 9. which of the following is closet in meaning to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very clear and easy to understand</a:t>
            </a:r>
            <a:r>
              <a:rPr lang="en-US" sz="2000" b="1" dirty="0" smtClean="0"/>
              <a:t>? </a:t>
            </a:r>
          </a:p>
          <a:p>
            <a:pPr algn="l" rtl="1" eaLnBrk="1" hangingPunct="1"/>
            <a:r>
              <a:rPr lang="en-US" sz="2000" b="1" dirty="0" smtClean="0"/>
              <a:t>     a. plane                        b. blame                        c. brain                              d. plain</a:t>
            </a:r>
          </a:p>
          <a:p>
            <a:pPr algn="l" rtl="1" eaLnBrk="1" hangingPunct="1"/>
            <a:r>
              <a:rPr lang="en-US" sz="2000" b="1" dirty="0" smtClean="0"/>
              <a:t> 10. Parents should ___________ their children from watching violent movies. 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 rtl="1" eaLnBrk="1" hangingPunct="1"/>
            <a:r>
              <a:rPr lang="en-US" sz="2000" b="1" dirty="0" smtClean="0"/>
              <a:t>     a. help                          b. prevent                    c. join                                 d. train</a:t>
            </a:r>
          </a:p>
          <a:p>
            <a:pPr algn="l" rtl="1" eaLnBrk="1" hangingPunct="1"/>
            <a:r>
              <a:rPr lang="en-US" sz="2000" b="1" dirty="0" smtClean="0"/>
              <a:t> 11. The phrase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walk behind </a:t>
            </a:r>
            <a:r>
              <a:rPr lang="en-US" sz="2000" b="1" dirty="0" smtClean="0"/>
              <a:t> has the same meaning as ___________ </a:t>
            </a:r>
          </a:p>
          <a:p>
            <a:pPr algn="l" rtl="1" eaLnBrk="1" hangingPunct="1"/>
            <a:r>
              <a:rPr lang="en-US" sz="2000" b="1" dirty="0" smtClean="0"/>
              <a:t>     a. run away                  b. avoid                        c. follow                             d. live</a:t>
            </a:r>
          </a:p>
          <a:p>
            <a:pPr algn="l" rtl="1" eaLnBrk="1" hangingPunct="1"/>
            <a:endParaRPr lang="en-US" sz="2000" b="1" dirty="0" smtClean="0"/>
          </a:p>
          <a:p>
            <a:pPr algn="l" rtl="1" eaLnBrk="1" hangingPunct="1"/>
            <a:r>
              <a:rPr lang="en-US" sz="2000" b="1" dirty="0" smtClean="0"/>
              <a:t>  </a:t>
            </a:r>
          </a:p>
          <a:p>
            <a:pPr algn="l" rtl="1" eaLnBrk="1" hangingPunct="1"/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915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III</a:t>
            </a:r>
            <a:r>
              <a:rPr lang="en-US" b="1" dirty="0" smtClean="0">
                <a:solidFill>
                  <a:srgbClr val="C00000"/>
                </a:solidFill>
              </a:rPr>
              <a:t>. Common Prefixes &amp; Suffixes 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</a:rPr>
              <a:t>page 108/ 109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152400"/>
            <a:ext cx="7677150" cy="106680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>
                <a:solidFill>
                  <a:schemeClr val="folHlink"/>
                </a:solidFill>
              </a:rPr>
              <a:t>Why Learn Suffixes?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7759700" cy="4114800"/>
          </a:xfrm>
          <a:solidFill>
            <a:srgbClr val="FFCC99"/>
          </a:solidFill>
        </p:spPr>
        <p:txBody>
          <a:bodyPr/>
          <a:lstStyle/>
          <a:p>
            <a:pPr marL="609600" indent="-609600" algn="l"/>
            <a:r>
              <a:rPr lang="en-US" dirty="0"/>
              <a:t>Suffixes add meaning to thousands of words.</a:t>
            </a:r>
          </a:p>
          <a:p>
            <a:pPr marL="609600" indent="-609600" algn="l"/>
            <a:r>
              <a:rPr lang="en-US" dirty="0">
                <a:solidFill>
                  <a:srgbClr val="0066FF"/>
                </a:solidFill>
              </a:rPr>
              <a:t>Learn a few Suffixes, and you open up the meaning of thousands of words.</a:t>
            </a:r>
          </a:p>
          <a:p>
            <a:pPr marL="609600" indent="-609600" algn="l"/>
            <a:r>
              <a:rPr lang="en-US" dirty="0">
                <a:solidFill>
                  <a:schemeClr val="tx2"/>
                </a:solidFill>
              </a:rPr>
              <a:t>The four most frequent suffixes are </a:t>
            </a:r>
            <a:r>
              <a:rPr lang="en-US" sz="3600" b="1" dirty="0">
                <a:solidFill>
                  <a:schemeClr val="tx2"/>
                </a:solidFill>
              </a:rPr>
              <a:t>97</a:t>
            </a:r>
            <a:r>
              <a:rPr lang="en-US" dirty="0">
                <a:solidFill>
                  <a:schemeClr val="tx2"/>
                </a:solidFill>
              </a:rPr>
              <a:t>% of suffixed words!</a:t>
            </a: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152400"/>
            <a:ext cx="7842250" cy="99060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Most Common Suffixes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371600"/>
            <a:ext cx="8007350" cy="4114800"/>
          </a:xfrm>
          <a:solidFill>
            <a:srgbClr val="CCCCFF"/>
          </a:solidFill>
        </p:spPr>
        <p:txBody>
          <a:bodyPr/>
          <a:lstStyle/>
          <a:p>
            <a:pPr marL="609600" indent="-609600" algn="l">
              <a:buFontTx/>
              <a:buAutoNum type="arabicPeriod"/>
            </a:pPr>
            <a:r>
              <a:rPr lang="en-US" dirty="0"/>
              <a:t>-able, </a:t>
            </a:r>
            <a:r>
              <a:rPr lang="en-US" dirty="0" err="1"/>
              <a:t>ible</a:t>
            </a:r>
            <a:r>
              <a:rPr lang="en-US" dirty="0"/>
              <a:t> = can be done : doable</a:t>
            </a:r>
          </a:p>
          <a:p>
            <a:pPr marL="609600" indent="-609600" algn="l">
              <a:buFontTx/>
              <a:buAutoNum type="arabicPeriod"/>
            </a:pPr>
            <a:r>
              <a:rPr lang="en-US" dirty="0"/>
              <a:t>-al, </a:t>
            </a:r>
            <a:r>
              <a:rPr lang="en-US" dirty="0" err="1"/>
              <a:t>ial</a:t>
            </a:r>
            <a:r>
              <a:rPr lang="en-US" dirty="0"/>
              <a:t> = has property of : personal</a:t>
            </a:r>
          </a:p>
          <a:p>
            <a:pPr marL="609600" indent="-609600" algn="l">
              <a:buFontTx/>
              <a:buAutoNum type="arabicPeriod"/>
            </a:pPr>
            <a:r>
              <a:rPr lang="en-US" dirty="0"/>
              <a:t>-</a:t>
            </a:r>
            <a:r>
              <a:rPr lang="en-US" dirty="0" err="1">
                <a:solidFill>
                  <a:schemeClr val="tx2"/>
                </a:solidFill>
              </a:rPr>
              <a:t>ed</a:t>
            </a:r>
            <a:r>
              <a:rPr lang="en-US" dirty="0"/>
              <a:t>* = past verb : turned</a:t>
            </a:r>
          </a:p>
          <a:p>
            <a:pPr marL="609600" indent="-609600" algn="l">
              <a:buFontTx/>
              <a:buAutoNum type="arabicPeriod"/>
            </a:pPr>
            <a:r>
              <a:rPr lang="en-US" dirty="0"/>
              <a:t>-en = made of : golden</a:t>
            </a:r>
          </a:p>
          <a:p>
            <a:pPr marL="609600" indent="-609600" algn="l">
              <a:buFontTx/>
              <a:buAutoNum type="arabicPeriod"/>
            </a:pPr>
            <a:r>
              <a:rPr lang="en-US" dirty="0"/>
              <a:t>-</a:t>
            </a:r>
            <a:r>
              <a:rPr lang="en-US" dirty="0" err="1"/>
              <a:t>er</a:t>
            </a:r>
            <a:r>
              <a:rPr lang="en-US" dirty="0"/>
              <a:t> = comparative : higher</a:t>
            </a:r>
          </a:p>
          <a:p>
            <a:pPr marL="609600" indent="-609600" algn="l">
              <a:buFontTx/>
              <a:buAutoNum type="arabicPeriod"/>
            </a:pPr>
            <a:r>
              <a:rPr lang="en-US" dirty="0"/>
              <a:t>-</a:t>
            </a:r>
            <a:r>
              <a:rPr lang="en-US" dirty="0" err="1"/>
              <a:t>er</a:t>
            </a:r>
            <a:r>
              <a:rPr lang="en-US" dirty="0"/>
              <a:t> = one who : doer, actor</a:t>
            </a:r>
          </a:p>
          <a:p>
            <a:pPr marL="609600" indent="-609600" algn="l">
              <a:buFontTx/>
              <a:buAutoNum type="arabicPeriod"/>
            </a:pPr>
            <a:r>
              <a:rPr lang="en-US" dirty="0"/>
              <a:t>-</a:t>
            </a:r>
            <a:r>
              <a:rPr lang="en-US" dirty="0" err="1"/>
              <a:t>est</a:t>
            </a:r>
            <a:r>
              <a:rPr lang="en-US" dirty="0"/>
              <a:t> = superlative : best, biggest</a:t>
            </a: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81000"/>
            <a:ext cx="7677150" cy="838200"/>
          </a:xfrm>
          <a:solidFill>
            <a:schemeClr val="accent1"/>
          </a:solidFill>
        </p:spPr>
        <p:txBody>
          <a:bodyPr/>
          <a:lstStyle/>
          <a:p>
            <a:pPr algn="l"/>
            <a:r>
              <a:rPr lang="en-US" sz="3600" b="1" dirty="0">
                <a:solidFill>
                  <a:schemeClr val="folHlink"/>
                </a:solidFill>
              </a:rPr>
              <a:t>Do you know common suffixes?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8050" y="1447800"/>
            <a:ext cx="3714750" cy="4038600"/>
          </a:xfrm>
          <a:solidFill>
            <a:srgbClr val="CCFFCC"/>
          </a:solidFill>
        </p:spPr>
        <p:txBody>
          <a:bodyPr/>
          <a:lstStyle/>
          <a:p>
            <a:pPr marL="533400" indent="-533400" algn="l" rtl="0">
              <a:lnSpc>
                <a:spcPct val="90000"/>
              </a:lnSpc>
              <a:buFontTx/>
              <a:buAutoNum type="arabicPeriod"/>
            </a:pPr>
            <a:r>
              <a:rPr lang="en-US" b="1" dirty="0"/>
              <a:t>-able</a:t>
            </a:r>
          </a:p>
          <a:p>
            <a:pPr marL="533400" indent="-533400" algn="l" rtl="0">
              <a:lnSpc>
                <a:spcPct val="90000"/>
              </a:lnSpc>
              <a:buFontTx/>
              <a:buAutoNum type="arabicPeriod"/>
            </a:pPr>
            <a:r>
              <a:rPr lang="en-US" b="1" dirty="0"/>
              <a:t>-al</a:t>
            </a:r>
          </a:p>
          <a:p>
            <a:pPr marL="533400" indent="-533400" algn="l" rtl="0">
              <a:lnSpc>
                <a:spcPct val="90000"/>
              </a:lnSpc>
              <a:buFontTx/>
              <a:buAutoNum type="arabicPeriod"/>
            </a:pPr>
            <a:r>
              <a:rPr lang="en-US" b="1" dirty="0"/>
              <a:t>-</a:t>
            </a:r>
            <a:r>
              <a:rPr lang="en-US" b="1" dirty="0" err="1"/>
              <a:t>ed</a:t>
            </a:r>
            <a:endParaRPr lang="en-US" b="1" dirty="0"/>
          </a:p>
          <a:p>
            <a:pPr marL="533400" indent="-533400" algn="l" rtl="0">
              <a:lnSpc>
                <a:spcPct val="90000"/>
              </a:lnSpc>
              <a:buFontTx/>
              <a:buAutoNum type="arabicPeriod"/>
            </a:pPr>
            <a:r>
              <a:rPr lang="en-US" b="1" dirty="0"/>
              <a:t>-en</a:t>
            </a:r>
          </a:p>
          <a:p>
            <a:pPr marL="533400" indent="-533400" algn="l" rtl="0">
              <a:lnSpc>
                <a:spcPct val="90000"/>
              </a:lnSpc>
              <a:buFontTx/>
              <a:buAutoNum type="arabicPeriod"/>
            </a:pPr>
            <a:r>
              <a:rPr lang="en-US" b="1" dirty="0"/>
              <a:t>-</a:t>
            </a:r>
            <a:r>
              <a:rPr lang="en-US" b="1" dirty="0" err="1"/>
              <a:t>er</a:t>
            </a:r>
            <a:endParaRPr lang="en-US" b="1" dirty="0"/>
          </a:p>
          <a:p>
            <a:pPr marL="533400" indent="-533400" algn="l" rtl="0">
              <a:lnSpc>
                <a:spcPct val="90000"/>
              </a:lnSpc>
              <a:buFontTx/>
              <a:buAutoNum type="arabicPeriod"/>
            </a:pPr>
            <a:r>
              <a:rPr lang="en-US" b="1" dirty="0"/>
              <a:t>-</a:t>
            </a:r>
            <a:r>
              <a:rPr lang="en-US" b="1" dirty="0" err="1"/>
              <a:t>er</a:t>
            </a:r>
            <a:endParaRPr lang="en-US" b="1" dirty="0"/>
          </a:p>
          <a:p>
            <a:pPr marL="533400" indent="-533400" algn="l" rtl="0">
              <a:lnSpc>
                <a:spcPct val="90000"/>
              </a:lnSpc>
              <a:buFontTx/>
              <a:buAutoNum type="arabicPeriod"/>
            </a:pPr>
            <a:r>
              <a:rPr lang="en-US" b="1" dirty="0"/>
              <a:t>-</a:t>
            </a:r>
            <a:r>
              <a:rPr lang="en-US" b="1" dirty="0" err="1"/>
              <a:t>est</a:t>
            </a:r>
            <a:endParaRPr lang="en-US" b="1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53000" y="1447800"/>
            <a:ext cx="3508375" cy="4038600"/>
          </a:xfrm>
          <a:prstGeom prst="rect">
            <a:avLst/>
          </a:prstGeom>
          <a:solidFill>
            <a:srgbClr val="FFCC99"/>
          </a:solidFill>
        </p:spPr>
        <p:txBody>
          <a:bodyPr/>
          <a:lstStyle/>
          <a:p>
            <a:pPr marL="533400" indent="-533400" algn="l">
              <a:lnSpc>
                <a:spcPct val="90000"/>
              </a:lnSpc>
              <a:buFontTx/>
              <a:buAutoNum type="alphaLcPeriod"/>
            </a:pPr>
            <a:r>
              <a:rPr lang="en-US" dirty="0"/>
              <a:t>Past</a:t>
            </a:r>
          </a:p>
          <a:p>
            <a:pPr marL="533400" indent="-533400" algn="l">
              <a:lnSpc>
                <a:spcPct val="90000"/>
              </a:lnSpc>
              <a:buFontTx/>
              <a:buAutoNum type="alphaLcPeriod"/>
            </a:pPr>
            <a:r>
              <a:rPr lang="en-US" dirty="0"/>
              <a:t>Made of</a:t>
            </a:r>
          </a:p>
          <a:p>
            <a:pPr marL="533400" indent="-533400" algn="l">
              <a:lnSpc>
                <a:spcPct val="90000"/>
              </a:lnSpc>
              <a:buFontTx/>
              <a:buAutoNum type="alphaLcPeriod"/>
            </a:pPr>
            <a:r>
              <a:rPr lang="en-US" dirty="0"/>
              <a:t>Having</a:t>
            </a:r>
          </a:p>
          <a:p>
            <a:pPr marL="533400" indent="-533400" algn="l">
              <a:lnSpc>
                <a:spcPct val="90000"/>
              </a:lnSpc>
              <a:buFontTx/>
              <a:buAutoNum type="alphaLcPeriod"/>
            </a:pPr>
            <a:r>
              <a:rPr lang="en-US" dirty="0"/>
              <a:t>One who</a:t>
            </a:r>
          </a:p>
          <a:p>
            <a:pPr marL="533400" indent="-533400" algn="l">
              <a:lnSpc>
                <a:spcPct val="90000"/>
              </a:lnSpc>
              <a:buFontTx/>
              <a:buAutoNum type="alphaLcPeriod"/>
            </a:pPr>
            <a:r>
              <a:rPr lang="en-US" dirty="0"/>
              <a:t>Comparative</a:t>
            </a:r>
          </a:p>
          <a:p>
            <a:pPr marL="533400" indent="-533400" algn="l">
              <a:lnSpc>
                <a:spcPct val="90000"/>
              </a:lnSpc>
              <a:buFontTx/>
              <a:buAutoNum type="alphaLcPeriod"/>
            </a:pPr>
            <a:r>
              <a:rPr lang="en-US" dirty="0"/>
              <a:t>Can</a:t>
            </a:r>
          </a:p>
          <a:p>
            <a:pPr marL="533400" indent="-533400" algn="l">
              <a:lnSpc>
                <a:spcPct val="90000"/>
              </a:lnSpc>
              <a:buFontTx/>
              <a:buAutoNum type="alphaLcPeriod"/>
            </a:pPr>
            <a:r>
              <a:rPr lang="en-US" dirty="0"/>
              <a:t>Superlative</a:t>
            </a: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152400"/>
            <a:ext cx="8089900" cy="83820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Most Common Suffixes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143000"/>
            <a:ext cx="8089900" cy="4343400"/>
          </a:xfrm>
          <a:solidFill>
            <a:srgbClr val="C0C0C0"/>
          </a:solidFill>
        </p:spPr>
        <p:txBody>
          <a:bodyPr/>
          <a:lstStyle/>
          <a:p>
            <a:pPr algn="l">
              <a:buFontTx/>
              <a:buNone/>
            </a:pPr>
            <a:r>
              <a:rPr lang="en-US" dirty="0"/>
              <a:t>8. –</a:t>
            </a:r>
            <a:r>
              <a:rPr lang="en-US" dirty="0" err="1"/>
              <a:t>ful</a:t>
            </a:r>
            <a:r>
              <a:rPr lang="en-US" dirty="0"/>
              <a:t> = full of : careful, joyful</a:t>
            </a:r>
          </a:p>
          <a:p>
            <a:pPr algn="l">
              <a:buFontTx/>
              <a:buNone/>
            </a:pPr>
            <a:r>
              <a:rPr lang="en-US" dirty="0"/>
              <a:t>9. –</a:t>
            </a:r>
            <a:r>
              <a:rPr lang="en-US" dirty="0" err="1"/>
              <a:t>ic</a:t>
            </a:r>
            <a:r>
              <a:rPr lang="en-US" dirty="0"/>
              <a:t> = having property of : linguistic</a:t>
            </a:r>
          </a:p>
          <a:p>
            <a:pPr algn="l">
              <a:buFontTx/>
              <a:buNone/>
            </a:pPr>
            <a:r>
              <a:rPr lang="en-US" dirty="0"/>
              <a:t>10. –</a:t>
            </a:r>
            <a:r>
              <a:rPr lang="en-US" dirty="0" err="1">
                <a:solidFill>
                  <a:schemeClr val="tx2"/>
                </a:solidFill>
              </a:rPr>
              <a:t>ing</a:t>
            </a:r>
            <a:r>
              <a:rPr lang="en-US" dirty="0"/>
              <a:t>* = present participle : running</a:t>
            </a:r>
          </a:p>
          <a:p>
            <a:pPr algn="l">
              <a:buFontTx/>
              <a:buNone/>
            </a:pPr>
            <a:r>
              <a:rPr lang="en-US" dirty="0"/>
              <a:t>11. –(t)ion = act, process : action</a:t>
            </a:r>
          </a:p>
          <a:p>
            <a:pPr algn="l">
              <a:buFontTx/>
              <a:buNone/>
            </a:pPr>
            <a:r>
              <a:rPr lang="en-US" dirty="0"/>
              <a:t>12. –(</a:t>
            </a:r>
            <a:r>
              <a:rPr lang="en-US" dirty="0" err="1"/>
              <a:t>i</a:t>
            </a:r>
            <a:r>
              <a:rPr lang="en-US" dirty="0"/>
              <a:t>)</a:t>
            </a:r>
            <a:r>
              <a:rPr lang="en-US" dirty="0" err="1"/>
              <a:t>ty</a:t>
            </a:r>
            <a:r>
              <a:rPr lang="en-US" dirty="0"/>
              <a:t> = state of : infinity, sanity</a:t>
            </a:r>
          </a:p>
          <a:p>
            <a:pPr algn="l">
              <a:buFontTx/>
              <a:buNone/>
            </a:pPr>
            <a:r>
              <a:rPr lang="en-US" dirty="0"/>
              <a:t>13. –(t)</a:t>
            </a:r>
            <a:r>
              <a:rPr lang="en-US" dirty="0" err="1"/>
              <a:t>ive</a:t>
            </a:r>
            <a:r>
              <a:rPr lang="en-US" dirty="0"/>
              <a:t> = adjective : motive, votive</a:t>
            </a:r>
          </a:p>
          <a:p>
            <a:pPr algn="l">
              <a:buFontTx/>
              <a:buNone/>
            </a:pPr>
            <a:r>
              <a:rPr lang="en-US" dirty="0"/>
              <a:t>14. –less = without : fearless, careless</a:t>
            </a: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81000"/>
            <a:ext cx="7677150" cy="83820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sz="3600" b="1" dirty="0">
                <a:solidFill>
                  <a:schemeClr val="folHlink"/>
                </a:solidFill>
              </a:rPr>
              <a:t>Do you know common suffixes?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5500" y="1447800"/>
            <a:ext cx="3714750" cy="4038600"/>
          </a:xfrm>
          <a:solidFill>
            <a:srgbClr val="CCFFCC"/>
          </a:solidFill>
        </p:spPr>
        <p:txBody>
          <a:bodyPr/>
          <a:lstStyle/>
          <a:p>
            <a:pPr marL="533400" indent="-533400" algn="l">
              <a:buFontTx/>
              <a:buNone/>
            </a:pPr>
            <a:r>
              <a:rPr lang="en-US" dirty="0"/>
              <a:t>8. –</a:t>
            </a:r>
            <a:r>
              <a:rPr lang="en-US" dirty="0" err="1"/>
              <a:t>ful</a:t>
            </a:r>
            <a:endParaRPr lang="en-US" dirty="0"/>
          </a:p>
          <a:p>
            <a:pPr marL="533400" indent="-533400" algn="l">
              <a:buFontTx/>
              <a:buNone/>
            </a:pPr>
            <a:r>
              <a:rPr lang="en-US" dirty="0"/>
              <a:t>9. –</a:t>
            </a:r>
            <a:r>
              <a:rPr lang="en-US" dirty="0" err="1"/>
              <a:t>ic</a:t>
            </a:r>
            <a:endParaRPr lang="en-US" dirty="0"/>
          </a:p>
          <a:p>
            <a:pPr marL="533400" indent="-533400" algn="l">
              <a:buFontTx/>
              <a:buNone/>
            </a:pPr>
            <a:r>
              <a:rPr lang="en-US" dirty="0"/>
              <a:t>10. –</a:t>
            </a:r>
            <a:r>
              <a:rPr lang="en-US" dirty="0" err="1">
                <a:solidFill>
                  <a:schemeClr val="tx2"/>
                </a:solidFill>
              </a:rPr>
              <a:t>ing</a:t>
            </a:r>
            <a:r>
              <a:rPr lang="en-US" dirty="0"/>
              <a:t>*</a:t>
            </a:r>
          </a:p>
          <a:p>
            <a:pPr marL="533400" indent="-533400" algn="l">
              <a:buFontTx/>
              <a:buNone/>
            </a:pPr>
            <a:r>
              <a:rPr lang="en-US" dirty="0"/>
              <a:t>11. –(t)ion</a:t>
            </a:r>
          </a:p>
          <a:p>
            <a:pPr marL="533400" indent="-533400" algn="l">
              <a:buFontTx/>
              <a:buNone/>
            </a:pPr>
            <a:r>
              <a:rPr lang="en-US" dirty="0"/>
              <a:t>12. –(</a:t>
            </a:r>
            <a:r>
              <a:rPr lang="en-US" dirty="0" err="1"/>
              <a:t>i</a:t>
            </a:r>
            <a:r>
              <a:rPr lang="en-US" dirty="0"/>
              <a:t>)</a:t>
            </a:r>
            <a:r>
              <a:rPr lang="en-US" dirty="0" err="1"/>
              <a:t>ty</a:t>
            </a:r>
            <a:endParaRPr lang="en-US" dirty="0"/>
          </a:p>
          <a:p>
            <a:pPr marL="533400" indent="-533400" algn="l">
              <a:buFontTx/>
              <a:buNone/>
            </a:pPr>
            <a:r>
              <a:rPr lang="en-US" dirty="0"/>
              <a:t>13. –(t)</a:t>
            </a:r>
            <a:r>
              <a:rPr lang="en-US" dirty="0" err="1"/>
              <a:t>ive</a:t>
            </a:r>
            <a:endParaRPr lang="en-US" dirty="0"/>
          </a:p>
          <a:p>
            <a:pPr marL="533400" indent="-533400" algn="l">
              <a:buFontTx/>
              <a:buNone/>
            </a:pPr>
            <a:r>
              <a:rPr lang="en-US" dirty="0"/>
              <a:t>14. –less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53001" y="1447800"/>
            <a:ext cx="3352800" cy="4724400"/>
          </a:xfrm>
          <a:prstGeom prst="rect">
            <a:avLst/>
          </a:prstGeom>
          <a:solidFill>
            <a:srgbClr val="FFCC99"/>
          </a:solidFill>
        </p:spPr>
        <p:txBody>
          <a:bodyPr/>
          <a:lstStyle/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Present participle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State of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Without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Having property of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Full of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Act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Adjective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Without</a:t>
            </a: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152400"/>
            <a:ext cx="7443258" cy="83820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Most Common Suffixes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219200"/>
            <a:ext cx="8337550" cy="4648200"/>
          </a:xfrm>
          <a:solidFill>
            <a:srgbClr val="CC99FF"/>
          </a:solidFill>
        </p:spPr>
        <p:txBody>
          <a:bodyPr/>
          <a:lstStyle/>
          <a:p>
            <a:pPr algn="l">
              <a:lnSpc>
                <a:spcPct val="90000"/>
              </a:lnSpc>
              <a:buFontTx/>
              <a:buNone/>
            </a:pPr>
            <a:r>
              <a:rPr lang="en-US" dirty="0"/>
              <a:t>15. –</a:t>
            </a:r>
            <a:r>
              <a:rPr lang="en-US" dirty="0" err="1">
                <a:solidFill>
                  <a:schemeClr val="tx2"/>
                </a:solidFill>
              </a:rPr>
              <a:t>ly</a:t>
            </a:r>
            <a:r>
              <a:rPr lang="en-US" dirty="0"/>
              <a:t>* = having : quickly, quietly</a:t>
            </a:r>
          </a:p>
          <a:p>
            <a:pPr algn="l">
              <a:lnSpc>
                <a:spcPct val="90000"/>
              </a:lnSpc>
              <a:buFontTx/>
              <a:buNone/>
            </a:pPr>
            <a:r>
              <a:rPr lang="en-US" dirty="0"/>
              <a:t>16. –</a:t>
            </a:r>
            <a:r>
              <a:rPr lang="en-US" dirty="0" err="1"/>
              <a:t>ment</a:t>
            </a:r>
            <a:r>
              <a:rPr lang="en-US" dirty="0"/>
              <a:t> = action, process : enjoyment</a:t>
            </a:r>
          </a:p>
          <a:p>
            <a:pPr algn="l">
              <a:lnSpc>
                <a:spcPct val="90000"/>
              </a:lnSpc>
              <a:buFontTx/>
              <a:buNone/>
            </a:pPr>
            <a:r>
              <a:rPr lang="en-US" dirty="0"/>
              <a:t>17. –</a:t>
            </a:r>
            <a:r>
              <a:rPr lang="en-US" dirty="0" err="1"/>
              <a:t>ness</a:t>
            </a:r>
            <a:r>
              <a:rPr lang="en-US" dirty="0"/>
              <a:t> = state of : kindness</a:t>
            </a:r>
          </a:p>
          <a:p>
            <a:pPr algn="l">
              <a:lnSpc>
                <a:spcPct val="90000"/>
              </a:lnSpc>
              <a:buFontTx/>
              <a:buNone/>
            </a:pPr>
            <a:r>
              <a:rPr lang="en-US" dirty="0"/>
              <a:t>18. –</a:t>
            </a:r>
            <a:r>
              <a:rPr lang="en-US" dirty="0" err="1"/>
              <a:t>ous</a:t>
            </a:r>
            <a:r>
              <a:rPr lang="en-US" dirty="0"/>
              <a:t> = having : joyous, religious</a:t>
            </a:r>
          </a:p>
          <a:p>
            <a:pPr algn="l">
              <a:lnSpc>
                <a:spcPct val="90000"/>
              </a:lnSpc>
              <a:buFontTx/>
              <a:buNone/>
            </a:pPr>
            <a:r>
              <a:rPr lang="en-US" dirty="0"/>
              <a:t>19. –</a:t>
            </a:r>
            <a:r>
              <a:rPr lang="en-US" dirty="0">
                <a:solidFill>
                  <a:schemeClr val="tx2"/>
                </a:solidFill>
              </a:rPr>
              <a:t>s</a:t>
            </a:r>
            <a:r>
              <a:rPr lang="en-US" dirty="0"/>
              <a:t>* = more than one : books</a:t>
            </a:r>
          </a:p>
          <a:p>
            <a:pPr algn="l">
              <a:lnSpc>
                <a:spcPct val="90000"/>
              </a:lnSpc>
              <a:buFontTx/>
              <a:buNone/>
            </a:pPr>
            <a:r>
              <a:rPr lang="en-US" dirty="0"/>
              <a:t>20. –y = having : happy, </a:t>
            </a:r>
            <a:r>
              <a:rPr lang="en-US" dirty="0" smtClean="0"/>
              <a:t>windy</a:t>
            </a:r>
            <a:endParaRPr lang="en-US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81000"/>
            <a:ext cx="7677150" cy="838200"/>
          </a:xfrm>
          <a:solidFill>
            <a:schemeClr val="accent1"/>
          </a:solidFill>
        </p:spPr>
        <p:txBody>
          <a:bodyPr/>
          <a:lstStyle/>
          <a:p>
            <a:pPr algn="l"/>
            <a:r>
              <a:rPr lang="en-US" sz="3600" b="1" dirty="0">
                <a:solidFill>
                  <a:schemeClr val="folHlink"/>
                </a:solidFill>
              </a:rPr>
              <a:t>Do you know common suffixes?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5500" y="1447800"/>
            <a:ext cx="3714750" cy="4038600"/>
          </a:xfrm>
          <a:solidFill>
            <a:srgbClr val="CCFFCC"/>
          </a:solidFill>
        </p:spPr>
        <p:txBody>
          <a:bodyPr/>
          <a:lstStyle/>
          <a:p>
            <a:pPr marL="533400" indent="-533400" algn="l">
              <a:buFontTx/>
              <a:buNone/>
            </a:pPr>
            <a:r>
              <a:rPr lang="en-US" dirty="0"/>
              <a:t>15. –</a:t>
            </a:r>
            <a:r>
              <a:rPr lang="en-US" dirty="0" err="1">
                <a:solidFill>
                  <a:schemeClr val="tx2"/>
                </a:solidFill>
              </a:rPr>
              <a:t>ly</a:t>
            </a:r>
            <a:r>
              <a:rPr lang="en-US" dirty="0"/>
              <a:t>* </a:t>
            </a:r>
          </a:p>
          <a:p>
            <a:pPr marL="533400" indent="-533400" algn="l">
              <a:buFontTx/>
              <a:buNone/>
            </a:pPr>
            <a:r>
              <a:rPr lang="en-US" dirty="0"/>
              <a:t>16. –</a:t>
            </a:r>
            <a:r>
              <a:rPr lang="en-US" dirty="0" err="1"/>
              <a:t>ment</a:t>
            </a:r>
            <a:endParaRPr lang="en-US" dirty="0"/>
          </a:p>
          <a:p>
            <a:pPr marL="533400" indent="-533400" algn="l">
              <a:buFontTx/>
              <a:buNone/>
            </a:pPr>
            <a:r>
              <a:rPr lang="en-US" dirty="0"/>
              <a:t>17. –</a:t>
            </a:r>
            <a:r>
              <a:rPr lang="en-US" dirty="0" err="1"/>
              <a:t>ness</a:t>
            </a:r>
            <a:endParaRPr lang="en-US" dirty="0"/>
          </a:p>
          <a:p>
            <a:pPr marL="533400" indent="-533400" algn="l">
              <a:buFontTx/>
              <a:buNone/>
            </a:pPr>
            <a:r>
              <a:rPr lang="en-US" dirty="0"/>
              <a:t>18. –</a:t>
            </a:r>
            <a:r>
              <a:rPr lang="en-US" dirty="0" err="1"/>
              <a:t>ous</a:t>
            </a:r>
            <a:endParaRPr lang="en-US" dirty="0"/>
          </a:p>
          <a:p>
            <a:pPr marL="533400" indent="-533400" algn="l">
              <a:buFontTx/>
              <a:buNone/>
            </a:pPr>
            <a:r>
              <a:rPr lang="en-US" dirty="0"/>
              <a:t>19. –</a:t>
            </a:r>
            <a:r>
              <a:rPr lang="en-US" dirty="0">
                <a:solidFill>
                  <a:schemeClr val="tx2"/>
                </a:solidFill>
              </a:rPr>
              <a:t>s</a:t>
            </a:r>
            <a:r>
              <a:rPr lang="en-US" dirty="0"/>
              <a:t>*</a:t>
            </a:r>
          </a:p>
          <a:p>
            <a:pPr marL="533400" indent="-533400" algn="l">
              <a:buFontTx/>
              <a:buNone/>
            </a:pPr>
            <a:r>
              <a:rPr lang="en-US" dirty="0"/>
              <a:t>20. –y</a:t>
            </a:r>
          </a:p>
          <a:p>
            <a:pPr marL="533400" indent="-533400" algn="l">
              <a:buFontTx/>
              <a:buNone/>
            </a:pPr>
            <a:endParaRPr lang="en-US" dirty="0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53000" y="1447800"/>
            <a:ext cx="3508375" cy="4038600"/>
          </a:xfrm>
          <a:prstGeom prst="rect">
            <a:avLst/>
          </a:prstGeom>
          <a:solidFill>
            <a:srgbClr val="FFCC99"/>
          </a:solidFill>
        </p:spPr>
        <p:txBody>
          <a:bodyPr/>
          <a:lstStyle/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Action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Having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Having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Plural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State of</a:t>
            </a:r>
          </a:p>
          <a:p>
            <a:pPr marL="533400" indent="-533400" algn="l">
              <a:lnSpc>
                <a:spcPct val="80000"/>
              </a:lnSpc>
              <a:buFontTx/>
              <a:buAutoNum type="alphaLcPeriod"/>
            </a:pPr>
            <a:r>
              <a:rPr lang="en-US" dirty="0"/>
              <a:t>Having</a:t>
            </a:r>
          </a:p>
          <a:p>
            <a:pPr marL="533400" indent="-533400" algn="l">
              <a:lnSpc>
                <a:spcPct val="80000"/>
              </a:lnSpc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152400"/>
            <a:ext cx="8997950" cy="838200"/>
          </a:xfrm>
          <a:solidFill>
            <a:schemeClr val="accent1"/>
          </a:solidFill>
        </p:spPr>
        <p:txBody>
          <a:bodyPr/>
          <a:lstStyle/>
          <a:p>
            <a:pPr algn="l"/>
            <a:r>
              <a:rPr lang="en-US" b="1" dirty="0">
                <a:solidFill>
                  <a:schemeClr val="folHlink"/>
                </a:solidFill>
              </a:rPr>
              <a:t>Can you use common affixes?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066800"/>
            <a:ext cx="9163050" cy="4419600"/>
          </a:xfrm>
          <a:solidFill>
            <a:srgbClr val="99CCFF"/>
          </a:solidFill>
        </p:spPr>
        <p:txBody>
          <a:bodyPr/>
          <a:lstStyle/>
          <a:p>
            <a:pPr marL="609600" indent="-609600" algn="l">
              <a:lnSpc>
                <a:spcPct val="90000"/>
              </a:lnSpc>
              <a:buFontTx/>
              <a:buAutoNum type="arabicPeriod"/>
            </a:pPr>
            <a:r>
              <a:rPr lang="en-US" dirty="0"/>
              <a:t>I have a different idea; I __agree.</a:t>
            </a:r>
          </a:p>
          <a:p>
            <a:pPr marL="609600" indent="-609600" algn="l">
              <a:lnSpc>
                <a:spcPct val="90000"/>
              </a:lnSpc>
              <a:buFontTx/>
              <a:buAutoNum type="arabicPeriod"/>
            </a:pPr>
            <a:r>
              <a:rPr lang="en-US" dirty="0"/>
              <a:t>That can’t be; it’s just __possible.</a:t>
            </a:r>
          </a:p>
          <a:p>
            <a:pPr marL="609600" indent="-609600" algn="l">
              <a:lnSpc>
                <a:spcPct val="90000"/>
              </a:lnSpc>
              <a:buFontTx/>
              <a:buAutoNum type="arabicPeriod"/>
            </a:pPr>
            <a:r>
              <a:rPr lang="en-US" dirty="0"/>
              <a:t>Say that again; please __peat it.</a:t>
            </a:r>
          </a:p>
          <a:p>
            <a:pPr marL="609600" indent="-609600" algn="l">
              <a:lnSpc>
                <a:spcPct val="90000"/>
              </a:lnSpc>
              <a:buFontTx/>
              <a:buAutoNum type="arabicPeriod"/>
            </a:pPr>
            <a:r>
              <a:rPr lang="en-US" dirty="0"/>
              <a:t>Aliens look bad; they are __friendly.</a:t>
            </a:r>
          </a:p>
          <a:p>
            <a:pPr marL="609600" indent="-609600" algn="l">
              <a:lnSpc>
                <a:spcPct val="90000"/>
              </a:lnSpc>
              <a:buFontTx/>
              <a:buAutoNum type="arabicPeriod"/>
            </a:pPr>
            <a:r>
              <a:rPr lang="en-US" dirty="0"/>
              <a:t>Tina took the car since she want__ it.</a:t>
            </a:r>
          </a:p>
          <a:p>
            <a:pPr marL="609600" indent="-609600" algn="l">
              <a:lnSpc>
                <a:spcPct val="90000"/>
              </a:lnSpc>
              <a:buFontTx/>
              <a:buAutoNum type="arabicPeriod"/>
            </a:pPr>
            <a:r>
              <a:rPr lang="en-US" dirty="0"/>
              <a:t>Now the car is run__ down the road.</a:t>
            </a:r>
          </a:p>
          <a:p>
            <a:pPr marL="609600" indent="-609600" algn="l">
              <a:lnSpc>
                <a:spcPct val="90000"/>
              </a:lnSpc>
              <a:buFontTx/>
              <a:buAutoNum type="arabicPeriod"/>
            </a:pPr>
            <a:r>
              <a:rPr lang="en-US" dirty="0"/>
              <a:t>Tina is in a hurry; she’s driving quick__.</a:t>
            </a:r>
          </a:p>
          <a:p>
            <a:pPr marL="609600" indent="-609600" algn="l">
              <a:lnSpc>
                <a:spcPct val="90000"/>
              </a:lnSpc>
              <a:buFontTx/>
              <a:buAutoNum type="arabicPeriod"/>
            </a:pPr>
            <a:r>
              <a:rPr lang="en-US" dirty="0"/>
              <a:t>Do you think that she has any ticket__?</a:t>
            </a: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915400" cy="685800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cs typeface="Arial" pitchFamily="34" charset="0"/>
              </a:rPr>
              <a:t>III</a:t>
            </a:r>
            <a:r>
              <a:rPr lang="en-US" sz="3600" b="1" dirty="0" smtClean="0">
                <a:solidFill>
                  <a:srgbClr val="C00000"/>
                </a:solidFill>
              </a:rPr>
              <a:t>. </a:t>
            </a:r>
            <a:r>
              <a:rPr lang="en-US" sz="3600" b="1" dirty="0" smtClean="0">
                <a:solidFill>
                  <a:srgbClr val="C00000"/>
                </a:solidFill>
              </a:rPr>
              <a:t>Common Prefixes </a:t>
            </a:r>
            <a:r>
              <a:rPr lang="en-US" sz="3600" b="1" dirty="0" smtClean="0">
                <a:solidFill>
                  <a:srgbClr val="C00000"/>
                </a:solidFill>
              </a:rPr>
              <a:t>&amp; Suffixes  </a:t>
            </a:r>
            <a:r>
              <a:rPr lang="en-US" sz="2400" b="1" dirty="0" smtClean="0">
                <a:solidFill>
                  <a:schemeClr val="tx1"/>
                </a:solidFill>
              </a:rPr>
              <a:t>page 108/ 109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9067800" cy="5059363"/>
          </a:xfrm>
        </p:spPr>
        <p:txBody>
          <a:bodyPr/>
          <a:lstStyle/>
          <a:p>
            <a:pPr algn="l" rtl="1"/>
            <a:r>
              <a:rPr lang="en-US" sz="2000" dirty="0" smtClean="0"/>
              <a:t> </a:t>
            </a:r>
            <a:r>
              <a:rPr lang="en-US" sz="2000" b="1" u="sng" dirty="0" smtClean="0">
                <a:solidFill>
                  <a:srgbClr val="C00000"/>
                </a:solidFill>
              </a:rPr>
              <a:t>A prefix </a:t>
            </a:r>
            <a:r>
              <a:rPr lang="en-US" sz="1800" b="1" dirty="0" smtClean="0">
                <a:solidFill>
                  <a:srgbClr val="C00000"/>
                </a:solidFill>
              </a:rPr>
              <a:t>is a syllable that is added to the </a:t>
            </a:r>
            <a:r>
              <a:rPr lang="en-US" sz="1800" b="1" u="sng" dirty="0" smtClean="0">
                <a:solidFill>
                  <a:srgbClr val="002060"/>
                </a:solidFill>
              </a:rPr>
              <a:t>beginning</a:t>
            </a:r>
            <a:r>
              <a:rPr lang="en-US" sz="1800" b="1" dirty="0" smtClean="0">
                <a:solidFill>
                  <a:srgbClr val="C00000"/>
                </a:solidFill>
              </a:rPr>
              <a:t> of a word to change its meaning or its </a:t>
            </a:r>
          </a:p>
          <a:p>
            <a:pPr algn="l" rtl="1"/>
            <a:r>
              <a:rPr lang="en-US" sz="1800" b="1" dirty="0" smtClean="0">
                <a:solidFill>
                  <a:srgbClr val="C00000"/>
                </a:solidFill>
              </a:rPr>
              <a:t>                 part of speech.</a:t>
            </a:r>
          </a:p>
          <a:p>
            <a:pPr algn="l" rtl="1"/>
            <a:r>
              <a:rPr lang="en-US" sz="2000" b="1" u="sng" dirty="0" smtClean="0">
                <a:solidFill>
                  <a:srgbClr val="C00000"/>
                </a:solidFill>
              </a:rPr>
              <a:t>A suffix </a:t>
            </a:r>
            <a:r>
              <a:rPr lang="en-US" sz="1800" b="1" dirty="0" smtClean="0">
                <a:solidFill>
                  <a:srgbClr val="C00000"/>
                </a:solidFill>
              </a:rPr>
              <a:t>is a syllable that is added to the </a:t>
            </a:r>
            <a:r>
              <a:rPr lang="en-US" sz="1800" b="1" u="sng" dirty="0" smtClean="0">
                <a:solidFill>
                  <a:srgbClr val="002060"/>
                </a:solidFill>
              </a:rPr>
              <a:t>end</a:t>
            </a:r>
            <a:r>
              <a:rPr lang="en-US" sz="1800" b="1" dirty="0" smtClean="0">
                <a:solidFill>
                  <a:srgbClr val="C00000"/>
                </a:solidFill>
              </a:rPr>
              <a:t> of a word to change its meaning or its </a:t>
            </a:r>
          </a:p>
          <a:p>
            <a:pPr algn="l" rtl="1"/>
            <a:r>
              <a:rPr lang="en-US" sz="1800" b="1" dirty="0" smtClean="0">
                <a:solidFill>
                  <a:srgbClr val="C00000"/>
                </a:solidFill>
              </a:rPr>
              <a:t>                 part of speech.</a:t>
            </a:r>
            <a:r>
              <a:rPr lang="en-US" sz="1800" dirty="0" smtClean="0"/>
              <a:t>  </a:t>
            </a:r>
            <a:endParaRPr lang="en-US" sz="2000" dirty="0" smtClean="0"/>
          </a:p>
          <a:p>
            <a:pPr algn="l" rtl="1"/>
            <a:r>
              <a:rPr lang="en-US" sz="1800" dirty="0" smtClean="0"/>
              <a:t>  </a:t>
            </a:r>
            <a:endParaRPr lang="en-US" sz="20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b="1" dirty="0" smtClean="0">
              <a:solidFill>
                <a:srgbClr val="0070C0"/>
              </a:solidFill>
            </a:endParaRPr>
          </a:p>
          <a:p>
            <a:pPr algn="l" rtl="1" eaLnBrk="1" hangingPunct="1"/>
            <a:endParaRPr lang="en-US" sz="2400" dirty="0" smtClean="0"/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2362200"/>
          <a:ext cx="8077202" cy="3606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911954"/>
                <a:gridCol w="789062"/>
                <a:gridCol w="2027488"/>
                <a:gridCol w="775501"/>
                <a:gridCol w="573197"/>
              </a:tblGrid>
              <a:tr h="38100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examples</a:t>
                      </a:r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Suffix</a:t>
                      </a:r>
                      <a:endParaRPr lang="ar-SA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examples</a:t>
                      </a:r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Prefix</a:t>
                      </a:r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No. </a:t>
                      </a:r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,friend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ship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ship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dis</a:t>
                      </a:r>
                      <a:r>
                        <a:rPr lang="en-US" b="1" dirty="0" smtClean="0"/>
                        <a:t>advantage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Dis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irrig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ate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ate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im</a:t>
                      </a:r>
                      <a:r>
                        <a:rPr lang="en-US" b="1" dirty="0" smtClean="0"/>
                        <a:t>possible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Im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success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ful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ful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in</a:t>
                      </a:r>
                      <a:r>
                        <a:rPr lang="en-US" b="1" dirty="0" smtClean="0"/>
                        <a:t>correct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In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scientif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ic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ic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ir</a:t>
                      </a:r>
                      <a:r>
                        <a:rPr lang="en-US" b="1" dirty="0" smtClean="0"/>
                        <a:t>regular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Ir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4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recrea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ion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ion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un</a:t>
                      </a:r>
                      <a:r>
                        <a:rPr lang="en-US" b="1" dirty="0" smtClean="0"/>
                        <a:t>important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Un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care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less</a:t>
                      </a:r>
                      <a:r>
                        <a:rPr lang="en-US" b="1" dirty="0" smtClean="0"/>
                        <a:t>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Less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en</a:t>
                      </a:r>
                      <a:r>
                        <a:rPr lang="en-US" b="1" dirty="0" smtClean="0"/>
                        <a:t>danger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nation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al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al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mis</a:t>
                      </a:r>
                      <a:r>
                        <a:rPr lang="en-US" b="1" dirty="0" smtClean="0">
                          <a:solidFill>
                            <a:schemeClr val="dk1"/>
                          </a:solidFill>
                        </a:rPr>
                        <a:t>understand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mis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7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apolog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ize</a:t>
                      </a:r>
                      <a:endParaRPr lang="ar-SA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ize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re</a:t>
                      </a:r>
                      <a:r>
                        <a:rPr lang="en-US" b="1" dirty="0" smtClean="0"/>
                        <a:t>write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Re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. Analyzing  ( suffixes &amp; Prefixes ) </a:t>
            </a:r>
            <a:r>
              <a:rPr lang="en-US" sz="1800" b="1" dirty="0" smtClean="0">
                <a:solidFill>
                  <a:schemeClr val="tx1"/>
                </a:solidFill>
                <a:latin typeface="Arial Black" pitchFamily="34" charset="0"/>
              </a:rPr>
              <a:t>pages 108/ 109</a:t>
            </a:r>
            <a:endParaRPr lang="ar-SA" sz="36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000" dirty="0" smtClean="0"/>
              <a:t> </a:t>
            </a:r>
          </a:p>
          <a:p>
            <a:pPr algn="l" rtl="1" eaLnBrk="1" hangingPunct="1"/>
            <a:r>
              <a:rPr lang="en-US" sz="2400" b="1" i="1" dirty="0" smtClean="0">
                <a:solidFill>
                  <a:srgbClr val="0070C0"/>
                </a:solidFill>
              </a:rPr>
              <a:t>   A. Suffixes ( page 108 ) </a:t>
            </a:r>
            <a:r>
              <a:rPr lang="en-US" sz="1800" b="1" i="1" dirty="0" smtClean="0">
                <a:solidFill>
                  <a:srgbClr val="0070C0"/>
                </a:solidFill>
              </a:rPr>
              <a:t>Decide what parts of speech </a:t>
            </a:r>
            <a:r>
              <a:rPr lang="en-US" sz="1800" b="1" i="1" dirty="0" smtClean="0"/>
              <a:t>[ V. N. </a:t>
            </a:r>
            <a:r>
              <a:rPr lang="en-US" sz="1800" b="1" i="1" dirty="0" err="1" smtClean="0"/>
              <a:t>Adj</a:t>
            </a:r>
            <a:r>
              <a:rPr lang="en-US" sz="1800" b="1" i="1" dirty="0" smtClean="0"/>
              <a:t> or Adv ]</a:t>
            </a:r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2362200"/>
          <a:ext cx="8915400" cy="333756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503169"/>
                <a:gridCol w="578951"/>
                <a:gridCol w="2362822"/>
                <a:gridCol w="561210"/>
                <a:gridCol w="2266666"/>
                <a:gridCol w="642582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words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No.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words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No.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words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No.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</a:t>
                      </a:r>
                      <a:r>
                        <a:rPr lang="en-US" b="1" dirty="0" err="1" smtClean="0"/>
                        <a:t>workaholism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17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enthusiastically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9 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friendship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indicate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18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expensive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suddenly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organization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19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participate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actress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pleasure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individualism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12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specialize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4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hostess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summarize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13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----patriotism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experience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22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worthless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14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soften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relationship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23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worsen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15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simplicity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7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flexible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24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Frequently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hopeless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. Analyzing  suffixes &amp; Prefixes ) </a:t>
            </a:r>
            <a:r>
              <a:rPr lang="en-US" sz="1800" b="1" dirty="0" smtClean="0">
                <a:solidFill>
                  <a:schemeClr val="tx1"/>
                </a:solidFill>
                <a:latin typeface="Arial Black" pitchFamily="34" charset="0"/>
              </a:rPr>
              <a:t>pages 108/ 109</a:t>
            </a:r>
            <a:endParaRPr lang="ar-SA" sz="36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000" dirty="0" smtClean="0"/>
              <a:t> </a:t>
            </a:r>
          </a:p>
          <a:p>
            <a:pPr algn="l" rtl="1" eaLnBrk="1" hangingPunct="1"/>
            <a:r>
              <a:rPr lang="ar-SA" sz="2400" b="1" dirty="0" smtClean="0"/>
              <a:t> </a:t>
            </a:r>
            <a:r>
              <a:rPr lang="en-US" sz="2400" b="1" dirty="0" smtClean="0"/>
              <a:t>  B. Prefixes ( page109 ) </a:t>
            </a:r>
            <a:r>
              <a:rPr lang="en-US" sz="2400" b="1" dirty="0" smtClean="0">
                <a:solidFill>
                  <a:srgbClr val="FF3300"/>
                </a:solidFill>
              </a:rPr>
              <a:t>To put the correct prefix</a:t>
            </a:r>
            <a:r>
              <a:rPr lang="ar-SA" sz="2400" b="1" dirty="0" smtClean="0">
                <a:solidFill>
                  <a:srgbClr val="FF3300"/>
                </a:solidFill>
              </a:rPr>
              <a:t>      </a:t>
            </a:r>
            <a:endParaRPr lang="en-US" sz="2400" b="1" dirty="0" smtClean="0">
              <a:solidFill>
                <a:srgbClr val="FF3300"/>
              </a:solidFill>
            </a:endParaRPr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2286000"/>
          <a:ext cx="7086600" cy="25958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2591938"/>
                <a:gridCol w="645994"/>
                <a:gridCol w="3068023"/>
                <a:gridCol w="78064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words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words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safe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7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pleasant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</a:t>
                      </a:r>
                      <a:r>
                        <a:rPr lang="en-US" b="1" dirty="0" smtClean="0"/>
                        <a:t>frequent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8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patient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2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desirable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9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expensive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3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advantage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10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err="1" smtClean="0"/>
                        <a:t>noncharacteristics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4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possible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avoidable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5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interesting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12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---- rational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b="1" dirty="0" smtClean="0"/>
                        <a:t>6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IV</a:t>
            </a:r>
            <a:r>
              <a:rPr lang="en-US" sz="2400" b="1" dirty="0" smtClean="0">
                <a:solidFill>
                  <a:srgbClr val="C00000"/>
                </a:solidFill>
                <a:latin typeface="Arial Black" pitchFamily="34" charset="0"/>
              </a:rPr>
              <a:t>. Sample questions ( suffixes &amp; Prefixes )</a:t>
            </a:r>
            <a:endParaRPr lang="ar-SA" sz="36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ar-SA" sz="2400" b="1" u="sng" dirty="0" smtClean="0"/>
              <a:t> </a:t>
            </a:r>
            <a:r>
              <a:rPr lang="en-US" sz="2400" b="1" u="sng" dirty="0" smtClean="0"/>
              <a:t>Circle the symbol of the correct answer a, b, c or:-</a:t>
            </a:r>
          </a:p>
          <a:p>
            <a:pPr algn="l" rtl="1" eaLnBrk="1" hangingPunct="1"/>
            <a:r>
              <a:rPr lang="en-US" sz="1800" dirty="0" smtClean="0"/>
              <a:t>1. </a:t>
            </a:r>
            <a:r>
              <a:rPr lang="en-US" sz="1800" b="1" dirty="0" smtClean="0">
                <a:solidFill>
                  <a:srgbClr val="0070C0"/>
                </a:solidFill>
              </a:rPr>
              <a:t>One of the following words begins with a prefix:_____________</a:t>
            </a:r>
          </a:p>
          <a:p>
            <a:pPr algn="l" rtl="1" eaLnBrk="1" hangingPunct="1"/>
            <a:r>
              <a:rPr lang="en-US" sz="1800" dirty="0" smtClean="0"/>
              <a:t>       a.  understand                                     b. university</a:t>
            </a:r>
          </a:p>
          <a:p>
            <a:pPr algn="l" rtl="1" eaLnBrk="1" hangingPunct="1"/>
            <a:r>
              <a:rPr lang="en-US" sz="1800" dirty="0" smtClean="0"/>
              <a:t>       c. unique                                              d. unimportant</a:t>
            </a:r>
          </a:p>
          <a:p>
            <a:pPr algn="l" rtl="1" eaLnBrk="1" hangingPunct="1"/>
            <a:r>
              <a:rPr lang="en-US" sz="1800" dirty="0" smtClean="0"/>
              <a:t>2. </a:t>
            </a:r>
            <a:r>
              <a:rPr lang="en-US" sz="1800" b="1" dirty="0" smtClean="0">
                <a:solidFill>
                  <a:srgbClr val="0070C0"/>
                </a:solidFill>
              </a:rPr>
              <a:t>We change the meaning of the word “ possible” into its opposite by adding the prefix:__:</a:t>
            </a:r>
          </a:p>
          <a:p>
            <a:pPr algn="l" rtl="1" eaLnBrk="1" hangingPunct="1"/>
            <a:r>
              <a:rPr lang="en-US" sz="1800" dirty="0" smtClean="0"/>
              <a:t>       a.  </a:t>
            </a:r>
            <a:r>
              <a:rPr lang="en-US" sz="1800" dirty="0" err="1" smtClean="0"/>
              <a:t>Dis</a:t>
            </a:r>
            <a:r>
              <a:rPr lang="en-US" sz="1800" dirty="0" smtClean="0"/>
              <a:t>-                                                  b. in</a:t>
            </a:r>
          </a:p>
          <a:p>
            <a:pPr algn="l" rtl="1" eaLnBrk="1" hangingPunct="1"/>
            <a:r>
              <a:rPr lang="en-US" sz="1800" dirty="0" smtClean="0"/>
              <a:t>       c. </a:t>
            </a:r>
            <a:r>
              <a:rPr lang="en-US" sz="1800" dirty="0" err="1" smtClean="0"/>
              <a:t>im</a:t>
            </a:r>
            <a:r>
              <a:rPr lang="en-US" sz="1800" dirty="0" smtClean="0"/>
              <a:t>                                                     d. un</a:t>
            </a:r>
          </a:p>
          <a:p>
            <a:pPr algn="l" rtl="1" eaLnBrk="1" hangingPunct="1"/>
            <a:r>
              <a:rPr lang="en-US" sz="1800" dirty="0" smtClean="0"/>
              <a:t> 3. </a:t>
            </a:r>
            <a:r>
              <a:rPr lang="en-US" sz="1800" b="1" dirty="0" smtClean="0">
                <a:solidFill>
                  <a:srgbClr val="0070C0"/>
                </a:solidFill>
              </a:rPr>
              <a:t>To change the word “ hope” into adjective form, we add the suffix__________ </a:t>
            </a:r>
            <a:r>
              <a:rPr lang="en-US" sz="1800" dirty="0" smtClean="0"/>
              <a:t>:</a:t>
            </a:r>
          </a:p>
          <a:p>
            <a:pPr algn="l" rtl="1" eaLnBrk="1" hangingPunct="1"/>
            <a:r>
              <a:rPr lang="en-US" sz="1800" dirty="0" smtClean="0"/>
              <a:t>      a.  F </a:t>
            </a:r>
            <a:r>
              <a:rPr lang="en-US" sz="1800" dirty="0" err="1" smtClean="0"/>
              <a:t>ul</a:t>
            </a:r>
            <a:r>
              <a:rPr lang="en-US" sz="1800" dirty="0" smtClean="0"/>
              <a:t>                                                   b. </a:t>
            </a:r>
            <a:r>
              <a:rPr lang="en-US" sz="1800" dirty="0" err="1" smtClean="0"/>
              <a:t>ly</a:t>
            </a:r>
            <a:endParaRPr lang="en-US" sz="1800" dirty="0" smtClean="0"/>
          </a:p>
          <a:p>
            <a:pPr algn="l" rtl="1" eaLnBrk="1" hangingPunct="1"/>
            <a:r>
              <a:rPr lang="en-US" sz="1800" dirty="0" smtClean="0"/>
              <a:t>      c. </a:t>
            </a:r>
            <a:r>
              <a:rPr lang="en-US" sz="1800" dirty="0" err="1" smtClean="0"/>
              <a:t>ation</a:t>
            </a:r>
            <a:r>
              <a:rPr lang="en-US" sz="1800" dirty="0" smtClean="0"/>
              <a:t>                                                 d. al</a:t>
            </a:r>
          </a:p>
          <a:p>
            <a:pPr algn="l" rtl="1" eaLnBrk="1" hangingPunct="1"/>
            <a:r>
              <a:rPr lang="en-US" sz="1800" dirty="0" smtClean="0"/>
              <a:t> 4. </a:t>
            </a:r>
            <a:r>
              <a:rPr lang="en-US" sz="1800" b="1" dirty="0" smtClean="0">
                <a:solidFill>
                  <a:srgbClr val="0070C0"/>
                </a:solidFill>
              </a:rPr>
              <a:t> We add the suffix “_________”   to the word” apology” to </a:t>
            </a:r>
            <a:r>
              <a:rPr lang="en-US" sz="1800" b="1" dirty="0" err="1" smtClean="0">
                <a:solidFill>
                  <a:srgbClr val="0070C0"/>
                </a:solidFill>
              </a:rPr>
              <a:t>to</a:t>
            </a:r>
            <a:r>
              <a:rPr lang="en-US" sz="1800" b="1" dirty="0" smtClean="0">
                <a:solidFill>
                  <a:srgbClr val="0070C0"/>
                </a:solidFill>
              </a:rPr>
              <a:t> change it into verb .</a:t>
            </a:r>
          </a:p>
          <a:p>
            <a:pPr algn="l" rtl="1" eaLnBrk="1" hangingPunct="1"/>
            <a:r>
              <a:rPr lang="en-US" sz="1800" dirty="0" smtClean="0"/>
              <a:t>      a.  </a:t>
            </a:r>
            <a:r>
              <a:rPr lang="en-US" sz="1800" dirty="0" err="1" smtClean="0"/>
              <a:t>ation</a:t>
            </a:r>
            <a:r>
              <a:rPr lang="en-US" sz="1800" dirty="0" smtClean="0"/>
              <a:t>                                               b. </a:t>
            </a:r>
            <a:r>
              <a:rPr lang="en-US" sz="1800" dirty="0" err="1" smtClean="0"/>
              <a:t>ese</a:t>
            </a:r>
            <a:endParaRPr lang="en-US" sz="1800" dirty="0" smtClean="0"/>
          </a:p>
          <a:p>
            <a:pPr algn="l" rtl="1" eaLnBrk="1" hangingPunct="1"/>
            <a:r>
              <a:rPr lang="en-US" sz="1800" dirty="0" smtClean="0"/>
              <a:t>       c. </a:t>
            </a:r>
            <a:r>
              <a:rPr lang="en-US" sz="1800" dirty="0" err="1" smtClean="0"/>
              <a:t>ize</a:t>
            </a:r>
            <a:r>
              <a:rPr lang="en-US" sz="1800" dirty="0" smtClean="0"/>
              <a:t>                                                   d. cal</a:t>
            </a:r>
            <a:endParaRPr lang="ar-SA" sz="1800" dirty="0" smtClean="0"/>
          </a:p>
          <a:p>
            <a:pPr algn="l" rtl="1" eaLnBrk="1" hangingPunct="1"/>
            <a:r>
              <a:rPr lang="en-US" sz="2000" dirty="0" smtClean="0"/>
              <a:t>   </a:t>
            </a:r>
          </a:p>
          <a:p>
            <a:pPr algn="l" rtl="1" eaLnBrk="1" hangingPunct="1"/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</a:rPr>
              <a:t>IV. Exercise - Analyzing  ( suffixes &amp; Prefixes )</a:t>
            </a:r>
            <a:endParaRPr lang="ar-SA" sz="2400" dirty="0" smtClean="0">
              <a:solidFill>
                <a:schemeClr val="tx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ar-SA" sz="2400" b="1" u="sng" dirty="0" smtClean="0"/>
              <a:t> </a:t>
            </a:r>
            <a:r>
              <a:rPr lang="en-US" sz="2400" b="1" u="sng" dirty="0" smtClean="0"/>
              <a:t>Circle the symbol of the correct answer a, b, c or:-</a:t>
            </a:r>
          </a:p>
          <a:p>
            <a:pPr algn="l" rtl="1" eaLnBrk="1" hangingPunct="1"/>
            <a:r>
              <a:rPr lang="en-US" sz="1800" dirty="0" smtClean="0"/>
              <a:t>1</a:t>
            </a:r>
            <a:r>
              <a:rPr lang="en-US" sz="1800" b="1" dirty="0" smtClean="0"/>
              <a:t>. </a:t>
            </a:r>
            <a:r>
              <a:rPr lang="en-US" sz="1800" b="1" dirty="0" smtClean="0">
                <a:solidFill>
                  <a:srgbClr val="0070C0"/>
                </a:solidFill>
              </a:rPr>
              <a:t>The part of speech of the word” enthusiastically” is :_____________</a:t>
            </a:r>
          </a:p>
          <a:p>
            <a:pPr algn="l" rtl="1" eaLnBrk="1" hangingPunct="1"/>
            <a:r>
              <a:rPr lang="en-US" sz="1800" b="1" dirty="0" smtClean="0"/>
              <a:t>       a.  Adv                                                  b. N</a:t>
            </a:r>
          </a:p>
          <a:p>
            <a:pPr algn="l" rtl="1" eaLnBrk="1" hangingPunct="1"/>
            <a:r>
              <a:rPr lang="en-US" sz="1800" b="1" dirty="0" smtClean="0"/>
              <a:t>       c. V                                                       d. </a:t>
            </a:r>
            <a:r>
              <a:rPr lang="en-US" sz="1800" b="1" dirty="0" err="1" smtClean="0"/>
              <a:t>Adj</a:t>
            </a:r>
            <a:r>
              <a:rPr lang="en-US" sz="1800" b="1" dirty="0" smtClean="0"/>
              <a:t> </a:t>
            </a:r>
          </a:p>
          <a:p>
            <a:pPr algn="l" rtl="1" eaLnBrk="1" hangingPunct="1"/>
            <a:r>
              <a:rPr lang="en-US" sz="1800" b="1" dirty="0" smtClean="0"/>
              <a:t>2. </a:t>
            </a:r>
            <a:r>
              <a:rPr lang="en-US" sz="1800" b="1" dirty="0" smtClean="0">
                <a:solidFill>
                  <a:srgbClr val="0070C0"/>
                </a:solidFill>
              </a:rPr>
              <a:t>We change the meaning of the word “ patient” into its opposite by adding the prefix:__:</a:t>
            </a:r>
          </a:p>
          <a:p>
            <a:pPr algn="l" rtl="1" eaLnBrk="1" hangingPunct="1"/>
            <a:r>
              <a:rPr lang="en-US" sz="1800" b="1" dirty="0" smtClean="0"/>
              <a:t>       a.  </a:t>
            </a:r>
            <a:r>
              <a:rPr lang="en-US" sz="1800" b="1" dirty="0" err="1" smtClean="0"/>
              <a:t>Dis</a:t>
            </a:r>
            <a:r>
              <a:rPr lang="en-US" sz="1800" b="1" dirty="0" smtClean="0"/>
              <a:t>-                                                  b. in</a:t>
            </a:r>
          </a:p>
          <a:p>
            <a:pPr algn="l" rtl="1" eaLnBrk="1" hangingPunct="1"/>
            <a:r>
              <a:rPr lang="en-US" sz="1800" b="1" dirty="0" smtClean="0"/>
              <a:t>       c. </a:t>
            </a:r>
            <a:r>
              <a:rPr lang="en-US" sz="1800" b="1" dirty="0" err="1" smtClean="0"/>
              <a:t>im</a:t>
            </a:r>
            <a:r>
              <a:rPr lang="en-US" sz="1800" b="1" dirty="0" smtClean="0"/>
              <a:t>                                                     d. un</a:t>
            </a:r>
          </a:p>
          <a:p>
            <a:pPr algn="l" rtl="1" eaLnBrk="1" hangingPunct="1"/>
            <a:r>
              <a:rPr lang="en-US" sz="1800" b="1" dirty="0" smtClean="0"/>
              <a:t> 3. The word “ soften” is </a:t>
            </a:r>
            <a:r>
              <a:rPr lang="en-US" sz="1800" b="1" dirty="0" smtClean="0">
                <a:solidFill>
                  <a:srgbClr val="0070C0"/>
                </a:solidFill>
              </a:rPr>
              <a:t>__________ </a:t>
            </a:r>
            <a:r>
              <a:rPr lang="en-US" sz="1800" b="1" dirty="0" smtClean="0"/>
              <a:t>:</a:t>
            </a:r>
          </a:p>
          <a:p>
            <a:pPr algn="l" rtl="1" eaLnBrk="1" hangingPunct="1"/>
            <a:r>
              <a:rPr lang="en-US" sz="1800" b="1" dirty="0" smtClean="0"/>
              <a:t>      a.  A verb                                              b. a noun </a:t>
            </a:r>
          </a:p>
          <a:p>
            <a:pPr algn="l" rtl="1" eaLnBrk="1" hangingPunct="1"/>
            <a:r>
              <a:rPr lang="en-US" sz="1800" b="1" dirty="0" smtClean="0"/>
              <a:t>      c. an adjective                                     d. an adverb</a:t>
            </a:r>
          </a:p>
          <a:p>
            <a:pPr algn="l" rtl="1" eaLnBrk="1" hangingPunct="1"/>
            <a:r>
              <a:rPr lang="en-US" sz="1800" b="1" dirty="0" smtClean="0"/>
              <a:t> 4. </a:t>
            </a:r>
            <a:r>
              <a:rPr lang="en-US" sz="1800" b="1" dirty="0" smtClean="0">
                <a:solidFill>
                  <a:srgbClr val="0070C0"/>
                </a:solidFill>
              </a:rPr>
              <a:t> We add the prefix “____”   to the word” rational”  to change it into its positive meaning .</a:t>
            </a:r>
          </a:p>
          <a:p>
            <a:pPr algn="l" rtl="1" eaLnBrk="1" hangingPunct="1"/>
            <a:r>
              <a:rPr lang="en-US" sz="1800" b="1" dirty="0" smtClean="0"/>
              <a:t>      a.  </a:t>
            </a:r>
            <a:r>
              <a:rPr lang="en-US" sz="1800" b="1" dirty="0" err="1" smtClean="0"/>
              <a:t>ation</a:t>
            </a:r>
            <a:r>
              <a:rPr lang="en-US" sz="1800" b="1" dirty="0" smtClean="0"/>
              <a:t>                                               b. </a:t>
            </a:r>
            <a:r>
              <a:rPr lang="en-US" sz="1800" b="1" dirty="0" err="1" smtClean="0"/>
              <a:t>ir</a:t>
            </a:r>
            <a:endParaRPr lang="en-US" sz="1800" b="1" dirty="0" smtClean="0"/>
          </a:p>
          <a:p>
            <a:pPr algn="l" rtl="1" eaLnBrk="1" hangingPunct="1"/>
            <a:r>
              <a:rPr lang="en-US" sz="1800" b="1" dirty="0" smtClean="0"/>
              <a:t>       c. </a:t>
            </a:r>
            <a:r>
              <a:rPr lang="en-US" sz="1800" b="1" dirty="0" err="1" smtClean="0"/>
              <a:t>ize</a:t>
            </a:r>
            <a:r>
              <a:rPr lang="en-US" sz="1800" b="1" dirty="0" smtClean="0"/>
              <a:t>                                                   d. cal</a:t>
            </a:r>
            <a:endParaRPr lang="ar-SA" sz="1800" b="1" dirty="0" smtClean="0"/>
          </a:p>
          <a:p>
            <a:pPr algn="l" rtl="1" eaLnBrk="1" hangingPunct="1"/>
            <a:r>
              <a:rPr lang="en-US" sz="2000" dirty="0" smtClean="0"/>
              <a:t>   </a:t>
            </a:r>
          </a:p>
          <a:p>
            <a:pPr algn="l" rtl="1" eaLnBrk="1" hangingPunct="1"/>
            <a:r>
              <a:rPr lang="ar-SA" sz="2400" dirty="0" smtClean="0"/>
              <a:t>     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2942</TotalTime>
  <Words>1666</Words>
  <Application>Microsoft Office PowerPoint</Application>
  <PresentationFormat>A4 Paper (210x297 mm)</PresentationFormat>
  <Paragraphs>423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7th Lecture</vt:lpstr>
      <vt:lpstr>Elements of the Lecture </vt:lpstr>
      <vt:lpstr>I. Previewing Vocabulary page 95/ 109/ 113/ 114</vt:lpstr>
      <vt:lpstr>II. Matching Words page 109 Ex. 4</vt:lpstr>
      <vt:lpstr>I. Exercise</vt:lpstr>
      <vt:lpstr>I. Exercise</vt:lpstr>
      <vt:lpstr>III. Common Prefixes &amp; Suffixes   page 108/ 109</vt:lpstr>
      <vt:lpstr>Why Learn Suffixes?</vt:lpstr>
      <vt:lpstr>Most Common Suffixes</vt:lpstr>
      <vt:lpstr>Do you know common suffixes?</vt:lpstr>
      <vt:lpstr>Most Common Suffixes</vt:lpstr>
      <vt:lpstr>Do you know common suffixes?</vt:lpstr>
      <vt:lpstr>Most Common Suffixes</vt:lpstr>
      <vt:lpstr>Do you know common suffixes?</vt:lpstr>
      <vt:lpstr>Can you use common affixes?</vt:lpstr>
      <vt:lpstr>  III. Common Prefixes &amp; Suffixes  page 108/ 109</vt:lpstr>
      <vt:lpstr>IV. Analyzing  ( suffixes &amp; Prefixes ) pages 108/ 109</vt:lpstr>
      <vt:lpstr>IV. Analyzing  suffixes &amp; Prefixes ) pages 108/ 109</vt:lpstr>
      <vt:lpstr>IV. Sample questions ( suffixes &amp; Prefixes )</vt:lpstr>
      <vt:lpstr>IV. Exercise - Analyzing  ( suffixes &amp; Prefixes )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255</cp:revision>
  <dcterms:created xsi:type="dcterms:W3CDTF">2009-10-14T19:14:34Z</dcterms:created>
  <dcterms:modified xsi:type="dcterms:W3CDTF">2011-10-23T08:24:37Z</dcterms:modified>
</cp:coreProperties>
</file>