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00" r:id="rId2"/>
    <p:sldId id="334" r:id="rId3"/>
    <p:sldId id="335" r:id="rId4"/>
    <p:sldId id="336" r:id="rId5"/>
    <p:sldId id="337" r:id="rId6"/>
    <p:sldId id="338" r:id="rId7"/>
    <p:sldId id="339" r:id="rId8"/>
    <p:sldId id="340" r:id="rId9"/>
    <p:sldId id="341" r:id="rId10"/>
    <p:sldId id="342" r:id="rId11"/>
    <p:sldId id="343" r:id="rId12"/>
    <p:sldId id="344" r:id="rId13"/>
    <p:sldId id="345" r:id="rId14"/>
    <p:sldId id="346" r:id="rId15"/>
    <p:sldId id="347"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B84AF"/>
    <a:srgbClr val="709256"/>
    <a:srgbClr val="009900"/>
    <a:srgbClr val="AD9968"/>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561" autoAdjust="0"/>
    <p:restoredTop sz="94664" autoAdjust="0"/>
  </p:normalViewPr>
  <p:slideViewPr>
    <p:cSldViewPr>
      <p:cViewPr>
        <p:scale>
          <a:sx n="60" d="100"/>
          <a:sy n="60" d="100"/>
        </p:scale>
        <p:origin x="-61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advClick="0">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advClick="0">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advClick="0">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advClick="0">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advClick="0">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advClick="0">
    <p:wedge/>
  </p:transition>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2400" b="1" dirty="0" smtClean="0">
                <a:solidFill>
                  <a:srgbClr val="709256"/>
                </a:solidFill>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e- </a:t>
            </a:r>
            <a:r>
              <a:rPr lang="en-US" sz="2000" b="1" spc="-150" dirty="0" smtClean="0">
                <a:solidFill>
                  <a:srgbClr val="709256"/>
                </a:solidFill>
                <a:effectLst>
                  <a:outerShdw blurRad="38100" dist="38100" dir="2700000" algn="tl">
                    <a:srgbClr val="000000">
                      <a:alpha val="43137"/>
                    </a:srgbClr>
                  </a:outerShdw>
                </a:effectLst>
                <a:latin typeface="Calibri" pitchFamily="34" charset="0"/>
              </a:rPr>
              <a:t>Learning</a:t>
            </a:r>
            <a:r>
              <a:rPr lang="en-US" sz="2400" b="1" spc="-150" dirty="0" smtClean="0">
                <a:solidFill>
                  <a:srgbClr val="709256"/>
                </a:solidFill>
                <a:effectLst>
                  <a:outerShdw blurRad="38100" dist="38100" dir="2700000" algn="tl">
                    <a:srgbClr val="000000">
                      <a:alpha val="43137"/>
                    </a:srgbClr>
                  </a:outerShdw>
                </a:effectLst>
                <a:latin typeface="Calibri" pitchFamily="34" charset="0"/>
              </a:rPr>
              <a:t> Deanship </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&amp; Distance Education</a:t>
            </a: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2286000"/>
          </a:xfrm>
          <a:prstGeom prst="rect">
            <a:avLst/>
          </a:prstGeom>
          <a:noFill/>
          <a:ln w="9525">
            <a:noFill/>
            <a:miter lim="800000"/>
            <a:headEnd/>
            <a:tailEnd/>
          </a:ln>
        </p:spPr>
        <p:txBody>
          <a:bodyPr anchor="ctr"/>
          <a:lstStyle/>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r>
              <a:rPr lang="en-US" sz="5400" b="1" dirty="0" smtClean="0">
                <a:solidFill>
                  <a:srgbClr val="709256"/>
                </a:solidFill>
                <a:latin typeface="AYM Wadiy S_U normal."/>
                <a:cs typeface="Times New Roman" pitchFamily="18" charset="0"/>
              </a:rPr>
              <a:t>English Language  </a:t>
            </a:r>
          </a:p>
          <a:p>
            <a:pPr algn="l">
              <a:lnSpc>
                <a:spcPct val="80000"/>
              </a:lnSpc>
            </a:pPr>
            <a:r>
              <a:rPr lang="en-US" sz="6000" b="1" dirty="0" smtClean="0">
                <a:solidFill>
                  <a:srgbClr val="709256"/>
                </a:solidFill>
                <a:latin typeface="AYM Wadiy S_U normal."/>
                <a:cs typeface="Times New Roman" pitchFamily="18" charset="0"/>
              </a:rPr>
              <a:t>Reading </a:t>
            </a:r>
            <a:endParaRPr lang="en-US" sz="6600" b="1" dirty="0" smtClean="0">
              <a:solidFill>
                <a:srgbClr val="709256"/>
              </a:solidFill>
              <a:latin typeface="AYM Wadiy S_U normal."/>
              <a:cs typeface="Times New Roman" pitchFamily="18" charset="0"/>
            </a:endParaRPr>
          </a:p>
          <a:p>
            <a:pPr algn="l">
              <a:lnSpc>
                <a:spcPct val="80000"/>
              </a:lnSpc>
            </a:pPr>
            <a:endParaRPr lang="en-US" sz="4000" b="1" dirty="0" smtClean="0">
              <a:solidFill>
                <a:srgbClr val="709256"/>
              </a:solidFill>
              <a:latin typeface="Calibri" pitchFamily="34" charset="0"/>
              <a:cs typeface="Times New Roman" pitchFamily="18" charset="0"/>
            </a:endParaRPr>
          </a:p>
          <a:p>
            <a:pPr algn="l">
              <a:lnSpc>
                <a:spcPct val="80000"/>
              </a:lnSpc>
            </a:pPr>
            <a:r>
              <a:rPr lang="en-US" sz="4000" b="1" dirty="0" smtClean="0">
                <a:latin typeface="Calibri" pitchFamily="34" charset="0"/>
                <a:cs typeface="Times New Roman" pitchFamily="18" charset="0"/>
              </a:rPr>
              <a:t>Instructor: </a:t>
            </a:r>
          </a:p>
          <a:p>
            <a:pPr algn="l">
              <a:lnSpc>
                <a:spcPct val="80000"/>
              </a:lnSpc>
            </a:pPr>
            <a:r>
              <a:rPr lang="en-US" sz="3200" b="1" dirty="0" err="1" smtClean="0">
                <a:latin typeface="Calibri" pitchFamily="34" charset="0"/>
                <a:cs typeface="Times New Roman" pitchFamily="18" charset="0"/>
              </a:rPr>
              <a:t>Ammar</a:t>
            </a:r>
            <a:r>
              <a:rPr lang="en-US" sz="3200" b="1" dirty="0" smtClean="0">
                <a:latin typeface="Calibri" pitchFamily="34" charset="0"/>
                <a:cs typeface="Times New Roman" pitchFamily="18" charset="0"/>
              </a:rPr>
              <a:t> Sultan Al-</a:t>
            </a:r>
            <a:r>
              <a:rPr lang="en-US" sz="3200" b="1" dirty="0" err="1" smtClean="0">
                <a:latin typeface="Calibri" pitchFamily="34" charset="0"/>
                <a:cs typeface="Times New Roman" pitchFamily="18" charset="0"/>
              </a:rPr>
              <a:t>Ma’ani</a:t>
            </a:r>
            <a:endParaRPr lang="en-US" sz="32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advClick="0">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622425"/>
          </a:xfrm>
        </p:spPr>
        <p:txBody>
          <a:bodyPr/>
          <a:lstStyle/>
          <a:p>
            <a:pPr eaLnBrk="1" hangingPunct="1"/>
            <a:r>
              <a:rPr lang="en-US" b="1" dirty="0" smtClean="0">
                <a:solidFill>
                  <a:schemeClr val="tx1"/>
                </a:solidFill>
                <a:cs typeface="Arial" pitchFamily="34" charset="0"/>
              </a:rPr>
              <a:t/>
            </a:r>
            <a:br>
              <a:rPr lang="en-US" b="1" dirty="0" smtClean="0">
                <a:solidFill>
                  <a:schemeClr val="tx1"/>
                </a:solidFill>
                <a:cs typeface="Arial" pitchFamily="34" charset="0"/>
              </a:rPr>
            </a:br>
            <a:r>
              <a:rPr lang="en-US" b="1" dirty="0" smtClean="0">
                <a:solidFill>
                  <a:schemeClr val="tx1"/>
                </a:solidFill>
                <a:cs typeface="Arial" pitchFamily="34" charset="0"/>
              </a:rPr>
              <a:t>8</a:t>
            </a:r>
            <a:r>
              <a:rPr lang="en-US" b="1" baseline="30000" dirty="0" smtClean="0">
                <a:solidFill>
                  <a:schemeClr val="tx1"/>
                </a:solidFill>
                <a:cs typeface="Arial" pitchFamily="34" charset="0"/>
              </a:rPr>
              <a:t>th</a:t>
            </a:r>
            <a:r>
              <a:rPr lang="en-US" b="1" dirty="0" smtClean="0">
                <a:solidFill>
                  <a:schemeClr val="tx1"/>
                </a:solidFill>
                <a:cs typeface="Arial" pitchFamily="34" charset="0"/>
              </a:rPr>
              <a:t> </a:t>
            </a:r>
            <a:r>
              <a:rPr lang="en-US" b="1" i="1" dirty="0" smtClean="0">
                <a:solidFill>
                  <a:srgbClr val="C00000"/>
                </a:solidFill>
                <a:cs typeface="Arial" pitchFamily="34" charset="0"/>
              </a:rPr>
              <a:t>Lecture</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657600"/>
            <a:ext cx="7429500" cy="1981200"/>
          </a:xfrm>
        </p:spPr>
        <p:txBody>
          <a:bodyPr/>
          <a:lstStyle/>
          <a:p>
            <a:pPr eaLnBrk="1" hangingPunct="1"/>
            <a:r>
              <a:rPr lang="en-US" b="1" dirty="0" smtClean="0">
                <a:solidFill>
                  <a:schemeClr val="tx1"/>
                </a:solidFill>
                <a:cs typeface="Arial" pitchFamily="34" charset="0"/>
              </a:rPr>
              <a:t>Interactions 2: Reading </a:t>
            </a:r>
          </a:p>
          <a:p>
            <a:pPr eaLnBrk="1" hangingPunct="1"/>
            <a:endParaRPr lang="en-US" sz="12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ransition advTm="234">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b="1" dirty="0" smtClean="0"/>
              <a:t>Elements </a:t>
            </a:r>
            <a:r>
              <a:rPr lang="en-US" sz="3600" b="1" smtClean="0"/>
              <a:t>of Lecture 8</a:t>
            </a:r>
            <a:endParaRPr lang="en-US" sz="3600" b="1" dirty="0"/>
          </a:p>
        </p:txBody>
      </p:sp>
      <p:sp>
        <p:nvSpPr>
          <p:cNvPr id="7171" name="Text Placeholder 5"/>
          <p:cNvSpPr>
            <a:spLocks noGrp="1"/>
          </p:cNvSpPr>
          <p:nvPr>
            <p:ph idx="1"/>
          </p:nvPr>
        </p:nvSpPr>
        <p:spPr/>
        <p:txBody>
          <a:bodyPr/>
          <a:lstStyle/>
          <a:p>
            <a:pPr algn="l" rtl="1" eaLnBrk="1" hangingPunct="1"/>
            <a:endParaRPr lang="en-US" b="1" dirty="0" smtClean="0">
              <a:cs typeface="Arial" pitchFamily="34" charset="0"/>
            </a:endParaRPr>
          </a:p>
          <a:p>
            <a:pPr algn="l" rtl="1" eaLnBrk="1" hangingPunct="1"/>
            <a:r>
              <a:rPr lang="en-US" b="1" dirty="0" smtClean="0">
                <a:cs typeface="Arial" pitchFamily="34" charset="0"/>
              </a:rPr>
              <a:t>I. Recognizing Cause &amp; Effect</a:t>
            </a:r>
          </a:p>
          <a:p>
            <a:pPr algn="l" rtl="1" eaLnBrk="1" hangingPunct="1"/>
            <a:r>
              <a:rPr lang="en-US" b="1" dirty="0" smtClean="0">
                <a:solidFill>
                  <a:srgbClr val="FF0000"/>
                </a:solidFill>
                <a:cs typeface="Arial" pitchFamily="34" charset="0"/>
              </a:rPr>
              <a:t>II. Information Questions</a:t>
            </a:r>
          </a:p>
          <a:p>
            <a:pPr algn="l" rtl="1" eaLnBrk="1" hangingPunct="1"/>
            <a:r>
              <a:rPr lang="en-US" b="1" dirty="0" smtClean="0">
                <a:solidFill>
                  <a:srgbClr val="0070C0"/>
                </a:solidFill>
                <a:cs typeface="Arial" pitchFamily="34" charset="0"/>
              </a:rPr>
              <a:t>III. Previewing Vocabulary</a:t>
            </a:r>
          </a:p>
          <a:p>
            <a:pPr algn="l" rtl="1" eaLnBrk="1" hangingPunct="1"/>
            <a:r>
              <a:rPr lang="en-US" b="1" dirty="0" smtClean="0">
                <a:solidFill>
                  <a:srgbClr val="7030A0"/>
                </a:solidFill>
                <a:cs typeface="Arial" pitchFamily="34" charset="0"/>
              </a:rPr>
              <a:t>IV. Reading : Skimming Topics &amp; Main Ideas</a:t>
            </a:r>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Effect transition="in" filter="fade">
                                      <p:cBhvr>
                                        <p:cTn id="7" dur="2000"/>
                                        <p:tgtEl>
                                          <p:spTgt spid="717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2000"/>
                                        <p:tgtEl>
                                          <p:spTgt spid="71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3" end="3"/>
                                            </p:txEl>
                                          </p:spTgt>
                                        </p:tgtEl>
                                        <p:attrNameLst>
                                          <p:attrName>style.visibility</p:attrName>
                                        </p:attrNameLst>
                                      </p:cBhvr>
                                      <p:to>
                                        <p:strVal val="visible"/>
                                      </p:to>
                                    </p:set>
                                    <p:animEffect transition="in" filter="fade">
                                      <p:cBhvr>
                                        <p:cTn id="17" dur="2000"/>
                                        <p:tgtEl>
                                          <p:spTgt spid="717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4" end="4"/>
                                            </p:txEl>
                                          </p:spTgt>
                                        </p:tgtEl>
                                        <p:attrNameLst>
                                          <p:attrName>style.visibility</p:attrName>
                                        </p:attrNameLst>
                                      </p:cBhvr>
                                      <p:to>
                                        <p:strVal val="visible"/>
                                      </p:to>
                                    </p:set>
                                    <p:animEffect transition="in" filter="fade">
                                      <p:cBhvr>
                                        <p:cTn id="22" dur="2000"/>
                                        <p:tgtEl>
                                          <p:spTgt spid="717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5" end="5"/>
                                            </p:txEl>
                                          </p:spTgt>
                                        </p:tgtEl>
                                        <p:attrNameLst>
                                          <p:attrName>style.visibility</p:attrName>
                                        </p:attrNameLst>
                                      </p:cBhvr>
                                      <p:to>
                                        <p:strVal val="visible"/>
                                      </p:to>
                                    </p:set>
                                    <p:animEffect transition="in" filter="fade">
                                      <p:cBhvr>
                                        <p:cTn id="27" dur="2000"/>
                                        <p:tgtEl>
                                          <p:spTgt spid="7171">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6" end="6"/>
                                            </p:txEl>
                                          </p:spTgt>
                                        </p:tgtEl>
                                        <p:attrNameLst>
                                          <p:attrName>style.visibility</p:attrName>
                                        </p:attrNameLst>
                                      </p:cBhvr>
                                      <p:to>
                                        <p:strVal val="visible"/>
                                      </p:to>
                                    </p:set>
                                    <p:animEffect transition="in" filter="fade">
                                      <p:cBhvr>
                                        <p:cTn id="32" dur="2000"/>
                                        <p:tgtEl>
                                          <p:spTgt spid="7171">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8" end="8"/>
                                            </p:txEl>
                                          </p:spTgt>
                                        </p:tgtEl>
                                        <p:attrNameLst>
                                          <p:attrName>style.visibility</p:attrName>
                                        </p:attrNameLst>
                                      </p:cBhvr>
                                      <p:to>
                                        <p:strVal val="visible"/>
                                      </p:to>
                                    </p:set>
                                    <p:animEffect transition="in" filter="fade">
                                      <p:cBhvr>
                                        <p:cTn id="37" dur="2000"/>
                                        <p:tgtEl>
                                          <p:spTgt spid="7171">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1">
                                            <p:txEl>
                                              <p:pRg st="9" end="9"/>
                                            </p:txEl>
                                          </p:spTgt>
                                        </p:tgtEl>
                                        <p:attrNameLst>
                                          <p:attrName>style.visibility</p:attrName>
                                        </p:attrNameLst>
                                      </p:cBhvr>
                                      <p:to>
                                        <p:strVal val="visible"/>
                                      </p:to>
                                    </p:set>
                                    <p:animEffect transition="in" filter="fade">
                                      <p:cBhvr>
                                        <p:cTn id="42" dur="2000"/>
                                        <p:tgtEl>
                                          <p:spTgt spid="717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b="1" dirty="0" smtClean="0"/>
              <a:t>Recognizing Cause &amp; Effect </a:t>
            </a:r>
            <a:r>
              <a:rPr lang="en-US" sz="2400" b="1" dirty="0" smtClean="0">
                <a:solidFill>
                  <a:schemeClr val="tx1"/>
                </a:solidFill>
              </a:rPr>
              <a:t>Page 79</a:t>
            </a:r>
            <a:r>
              <a:rPr lang="en-US" sz="3600" b="1" dirty="0" smtClean="0"/>
              <a:t> </a:t>
            </a:r>
            <a:endParaRPr lang="en-US" sz="3600" b="1" dirty="0"/>
          </a:p>
        </p:txBody>
      </p:sp>
      <p:sp>
        <p:nvSpPr>
          <p:cNvPr id="7171" name="Text Placeholder 5"/>
          <p:cNvSpPr>
            <a:spLocks noGrp="1"/>
          </p:cNvSpPr>
          <p:nvPr>
            <p:ph idx="1"/>
          </p:nvPr>
        </p:nvSpPr>
        <p:spPr>
          <a:ln>
            <a:solidFill>
              <a:srgbClr val="C00000"/>
            </a:solidFill>
          </a:ln>
        </p:spPr>
        <p:txBody>
          <a:bodyPr/>
          <a:lstStyle/>
          <a:p>
            <a:pPr algn="l" rtl="1" eaLnBrk="1" hangingPunct="1"/>
            <a:r>
              <a:rPr lang="en-US" sz="2000" b="1" dirty="0" smtClean="0">
                <a:solidFill>
                  <a:srgbClr val="C00000"/>
                </a:solidFill>
                <a:cs typeface="Arial" pitchFamily="34" charset="0"/>
              </a:rPr>
              <a:t>Cause</a:t>
            </a:r>
            <a:r>
              <a:rPr lang="en-US" sz="2000" b="1" dirty="0" smtClean="0">
                <a:cs typeface="Arial" pitchFamily="34" charset="0"/>
              </a:rPr>
              <a:t>= is the reason </a:t>
            </a:r>
          </a:p>
          <a:p>
            <a:pPr algn="l" rtl="1" eaLnBrk="1" hangingPunct="1"/>
            <a:r>
              <a:rPr lang="en-US" sz="2000" b="1" dirty="0" smtClean="0">
                <a:cs typeface="Arial" pitchFamily="34" charset="0"/>
              </a:rPr>
              <a:t> </a:t>
            </a:r>
            <a:r>
              <a:rPr lang="en-US" sz="2000" b="1" dirty="0" smtClean="0">
                <a:solidFill>
                  <a:srgbClr val="C00000"/>
                </a:solidFill>
                <a:cs typeface="Arial" pitchFamily="34" charset="0"/>
              </a:rPr>
              <a:t>Effect</a:t>
            </a:r>
            <a:r>
              <a:rPr lang="en-US" sz="2000" b="1" dirty="0" smtClean="0">
                <a:cs typeface="Arial" pitchFamily="34" charset="0"/>
              </a:rPr>
              <a:t>= is the result</a:t>
            </a:r>
          </a:p>
          <a:p>
            <a:pPr algn="l" rtl="1" eaLnBrk="1" hangingPunct="1"/>
            <a:r>
              <a:rPr lang="en-US" sz="2000" b="1" u="sng" dirty="0" err="1" smtClean="0">
                <a:cs typeface="Arial" pitchFamily="34" charset="0"/>
              </a:rPr>
              <a:t>Salim</a:t>
            </a:r>
            <a:r>
              <a:rPr lang="en-US" sz="2000" b="1" u="sng" dirty="0" smtClean="0">
                <a:cs typeface="Arial" pitchFamily="34" charset="0"/>
              </a:rPr>
              <a:t> didn’t come to university</a:t>
            </a:r>
            <a:r>
              <a:rPr lang="en-US" sz="2000" b="1" dirty="0" smtClean="0">
                <a:cs typeface="Arial" pitchFamily="34" charset="0"/>
              </a:rPr>
              <a:t>. </a:t>
            </a:r>
            <a:r>
              <a:rPr lang="en-US" sz="2000" b="1" u="sng" dirty="0" smtClean="0">
                <a:cs typeface="Arial" pitchFamily="34" charset="0"/>
              </a:rPr>
              <a:t>He was very sick</a:t>
            </a:r>
            <a:r>
              <a:rPr lang="en-US" sz="2000" b="1" dirty="0" smtClean="0">
                <a:cs typeface="Arial" pitchFamily="34" charset="0"/>
              </a:rPr>
              <a:t>.</a:t>
            </a:r>
          </a:p>
          <a:p>
            <a:pPr algn="l" rtl="1" eaLnBrk="1" hangingPunct="1"/>
            <a:r>
              <a:rPr lang="en-US" sz="2000" b="1" dirty="0" smtClean="0">
                <a:cs typeface="Arial" pitchFamily="34" charset="0"/>
              </a:rPr>
              <a:t>        </a:t>
            </a:r>
            <a:r>
              <a:rPr lang="en-US" sz="2000" b="1" dirty="0" smtClean="0">
                <a:solidFill>
                  <a:srgbClr val="C00000"/>
                </a:solidFill>
                <a:cs typeface="Arial" pitchFamily="34" charset="0"/>
              </a:rPr>
              <a:t>Effect</a:t>
            </a:r>
            <a:r>
              <a:rPr lang="en-US" sz="2000" b="1" dirty="0" smtClean="0">
                <a:cs typeface="Arial" pitchFamily="34" charset="0"/>
              </a:rPr>
              <a:t>                                             </a:t>
            </a:r>
            <a:r>
              <a:rPr lang="en-US" sz="2000" b="1" dirty="0" smtClean="0">
                <a:solidFill>
                  <a:srgbClr val="C00000"/>
                </a:solidFill>
                <a:cs typeface="Arial" pitchFamily="34" charset="0"/>
              </a:rPr>
              <a:t>Cause</a:t>
            </a:r>
          </a:p>
          <a:p>
            <a:pPr algn="l" rtl="1" eaLnBrk="1" hangingPunct="1">
              <a:lnSpc>
                <a:spcPct val="150000"/>
              </a:lnSpc>
            </a:pPr>
            <a:r>
              <a:rPr lang="ar-SA" sz="1800" b="1" dirty="0" smtClean="0">
                <a:cs typeface="Arial" pitchFamily="34" charset="0"/>
              </a:rPr>
              <a:t>:</a:t>
            </a:r>
            <a:r>
              <a:rPr lang="en-US" sz="1800" b="1" dirty="0" smtClean="0">
                <a:cs typeface="Arial" pitchFamily="34" charset="0"/>
              </a:rPr>
              <a:t>We join cause and effect in order to make one sentence by:-</a:t>
            </a:r>
          </a:p>
          <a:p>
            <a:pPr algn="l" rtl="1" eaLnBrk="1" hangingPunct="1">
              <a:lnSpc>
                <a:spcPct val="150000"/>
              </a:lnSpc>
            </a:pPr>
            <a:r>
              <a:rPr lang="en-US" sz="1800" b="1" dirty="0" smtClean="0">
                <a:cs typeface="Arial" pitchFamily="34" charset="0"/>
              </a:rPr>
              <a:t>  Because, as , since _____ cause or reason</a:t>
            </a:r>
          </a:p>
          <a:p>
            <a:pPr algn="l" rtl="1" eaLnBrk="1" hangingPunct="1">
              <a:lnSpc>
                <a:spcPct val="150000"/>
              </a:lnSpc>
            </a:pPr>
            <a:r>
              <a:rPr lang="en-US" sz="1800" b="1" dirty="0" smtClean="0">
                <a:cs typeface="Arial" pitchFamily="34" charset="0"/>
              </a:rPr>
              <a:t>   As a result, there fore , consequently, so_______ effect or result</a:t>
            </a:r>
          </a:p>
          <a:p>
            <a:pPr algn="l" rtl="1" eaLnBrk="1" hangingPunct="1">
              <a:lnSpc>
                <a:spcPct val="150000"/>
              </a:lnSpc>
              <a:buFontTx/>
              <a:buChar char="-"/>
            </a:pPr>
            <a:r>
              <a:rPr lang="en-US" sz="1800" b="1" dirty="0" err="1" smtClean="0">
                <a:cs typeface="Arial" pitchFamily="34" charset="0"/>
              </a:rPr>
              <a:t>Salim</a:t>
            </a:r>
            <a:r>
              <a:rPr lang="en-US" sz="1800" b="1" dirty="0" smtClean="0">
                <a:cs typeface="Arial" pitchFamily="34" charset="0"/>
              </a:rPr>
              <a:t> didn’t come </a:t>
            </a:r>
            <a:r>
              <a:rPr lang="en-US" sz="1800" b="1" dirty="0" smtClean="0">
                <a:solidFill>
                  <a:srgbClr val="C00000"/>
                </a:solidFill>
                <a:cs typeface="Arial" pitchFamily="34" charset="0"/>
              </a:rPr>
              <a:t>because/as/since</a:t>
            </a:r>
            <a:r>
              <a:rPr lang="en-US" sz="1800" b="1" dirty="0" smtClean="0">
                <a:cs typeface="Arial" pitchFamily="34" charset="0"/>
              </a:rPr>
              <a:t> he was very sick</a:t>
            </a:r>
          </a:p>
          <a:p>
            <a:pPr algn="l" rtl="1" eaLnBrk="1" hangingPunct="1">
              <a:lnSpc>
                <a:spcPct val="150000"/>
              </a:lnSpc>
              <a:buFontTx/>
              <a:buChar char="-"/>
            </a:pPr>
            <a:r>
              <a:rPr lang="en-US" sz="1800" b="1" dirty="0" smtClean="0">
                <a:solidFill>
                  <a:srgbClr val="C00000"/>
                </a:solidFill>
                <a:cs typeface="Arial" pitchFamily="34" charset="0"/>
              </a:rPr>
              <a:t>Because/Since/As</a:t>
            </a:r>
            <a:r>
              <a:rPr lang="en-US" sz="1800" b="1" dirty="0" smtClean="0">
                <a:cs typeface="Arial" pitchFamily="34" charset="0"/>
              </a:rPr>
              <a:t> </a:t>
            </a:r>
            <a:r>
              <a:rPr lang="en-US" sz="1800" b="1" dirty="0" err="1" smtClean="0">
                <a:cs typeface="Arial" pitchFamily="34" charset="0"/>
              </a:rPr>
              <a:t>Salim</a:t>
            </a:r>
            <a:r>
              <a:rPr lang="en-US" sz="1800" b="1" dirty="0" smtClean="0">
                <a:cs typeface="Arial" pitchFamily="34" charset="0"/>
              </a:rPr>
              <a:t> was sick, he didn’t come.</a:t>
            </a:r>
          </a:p>
          <a:p>
            <a:pPr algn="l" rtl="1" eaLnBrk="1" hangingPunct="1">
              <a:lnSpc>
                <a:spcPct val="150000"/>
              </a:lnSpc>
              <a:buFontTx/>
              <a:buChar char="-"/>
            </a:pPr>
            <a:r>
              <a:rPr lang="en-US" sz="1800" b="1" dirty="0" err="1" smtClean="0">
                <a:cs typeface="Arial" pitchFamily="34" charset="0"/>
              </a:rPr>
              <a:t>Salim</a:t>
            </a:r>
            <a:r>
              <a:rPr lang="en-US" sz="1800" b="1" dirty="0" smtClean="0">
                <a:cs typeface="Arial" pitchFamily="34" charset="0"/>
              </a:rPr>
              <a:t> was very sick. </a:t>
            </a:r>
            <a:r>
              <a:rPr lang="en-US" sz="1800" b="1" dirty="0" smtClean="0">
                <a:solidFill>
                  <a:srgbClr val="C00000"/>
                </a:solidFill>
                <a:cs typeface="Arial" pitchFamily="34" charset="0"/>
              </a:rPr>
              <a:t>Therefore/ So/ As a result/ Consequently</a:t>
            </a:r>
            <a:r>
              <a:rPr lang="en-US" sz="1800" b="1" dirty="0" smtClean="0">
                <a:cs typeface="Arial" pitchFamily="34" charset="0"/>
              </a:rPr>
              <a:t>, he didn’t come.</a:t>
            </a:r>
          </a:p>
          <a:p>
            <a:pPr algn="l" rtl="1" eaLnBrk="1" hangingPunct="1">
              <a:buFontTx/>
              <a:buChar char="-"/>
            </a:pPr>
            <a:endParaRPr lang="en-US" sz="1800" b="1" dirty="0" smtClean="0">
              <a:cs typeface="Arial" pitchFamily="34" charset="0"/>
            </a:endParaRPr>
          </a:p>
          <a:p>
            <a:pPr algn="l" rtl="1" eaLnBrk="1" hangingPunct="1">
              <a:buFontTx/>
              <a:buChar char="-"/>
            </a:pPr>
            <a:endParaRPr lang="en-US" sz="1800" b="1" dirty="0" smtClean="0">
              <a:cs typeface="Arial" pitchFamily="34" charset="0"/>
            </a:endParaRPr>
          </a:p>
          <a:p>
            <a:pPr algn="l" rtl="1" eaLnBrk="1" hangingPunct="1">
              <a:buFontTx/>
              <a:buChar char="-"/>
            </a:pPr>
            <a:endParaRPr lang="en-US" sz="1800" b="1" dirty="0" smtClean="0">
              <a:cs typeface="Arial" pitchFamily="34" charset="0"/>
            </a:endParaRPr>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4</a:t>
            </a:fld>
            <a:endParaRPr lang="en-US" smtClean="0">
              <a:cs typeface="Arial" pitchFamily="34" charset="0"/>
            </a:endParaRP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bg/>
                                          </p:spTgt>
                                        </p:tgtEl>
                                        <p:attrNameLst>
                                          <p:attrName>style.visibility</p:attrName>
                                        </p:attrNameLst>
                                      </p:cBhvr>
                                      <p:to>
                                        <p:strVal val="visible"/>
                                      </p:to>
                                    </p:set>
                                    <p:animEffect transition="in" filter="fade">
                                      <p:cBhvr>
                                        <p:cTn id="7" dur="2000"/>
                                        <p:tgtEl>
                                          <p:spTgt spid="7171">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fade">
                                      <p:cBhvr>
                                        <p:cTn id="12" dur="2000"/>
                                        <p:tgtEl>
                                          <p:spTgt spid="717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1" end="1"/>
                                            </p:txEl>
                                          </p:spTgt>
                                        </p:tgtEl>
                                        <p:attrNameLst>
                                          <p:attrName>style.visibility</p:attrName>
                                        </p:attrNameLst>
                                      </p:cBhvr>
                                      <p:to>
                                        <p:strVal val="visible"/>
                                      </p:to>
                                    </p:set>
                                    <p:animEffect transition="in" filter="fade">
                                      <p:cBhvr>
                                        <p:cTn id="17" dur="2000"/>
                                        <p:tgtEl>
                                          <p:spTgt spid="717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2" end="2"/>
                                            </p:txEl>
                                          </p:spTgt>
                                        </p:tgtEl>
                                        <p:attrNameLst>
                                          <p:attrName>style.visibility</p:attrName>
                                        </p:attrNameLst>
                                      </p:cBhvr>
                                      <p:to>
                                        <p:strVal val="visible"/>
                                      </p:to>
                                    </p:set>
                                    <p:animEffect transition="in" filter="fade">
                                      <p:cBhvr>
                                        <p:cTn id="22" dur="2000"/>
                                        <p:tgtEl>
                                          <p:spTgt spid="717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3" end="3"/>
                                            </p:txEl>
                                          </p:spTgt>
                                        </p:tgtEl>
                                        <p:attrNameLst>
                                          <p:attrName>style.visibility</p:attrName>
                                        </p:attrNameLst>
                                      </p:cBhvr>
                                      <p:to>
                                        <p:strVal val="visible"/>
                                      </p:to>
                                    </p:set>
                                    <p:animEffect transition="in" filter="fade">
                                      <p:cBhvr>
                                        <p:cTn id="27" dur="2000"/>
                                        <p:tgtEl>
                                          <p:spTgt spid="717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4" end="4"/>
                                            </p:txEl>
                                          </p:spTgt>
                                        </p:tgtEl>
                                        <p:attrNameLst>
                                          <p:attrName>style.visibility</p:attrName>
                                        </p:attrNameLst>
                                      </p:cBhvr>
                                      <p:to>
                                        <p:strVal val="visible"/>
                                      </p:to>
                                    </p:set>
                                    <p:animEffect transition="in" filter="fade">
                                      <p:cBhvr>
                                        <p:cTn id="32" dur="2000"/>
                                        <p:tgtEl>
                                          <p:spTgt spid="717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5" end="5"/>
                                            </p:txEl>
                                          </p:spTgt>
                                        </p:tgtEl>
                                        <p:attrNameLst>
                                          <p:attrName>style.visibility</p:attrName>
                                        </p:attrNameLst>
                                      </p:cBhvr>
                                      <p:to>
                                        <p:strVal val="visible"/>
                                      </p:to>
                                    </p:set>
                                    <p:animEffect transition="in" filter="fade">
                                      <p:cBhvr>
                                        <p:cTn id="37" dur="2000"/>
                                        <p:tgtEl>
                                          <p:spTgt spid="717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1">
                                            <p:txEl>
                                              <p:pRg st="6" end="6"/>
                                            </p:txEl>
                                          </p:spTgt>
                                        </p:tgtEl>
                                        <p:attrNameLst>
                                          <p:attrName>style.visibility</p:attrName>
                                        </p:attrNameLst>
                                      </p:cBhvr>
                                      <p:to>
                                        <p:strVal val="visible"/>
                                      </p:to>
                                    </p:set>
                                    <p:animEffect transition="in" filter="fade">
                                      <p:cBhvr>
                                        <p:cTn id="42" dur="2000"/>
                                        <p:tgtEl>
                                          <p:spTgt spid="7171">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171">
                                            <p:txEl>
                                              <p:pRg st="7" end="7"/>
                                            </p:txEl>
                                          </p:spTgt>
                                        </p:tgtEl>
                                        <p:attrNameLst>
                                          <p:attrName>style.visibility</p:attrName>
                                        </p:attrNameLst>
                                      </p:cBhvr>
                                      <p:to>
                                        <p:strVal val="visible"/>
                                      </p:to>
                                    </p:set>
                                    <p:animEffect transition="in" filter="fade">
                                      <p:cBhvr>
                                        <p:cTn id="47" dur="2000"/>
                                        <p:tgtEl>
                                          <p:spTgt spid="7171">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171">
                                            <p:txEl>
                                              <p:pRg st="8" end="8"/>
                                            </p:txEl>
                                          </p:spTgt>
                                        </p:tgtEl>
                                        <p:attrNameLst>
                                          <p:attrName>style.visibility</p:attrName>
                                        </p:attrNameLst>
                                      </p:cBhvr>
                                      <p:to>
                                        <p:strVal val="visible"/>
                                      </p:to>
                                    </p:set>
                                    <p:animEffect transition="in" filter="fade">
                                      <p:cBhvr>
                                        <p:cTn id="52" dur="2000"/>
                                        <p:tgtEl>
                                          <p:spTgt spid="7171">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171">
                                            <p:txEl>
                                              <p:pRg st="9" end="9"/>
                                            </p:txEl>
                                          </p:spTgt>
                                        </p:tgtEl>
                                        <p:attrNameLst>
                                          <p:attrName>style.visibility</p:attrName>
                                        </p:attrNameLst>
                                      </p:cBhvr>
                                      <p:to>
                                        <p:strVal val="visible"/>
                                      </p:to>
                                    </p:set>
                                    <p:animEffect transition="in" filter="fade">
                                      <p:cBhvr>
                                        <p:cTn id="57" dur="2000"/>
                                        <p:tgtEl>
                                          <p:spTgt spid="7171">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171">
                                            <p:txEl>
                                              <p:pRg st="13" end="13"/>
                                            </p:txEl>
                                          </p:spTgt>
                                        </p:tgtEl>
                                        <p:attrNameLst>
                                          <p:attrName>style.visibility</p:attrName>
                                        </p:attrNameLst>
                                      </p:cBhvr>
                                      <p:to>
                                        <p:strVal val="visible"/>
                                      </p:to>
                                    </p:set>
                                    <p:animEffect transition="in" filter="fade">
                                      <p:cBhvr>
                                        <p:cTn id="62" dur="2000"/>
                                        <p:tgtEl>
                                          <p:spTgt spid="7171">
                                            <p:txEl>
                                              <p:pRg st="13" end="1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171">
                                            <p:txEl>
                                              <p:pRg st="14" end="14"/>
                                            </p:txEl>
                                          </p:spTgt>
                                        </p:tgtEl>
                                        <p:attrNameLst>
                                          <p:attrName>style.visibility</p:attrName>
                                        </p:attrNameLst>
                                      </p:cBhvr>
                                      <p:to>
                                        <p:strVal val="visible"/>
                                      </p:to>
                                    </p:set>
                                    <p:animEffect transition="in" filter="fade">
                                      <p:cBhvr>
                                        <p:cTn id="67" dur="2000"/>
                                        <p:tgtEl>
                                          <p:spTgt spid="7171">
                                            <p:txEl>
                                              <p:pRg st="14" end="1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171">
                                            <p:txEl>
                                              <p:pRg st="16" end="16"/>
                                            </p:txEl>
                                          </p:spTgt>
                                        </p:tgtEl>
                                        <p:attrNameLst>
                                          <p:attrName>style.visibility</p:attrName>
                                        </p:attrNameLst>
                                      </p:cBhvr>
                                      <p:to>
                                        <p:strVal val="visible"/>
                                      </p:to>
                                    </p:set>
                                    <p:animEffect transition="in" filter="fade">
                                      <p:cBhvr>
                                        <p:cTn id="72" dur="2000"/>
                                        <p:tgtEl>
                                          <p:spTgt spid="7171">
                                            <p:txEl>
                                              <p:pRg st="16" end="1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7171">
                                            <p:txEl>
                                              <p:pRg st="17" end="17"/>
                                            </p:txEl>
                                          </p:spTgt>
                                        </p:tgtEl>
                                        <p:attrNameLst>
                                          <p:attrName>style.visibility</p:attrName>
                                        </p:attrNameLst>
                                      </p:cBhvr>
                                      <p:to>
                                        <p:strVal val="visible"/>
                                      </p:to>
                                    </p:set>
                                    <p:animEffect transition="in" filter="fade">
                                      <p:cBhvr>
                                        <p:cTn id="77" dur="2000"/>
                                        <p:tgtEl>
                                          <p:spTgt spid="7171">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b="1" dirty="0" smtClean="0"/>
              <a:t> Sample Questions Cause &amp; Effect </a:t>
            </a:r>
            <a:r>
              <a:rPr lang="en-US" sz="2400" b="1" dirty="0" smtClean="0">
                <a:solidFill>
                  <a:schemeClr val="tx1"/>
                </a:solidFill>
              </a:rPr>
              <a:t>Page 79</a:t>
            </a:r>
            <a:r>
              <a:rPr lang="en-US" sz="3600" b="1" dirty="0" smtClean="0"/>
              <a:t> </a:t>
            </a:r>
            <a:endParaRPr lang="en-US" sz="3600" b="1" dirty="0"/>
          </a:p>
        </p:txBody>
      </p:sp>
      <p:sp>
        <p:nvSpPr>
          <p:cNvPr id="7171" name="Text Placeholder 5"/>
          <p:cNvSpPr>
            <a:spLocks noGrp="1"/>
          </p:cNvSpPr>
          <p:nvPr>
            <p:ph idx="1"/>
          </p:nvPr>
        </p:nvSpPr>
        <p:spPr>
          <a:ln>
            <a:solidFill>
              <a:srgbClr val="C00000"/>
            </a:solidFill>
          </a:ln>
        </p:spPr>
        <p:txBody>
          <a:bodyPr/>
          <a:lstStyle/>
          <a:p>
            <a:pPr algn="l" rtl="1" eaLnBrk="1" hangingPunct="1"/>
            <a:r>
              <a:rPr lang="en-US" sz="1800" b="1" dirty="0" smtClean="0">
                <a:cs typeface="Arial" pitchFamily="34" charset="0"/>
              </a:rPr>
              <a:t>1. He put on heavy clothes____________ the weather was very cold.</a:t>
            </a:r>
          </a:p>
          <a:p>
            <a:pPr algn="l" rtl="1" eaLnBrk="1" hangingPunct="1"/>
            <a:r>
              <a:rPr lang="ar-SA" sz="1800" b="1" dirty="0" smtClean="0">
                <a:cs typeface="Arial" pitchFamily="34" charset="0"/>
              </a:rPr>
              <a:t>  </a:t>
            </a:r>
            <a:r>
              <a:rPr lang="en-US" sz="1800" b="1" dirty="0" smtClean="0">
                <a:cs typeface="Arial" pitchFamily="34" charset="0"/>
              </a:rPr>
              <a:t>      </a:t>
            </a:r>
            <a:r>
              <a:rPr lang="en-US" sz="1800" b="1" dirty="0" smtClean="0">
                <a:solidFill>
                  <a:srgbClr val="0070C0"/>
                </a:solidFill>
                <a:cs typeface="Arial" pitchFamily="34" charset="0"/>
              </a:rPr>
              <a:t>a. because                            b. as a result                          c. therefore              c. so</a:t>
            </a:r>
          </a:p>
          <a:p>
            <a:pPr algn="l" rtl="1" eaLnBrk="1" hangingPunct="1"/>
            <a:r>
              <a:rPr lang="en-US" sz="1800" b="1" dirty="0" smtClean="0">
                <a:cs typeface="Arial" pitchFamily="34" charset="0"/>
              </a:rPr>
              <a:t> 2. __________ the questions were easy, all students succeeded.</a:t>
            </a:r>
          </a:p>
          <a:p>
            <a:pPr algn="l" rtl="1" eaLnBrk="1" hangingPunct="1"/>
            <a:r>
              <a:rPr lang="en-US" sz="1800" b="1" dirty="0" smtClean="0">
                <a:cs typeface="Arial" pitchFamily="34" charset="0"/>
              </a:rPr>
              <a:t>      </a:t>
            </a:r>
            <a:r>
              <a:rPr lang="en-US" sz="1800" b="1" dirty="0" smtClean="0">
                <a:solidFill>
                  <a:srgbClr val="0070C0"/>
                </a:solidFill>
                <a:cs typeface="Arial" pitchFamily="34" charset="0"/>
              </a:rPr>
              <a:t>a. As a result                        b. Since                                    c. Consequently      c. so</a:t>
            </a:r>
          </a:p>
          <a:p>
            <a:pPr algn="l" rtl="1" eaLnBrk="1" hangingPunct="1"/>
            <a:r>
              <a:rPr lang="en-US" sz="1800" b="1" dirty="0" smtClean="0">
                <a:cs typeface="Arial" pitchFamily="34" charset="0"/>
              </a:rPr>
              <a:t> 3. My friend is very rich. ____________ he has a new car and a villa.</a:t>
            </a:r>
          </a:p>
          <a:p>
            <a:pPr algn="l" rtl="1" eaLnBrk="1" hangingPunct="1"/>
            <a:r>
              <a:rPr lang="en-US" sz="1800" b="1" dirty="0" smtClean="0">
                <a:cs typeface="Arial" pitchFamily="34" charset="0"/>
              </a:rPr>
              <a:t>      </a:t>
            </a:r>
            <a:r>
              <a:rPr lang="en-US" sz="1800" b="1" dirty="0" smtClean="0">
                <a:solidFill>
                  <a:srgbClr val="0070C0"/>
                </a:solidFill>
                <a:cs typeface="Arial" pitchFamily="34" charset="0"/>
              </a:rPr>
              <a:t>a. Therefore                         b. Since                                    c. As                           c. because</a:t>
            </a:r>
          </a:p>
          <a:p>
            <a:pPr algn="l" rtl="1" eaLnBrk="1" hangingPunct="1"/>
            <a:r>
              <a:rPr lang="en-US" sz="1800" b="1" dirty="0" smtClean="0">
                <a:cs typeface="Arial" pitchFamily="34" charset="0"/>
              </a:rPr>
              <a:t>  4. The doctor didn’t come today. ____________ the lecture was cancelled .</a:t>
            </a:r>
          </a:p>
          <a:p>
            <a:pPr algn="l" rtl="1" eaLnBrk="1" hangingPunct="1"/>
            <a:r>
              <a:rPr lang="en-US" sz="1800" b="1" dirty="0" smtClean="0">
                <a:cs typeface="Arial" pitchFamily="34" charset="0"/>
              </a:rPr>
              <a:t>      </a:t>
            </a:r>
            <a:r>
              <a:rPr lang="en-US" sz="1800" b="1" dirty="0" smtClean="0">
                <a:solidFill>
                  <a:srgbClr val="0070C0"/>
                </a:solidFill>
                <a:cs typeface="Arial" pitchFamily="34" charset="0"/>
              </a:rPr>
              <a:t>a. Because                            b. As                                         c.  So                          c. Since</a:t>
            </a:r>
          </a:p>
          <a:p>
            <a:pPr algn="l" rtl="1" eaLnBrk="1" hangingPunct="1"/>
            <a:r>
              <a:rPr lang="en-US" sz="1800" b="1" dirty="0" smtClean="0">
                <a:cs typeface="Arial" pitchFamily="34" charset="0"/>
              </a:rPr>
              <a:t>  5. _______ the film was boring, no one enjoyed it.</a:t>
            </a:r>
          </a:p>
          <a:p>
            <a:pPr algn="l" rtl="1" eaLnBrk="1" hangingPunct="1"/>
            <a:r>
              <a:rPr lang="en-US" sz="1800" b="1" dirty="0" smtClean="0">
                <a:cs typeface="Arial" pitchFamily="34" charset="0"/>
              </a:rPr>
              <a:t>      </a:t>
            </a:r>
            <a:r>
              <a:rPr lang="en-US" sz="1800" b="1" dirty="0" smtClean="0">
                <a:solidFill>
                  <a:srgbClr val="0070C0"/>
                </a:solidFill>
                <a:cs typeface="Arial" pitchFamily="34" charset="0"/>
              </a:rPr>
              <a:t>a. As                                      b. So                                          c. Therefore             c. As a result</a:t>
            </a:r>
          </a:p>
          <a:p>
            <a:pPr algn="l" rtl="1" eaLnBrk="1" hangingPunct="1"/>
            <a:r>
              <a:rPr lang="en-US" sz="1800" b="1" dirty="0" smtClean="0">
                <a:cs typeface="Arial" pitchFamily="34" charset="0"/>
              </a:rPr>
              <a:t>  6. The food was very delicious. _____________, we ate too much.</a:t>
            </a:r>
          </a:p>
          <a:p>
            <a:pPr algn="l" rtl="1" eaLnBrk="1" hangingPunct="1"/>
            <a:r>
              <a:rPr lang="en-US" sz="1800" b="1" dirty="0" smtClean="0">
                <a:cs typeface="Arial" pitchFamily="34" charset="0"/>
              </a:rPr>
              <a:t>      </a:t>
            </a:r>
            <a:r>
              <a:rPr lang="en-US" sz="1800" b="1" dirty="0" smtClean="0">
                <a:solidFill>
                  <a:srgbClr val="0070C0"/>
                </a:solidFill>
                <a:cs typeface="Arial" pitchFamily="34" charset="0"/>
              </a:rPr>
              <a:t>a. Consequently                 b. Because                                c. Since                      d. As</a:t>
            </a:r>
          </a:p>
          <a:p>
            <a:pPr algn="l" rtl="1" eaLnBrk="1" hangingPunct="1"/>
            <a:r>
              <a:rPr lang="en-US" sz="1800" b="1" dirty="0" smtClean="0">
                <a:cs typeface="Arial" pitchFamily="34" charset="0"/>
              </a:rPr>
              <a:t>    </a:t>
            </a:r>
          </a:p>
          <a:p>
            <a:pPr algn="l" rtl="1" eaLnBrk="1" hangingPunct="1">
              <a:buFontTx/>
              <a:buChar char="-"/>
            </a:pPr>
            <a:endParaRPr lang="en-US" sz="1800" b="1" dirty="0" smtClean="0">
              <a:cs typeface="Arial" pitchFamily="34" charset="0"/>
            </a:endParaRPr>
          </a:p>
          <a:p>
            <a:pPr algn="l" rtl="1" eaLnBrk="1" hangingPunct="1">
              <a:buFontTx/>
              <a:buChar char="-"/>
            </a:pPr>
            <a:endParaRPr lang="en-US" sz="1800" b="1" dirty="0" smtClean="0">
              <a:cs typeface="Arial" pitchFamily="34" charset="0"/>
            </a:endParaRPr>
          </a:p>
          <a:p>
            <a:pPr algn="l" rtl="1" eaLnBrk="1" hangingPunct="1">
              <a:buFontTx/>
              <a:buChar char="-"/>
            </a:pPr>
            <a:endParaRPr lang="en-US" sz="1800" b="1" dirty="0" smtClean="0">
              <a:cs typeface="Arial" pitchFamily="34" charset="0"/>
            </a:endParaRPr>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endParaRPr lang="en-US" dirty="0" smtClean="0">
              <a:cs typeface="Arial" pitchFamily="34" charset="0"/>
            </a:endParaRP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bg/>
                                          </p:spTgt>
                                        </p:tgtEl>
                                        <p:attrNameLst>
                                          <p:attrName>style.visibility</p:attrName>
                                        </p:attrNameLst>
                                      </p:cBhvr>
                                      <p:to>
                                        <p:strVal val="visible"/>
                                      </p:to>
                                    </p:set>
                                    <p:animEffect transition="in" filter="fade">
                                      <p:cBhvr>
                                        <p:cTn id="7" dur="2000"/>
                                        <p:tgtEl>
                                          <p:spTgt spid="7171">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fade">
                                      <p:cBhvr>
                                        <p:cTn id="12" dur="2000"/>
                                        <p:tgtEl>
                                          <p:spTgt spid="717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1" end="1"/>
                                            </p:txEl>
                                          </p:spTgt>
                                        </p:tgtEl>
                                        <p:attrNameLst>
                                          <p:attrName>style.visibility</p:attrName>
                                        </p:attrNameLst>
                                      </p:cBhvr>
                                      <p:to>
                                        <p:strVal val="visible"/>
                                      </p:to>
                                    </p:set>
                                    <p:animEffect transition="in" filter="fade">
                                      <p:cBhvr>
                                        <p:cTn id="17" dur="2000"/>
                                        <p:tgtEl>
                                          <p:spTgt spid="717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2" end="2"/>
                                            </p:txEl>
                                          </p:spTgt>
                                        </p:tgtEl>
                                        <p:attrNameLst>
                                          <p:attrName>style.visibility</p:attrName>
                                        </p:attrNameLst>
                                      </p:cBhvr>
                                      <p:to>
                                        <p:strVal val="visible"/>
                                      </p:to>
                                    </p:set>
                                    <p:animEffect transition="in" filter="fade">
                                      <p:cBhvr>
                                        <p:cTn id="22" dur="2000"/>
                                        <p:tgtEl>
                                          <p:spTgt spid="717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3" end="3"/>
                                            </p:txEl>
                                          </p:spTgt>
                                        </p:tgtEl>
                                        <p:attrNameLst>
                                          <p:attrName>style.visibility</p:attrName>
                                        </p:attrNameLst>
                                      </p:cBhvr>
                                      <p:to>
                                        <p:strVal val="visible"/>
                                      </p:to>
                                    </p:set>
                                    <p:animEffect transition="in" filter="fade">
                                      <p:cBhvr>
                                        <p:cTn id="27" dur="2000"/>
                                        <p:tgtEl>
                                          <p:spTgt spid="717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4" end="4"/>
                                            </p:txEl>
                                          </p:spTgt>
                                        </p:tgtEl>
                                        <p:attrNameLst>
                                          <p:attrName>style.visibility</p:attrName>
                                        </p:attrNameLst>
                                      </p:cBhvr>
                                      <p:to>
                                        <p:strVal val="visible"/>
                                      </p:to>
                                    </p:set>
                                    <p:animEffect transition="in" filter="fade">
                                      <p:cBhvr>
                                        <p:cTn id="32" dur="2000"/>
                                        <p:tgtEl>
                                          <p:spTgt spid="717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5" end="5"/>
                                            </p:txEl>
                                          </p:spTgt>
                                        </p:tgtEl>
                                        <p:attrNameLst>
                                          <p:attrName>style.visibility</p:attrName>
                                        </p:attrNameLst>
                                      </p:cBhvr>
                                      <p:to>
                                        <p:strVal val="visible"/>
                                      </p:to>
                                    </p:set>
                                    <p:animEffect transition="in" filter="fade">
                                      <p:cBhvr>
                                        <p:cTn id="37" dur="2000"/>
                                        <p:tgtEl>
                                          <p:spTgt spid="717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1">
                                            <p:txEl>
                                              <p:pRg st="6" end="6"/>
                                            </p:txEl>
                                          </p:spTgt>
                                        </p:tgtEl>
                                        <p:attrNameLst>
                                          <p:attrName>style.visibility</p:attrName>
                                        </p:attrNameLst>
                                      </p:cBhvr>
                                      <p:to>
                                        <p:strVal val="visible"/>
                                      </p:to>
                                    </p:set>
                                    <p:animEffect transition="in" filter="fade">
                                      <p:cBhvr>
                                        <p:cTn id="42" dur="2000"/>
                                        <p:tgtEl>
                                          <p:spTgt spid="7171">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171">
                                            <p:txEl>
                                              <p:pRg st="7" end="7"/>
                                            </p:txEl>
                                          </p:spTgt>
                                        </p:tgtEl>
                                        <p:attrNameLst>
                                          <p:attrName>style.visibility</p:attrName>
                                        </p:attrNameLst>
                                      </p:cBhvr>
                                      <p:to>
                                        <p:strVal val="visible"/>
                                      </p:to>
                                    </p:set>
                                    <p:animEffect transition="in" filter="fade">
                                      <p:cBhvr>
                                        <p:cTn id="47" dur="2000"/>
                                        <p:tgtEl>
                                          <p:spTgt spid="7171">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171">
                                            <p:txEl>
                                              <p:pRg st="8" end="8"/>
                                            </p:txEl>
                                          </p:spTgt>
                                        </p:tgtEl>
                                        <p:attrNameLst>
                                          <p:attrName>style.visibility</p:attrName>
                                        </p:attrNameLst>
                                      </p:cBhvr>
                                      <p:to>
                                        <p:strVal val="visible"/>
                                      </p:to>
                                    </p:set>
                                    <p:animEffect transition="in" filter="fade">
                                      <p:cBhvr>
                                        <p:cTn id="52" dur="2000"/>
                                        <p:tgtEl>
                                          <p:spTgt spid="7171">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171">
                                            <p:txEl>
                                              <p:pRg st="9" end="9"/>
                                            </p:txEl>
                                          </p:spTgt>
                                        </p:tgtEl>
                                        <p:attrNameLst>
                                          <p:attrName>style.visibility</p:attrName>
                                        </p:attrNameLst>
                                      </p:cBhvr>
                                      <p:to>
                                        <p:strVal val="visible"/>
                                      </p:to>
                                    </p:set>
                                    <p:animEffect transition="in" filter="fade">
                                      <p:cBhvr>
                                        <p:cTn id="57" dur="2000"/>
                                        <p:tgtEl>
                                          <p:spTgt spid="7171">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171">
                                            <p:txEl>
                                              <p:pRg st="10" end="10"/>
                                            </p:txEl>
                                          </p:spTgt>
                                        </p:tgtEl>
                                        <p:attrNameLst>
                                          <p:attrName>style.visibility</p:attrName>
                                        </p:attrNameLst>
                                      </p:cBhvr>
                                      <p:to>
                                        <p:strVal val="visible"/>
                                      </p:to>
                                    </p:set>
                                    <p:animEffect transition="in" filter="fade">
                                      <p:cBhvr>
                                        <p:cTn id="62" dur="2000"/>
                                        <p:tgtEl>
                                          <p:spTgt spid="7171">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171">
                                            <p:txEl>
                                              <p:pRg st="11" end="11"/>
                                            </p:txEl>
                                          </p:spTgt>
                                        </p:tgtEl>
                                        <p:attrNameLst>
                                          <p:attrName>style.visibility</p:attrName>
                                        </p:attrNameLst>
                                      </p:cBhvr>
                                      <p:to>
                                        <p:strVal val="visible"/>
                                      </p:to>
                                    </p:set>
                                    <p:animEffect transition="in" filter="fade">
                                      <p:cBhvr>
                                        <p:cTn id="67" dur="2000"/>
                                        <p:tgtEl>
                                          <p:spTgt spid="7171">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171">
                                            <p:txEl>
                                              <p:pRg st="12" end="12"/>
                                            </p:txEl>
                                          </p:spTgt>
                                        </p:tgtEl>
                                        <p:attrNameLst>
                                          <p:attrName>style.visibility</p:attrName>
                                        </p:attrNameLst>
                                      </p:cBhvr>
                                      <p:to>
                                        <p:strVal val="visible"/>
                                      </p:to>
                                    </p:set>
                                    <p:animEffect transition="in" filter="fade">
                                      <p:cBhvr>
                                        <p:cTn id="72" dur="2000"/>
                                        <p:tgtEl>
                                          <p:spTgt spid="7171">
                                            <p:txEl>
                                              <p:pRg st="12" end="1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7171">
                                            <p:txEl>
                                              <p:pRg st="16" end="16"/>
                                            </p:txEl>
                                          </p:spTgt>
                                        </p:tgtEl>
                                        <p:attrNameLst>
                                          <p:attrName>style.visibility</p:attrName>
                                        </p:attrNameLst>
                                      </p:cBhvr>
                                      <p:to>
                                        <p:strVal val="visible"/>
                                      </p:to>
                                    </p:set>
                                    <p:animEffect transition="in" filter="fade">
                                      <p:cBhvr>
                                        <p:cTn id="77" dur="2000"/>
                                        <p:tgtEl>
                                          <p:spTgt spid="7171">
                                            <p:txEl>
                                              <p:pRg st="16" end="16"/>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7171">
                                            <p:txEl>
                                              <p:pRg st="17" end="17"/>
                                            </p:txEl>
                                          </p:spTgt>
                                        </p:tgtEl>
                                        <p:attrNameLst>
                                          <p:attrName>style.visibility</p:attrName>
                                        </p:attrNameLst>
                                      </p:cBhvr>
                                      <p:to>
                                        <p:strVal val="visible"/>
                                      </p:to>
                                    </p:set>
                                    <p:animEffect transition="in" filter="fade">
                                      <p:cBhvr>
                                        <p:cTn id="82" dur="2000"/>
                                        <p:tgtEl>
                                          <p:spTgt spid="7171">
                                            <p:txEl>
                                              <p:pRg st="17" end="1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7171">
                                            <p:txEl>
                                              <p:pRg st="19" end="19"/>
                                            </p:txEl>
                                          </p:spTgt>
                                        </p:tgtEl>
                                        <p:attrNameLst>
                                          <p:attrName>style.visibility</p:attrName>
                                        </p:attrNameLst>
                                      </p:cBhvr>
                                      <p:to>
                                        <p:strVal val="visible"/>
                                      </p:to>
                                    </p:set>
                                    <p:animEffect transition="in" filter="fade">
                                      <p:cBhvr>
                                        <p:cTn id="87" dur="2000"/>
                                        <p:tgtEl>
                                          <p:spTgt spid="7171">
                                            <p:txEl>
                                              <p:pRg st="19" end="19"/>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7171">
                                            <p:txEl>
                                              <p:pRg st="20" end="20"/>
                                            </p:txEl>
                                          </p:spTgt>
                                        </p:tgtEl>
                                        <p:attrNameLst>
                                          <p:attrName>style.visibility</p:attrName>
                                        </p:attrNameLst>
                                      </p:cBhvr>
                                      <p:to>
                                        <p:strVal val="visible"/>
                                      </p:to>
                                    </p:set>
                                    <p:animEffect transition="in" filter="fade">
                                      <p:cBhvr>
                                        <p:cTn id="92" dur="2000"/>
                                        <p:tgtEl>
                                          <p:spTgt spid="7171">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274638"/>
            <a:ext cx="9105900" cy="639762"/>
          </a:xfrm>
        </p:spPr>
        <p:txBody>
          <a:bodyPr/>
          <a:lstStyle/>
          <a:p>
            <a:pPr algn="l" eaLnBrk="1" hangingPunct="1">
              <a:defRPr/>
            </a:pPr>
            <a:r>
              <a:rPr lang="en-US" sz="3600" b="1" dirty="0" smtClean="0">
                <a:solidFill>
                  <a:srgbClr val="C00000"/>
                </a:solidFill>
              </a:rPr>
              <a:t> Information Questions </a:t>
            </a:r>
            <a:endParaRPr lang="en-US" sz="3600" b="1" dirty="0">
              <a:solidFill>
                <a:schemeClr val="tx1"/>
              </a:solidFill>
            </a:endParaRPr>
          </a:p>
        </p:txBody>
      </p:sp>
      <p:sp>
        <p:nvSpPr>
          <p:cNvPr id="7171" name="Text Placeholder 5"/>
          <p:cNvSpPr>
            <a:spLocks noGrp="1"/>
          </p:cNvSpPr>
          <p:nvPr>
            <p:ph idx="1"/>
          </p:nvPr>
        </p:nvSpPr>
        <p:spPr>
          <a:xfrm>
            <a:off x="228600" y="1219200"/>
            <a:ext cx="8991600" cy="4953001"/>
          </a:xfrm>
        </p:spPr>
        <p:txBody>
          <a:bodyPr/>
          <a:lstStyle/>
          <a:p>
            <a:pPr algn="l" rtl="1" eaLnBrk="1" hangingPunct="1"/>
            <a:r>
              <a:rPr lang="en-US" sz="2000" b="1" dirty="0" smtClean="0">
                <a:cs typeface="Arial" pitchFamily="34" charset="0"/>
              </a:rPr>
              <a:t> </a:t>
            </a:r>
            <a:r>
              <a:rPr lang="en-US" sz="1800" b="1" dirty="0" smtClean="0">
                <a:cs typeface="Arial" pitchFamily="34" charset="0"/>
              </a:rPr>
              <a:t> </a:t>
            </a:r>
          </a:p>
          <a:p>
            <a:pPr algn="l" rtl="1" eaLnBrk="1" hangingPunct="1"/>
            <a:endParaRPr lang="en-US" sz="1600" b="1" dirty="0" smtClean="0">
              <a:cs typeface="Arial" pitchFamily="34" charset="0"/>
            </a:endParaRPr>
          </a:p>
          <a:p>
            <a:pPr algn="l" rtl="1" eaLnBrk="1" hangingPunct="1"/>
            <a:r>
              <a:rPr lang="ar-SA" sz="2000" b="1" i="1" u="sng" dirty="0" smtClean="0">
                <a:solidFill>
                  <a:srgbClr val="FF3300"/>
                </a:solidFill>
                <a:cs typeface="Arial" pitchFamily="34" charset="0"/>
              </a:rPr>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6</a:t>
            </a:fld>
            <a:endParaRPr lang="en-US" dirty="0" smtClean="0">
              <a:cs typeface="Arial" pitchFamily="34" charset="0"/>
            </a:endParaRPr>
          </a:p>
        </p:txBody>
      </p:sp>
      <p:graphicFrame>
        <p:nvGraphicFramePr>
          <p:cNvPr id="5" name="Table 4"/>
          <p:cNvGraphicFramePr>
            <a:graphicFrameLocks noGrp="1"/>
          </p:cNvGraphicFramePr>
          <p:nvPr/>
        </p:nvGraphicFramePr>
        <p:xfrm>
          <a:off x="228600" y="958496"/>
          <a:ext cx="9067800" cy="4678780"/>
        </p:xfrm>
        <a:graphic>
          <a:graphicData uri="http://schemas.openxmlformats.org/drawingml/2006/table">
            <a:tbl>
              <a:tblPr rtl="1" firstRow="1" bandRow="1">
                <a:tableStyleId>{5C22544A-7EE6-4342-B048-85BDC9FD1C3A}</a:tableStyleId>
              </a:tblPr>
              <a:tblGrid>
                <a:gridCol w="5398300"/>
                <a:gridCol w="1971710"/>
                <a:gridCol w="1188712"/>
                <a:gridCol w="509078"/>
              </a:tblGrid>
              <a:tr h="353143">
                <a:tc>
                  <a:txBody>
                    <a:bodyPr/>
                    <a:lstStyle/>
                    <a:p>
                      <a:pPr rtl="1"/>
                      <a:r>
                        <a:rPr lang="en-US" dirty="0" smtClean="0"/>
                        <a:t>Example </a:t>
                      </a:r>
                      <a:endParaRPr lang="ar-SA" dirty="0"/>
                    </a:p>
                  </a:txBody>
                  <a:tcPr/>
                </a:tc>
                <a:tc>
                  <a:txBody>
                    <a:bodyPr/>
                    <a:lstStyle/>
                    <a:p>
                      <a:pPr rtl="1"/>
                      <a:r>
                        <a:rPr lang="en-US" dirty="0" smtClean="0"/>
                        <a:t>Situation </a:t>
                      </a:r>
                      <a:endParaRPr lang="ar-SA" dirty="0"/>
                    </a:p>
                  </a:txBody>
                  <a:tcPr/>
                </a:tc>
                <a:tc>
                  <a:txBody>
                    <a:bodyPr/>
                    <a:lstStyle/>
                    <a:p>
                      <a:pPr rtl="1"/>
                      <a:r>
                        <a:rPr lang="en-US" dirty="0" err="1" smtClean="0"/>
                        <a:t>Wh</a:t>
                      </a:r>
                      <a:r>
                        <a:rPr lang="en-US" dirty="0" smtClean="0"/>
                        <a:t> </a:t>
                      </a:r>
                      <a:endParaRPr lang="ar-SA" dirty="0"/>
                    </a:p>
                  </a:txBody>
                  <a:tcPr/>
                </a:tc>
                <a:tc>
                  <a:txBody>
                    <a:bodyPr/>
                    <a:lstStyle/>
                    <a:p>
                      <a:pPr rtl="1"/>
                      <a:r>
                        <a:rPr lang="en-US" dirty="0" smtClean="0"/>
                        <a:t>No. </a:t>
                      </a:r>
                      <a:endParaRPr lang="ar-SA" dirty="0"/>
                    </a:p>
                  </a:txBody>
                  <a:tcPr/>
                </a:tc>
              </a:tr>
              <a:tr h="353143">
                <a:tc>
                  <a:txBody>
                    <a:bodyPr/>
                    <a:lstStyle/>
                    <a:p>
                      <a:pPr rtl="1"/>
                      <a:r>
                        <a:rPr lang="en-US" b="1" dirty="0" smtClean="0">
                          <a:solidFill>
                            <a:srgbClr val="FF3300"/>
                          </a:solidFill>
                        </a:rPr>
                        <a:t>Who </a:t>
                      </a:r>
                      <a:r>
                        <a:rPr lang="en-US" b="1" dirty="0" smtClean="0"/>
                        <a:t>is in</a:t>
                      </a:r>
                      <a:r>
                        <a:rPr lang="en-US" b="1" baseline="0" dirty="0" smtClean="0"/>
                        <a:t> the car? _ </a:t>
                      </a:r>
                      <a:r>
                        <a:rPr lang="en-US" b="1" baseline="0" dirty="0" err="1" smtClean="0"/>
                        <a:t>Reena</a:t>
                      </a:r>
                      <a:endParaRPr lang="ar-SA" b="1" dirty="0"/>
                    </a:p>
                  </a:txBody>
                  <a:tcPr/>
                </a:tc>
                <a:tc>
                  <a:txBody>
                    <a:bodyPr/>
                    <a:lstStyle/>
                    <a:p>
                      <a:pPr rtl="1"/>
                      <a:r>
                        <a:rPr lang="en-US" b="1" dirty="0" smtClean="0"/>
                        <a:t>Person</a:t>
                      </a:r>
                      <a:endParaRPr lang="ar-SA" b="1" dirty="0"/>
                    </a:p>
                  </a:txBody>
                  <a:tcPr/>
                </a:tc>
                <a:tc>
                  <a:txBody>
                    <a:bodyPr/>
                    <a:lstStyle/>
                    <a:p>
                      <a:pPr rtl="1"/>
                      <a:r>
                        <a:rPr lang="en-US" b="1" dirty="0" smtClean="0"/>
                        <a:t>Who</a:t>
                      </a:r>
                      <a:endParaRPr lang="ar-SA" b="1" dirty="0"/>
                    </a:p>
                  </a:txBody>
                  <a:tcPr/>
                </a:tc>
                <a:tc>
                  <a:txBody>
                    <a:bodyPr/>
                    <a:lstStyle/>
                    <a:p>
                      <a:pPr rtl="1"/>
                      <a:r>
                        <a:rPr lang="en-US" b="1" dirty="0" smtClean="0"/>
                        <a:t>1</a:t>
                      </a:r>
                      <a:endParaRPr lang="ar-SA" b="1" dirty="0"/>
                    </a:p>
                  </a:txBody>
                  <a:tcPr/>
                </a:tc>
              </a:tr>
              <a:tr h="353143">
                <a:tc>
                  <a:txBody>
                    <a:bodyPr/>
                    <a:lstStyle/>
                    <a:p>
                      <a:pPr rtl="1"/>
                      <a:r>
                        <a:rPr lang="en-US" b="1" dirty="0" smtClean="0">
                          <a:solidFill>
                            <a:srgbClr val="FF3300"/>
                          </a:solidFill>
                        </a:rPr>
                        <a:t>Where</a:t>
                      </a:r>
                      <a:r>
                        <a:rPr lang="en-US" b="1" dirty="0" smtClean="0"/>
                        <a:t> is the book?</a:t>
                      </a:r>
                      <a:r>
                        <a:rPr lang="en-US" b="1" baseline="0" dirty="0" smtClean="0"/>
                        <a:t> – on the table</a:t>
                      </a:r>
                      <a:endParaRPr lang="ar-SA" b="1" dirty="0"/>
                    </a:p>
                  </a:txBody>
                  <a:tcPr/>
                </a:tc>
                <a:tc>
                  <a:txBody>
                    <a:bodyPr/>
                    <a:lstStyle/>
                    <a:p>
                      <a:pPr rtl="1"/>
                      <a:r>
                        <a:rPr lang="en-US" b="1" dirty="0" smtClean="0"/>
                        <a:t>Place</a:t>
                      </a:r>
                      <a:endParaRPr lang="ar-SA" b="1" dirty="0"/>
                    </a:p>
                  </a:txBody>
                  <a:tcPr/>
                </a:tc>
                <a:tc>
                  <a:txBody>
                    <a:bodyPr/>
                    <a:lstStyle/>
                    <a:p>
                      <a:pPr rtl="1"/>
                      <a:r>
                        <a:rPr lang="en-US" b="1" dirty="0" smtClean="0"/>
                        <a:t>Where</a:t>
                      </a:r>
                      <a:endParaRPr lang="ar-SA" b="1" dirty="0"/>
                    </a:p>
                  </a:txBody>
                  <a:tcPr/>
                </a:tc>
                <a:tc>
                  <a:txBody>
                    <a:bodyPr/>
                    <a:lstStyle/>
                    <a:p>
                      <a:pPr rtl="1"/>
                      <a:r>
                        <a:rPr lang="en-US" b="1" dirty="0" smtClean="0"/>
                        <a:t>2</a:t>
                      </a:r>
                      <a:endParaRPr lang="ar-SA" b="1" dirty="0"/>
                    </a:p>
                  </a:txBody>
                  <a:tcPr/>
                </a:tc>
              </a:tr>
              <a:tr h="353143">
                <a:tc>
                  <a:txBody>
                    <a:bodyPr/>
                    <a:lstStyle/>
                    <a:p>
                      <a:pPr rtl="1"/>
                      <a:r>
                        <a:rPr lang="en-US" b="1" dirty="0" smtClean="0">
                          <a:solidFill>
                            <a:srgbClr val="FF3300"/>
                          </a:solidFill>
                        </a:rPr>
                        <a:t>When </a:t>
                      </a:r>
                      <a:r>
                        <a:rPr lang="en-US" b="1" dirty="0" smtClean="0"/>
                        <a:t>did you arrive? – At 12 o’clock </a:t>
                      </a:r>
                      <a:endParaRPr lang="ar-SA" b="1" dirty="0"/>
                    </a:p>
                  </a:txBody>
                  <a:tcPr/>
                </a:tc>
                <a:tc>
                  <a:txBody>
                    <a:bodyPr/>
                    <a:lstStyle/>
                    <a:p>
                      <a:pPr rtl="1"/>
                      <a:r>
                        <a:rPr lang="en-US" b="1" dirty="0" smtClean="0"/>
                        <a:t>Time</a:t>
                      </a:r>
                      <a:endParaRPr lang="ar-SA" b="1" dirty="0"/>
                    </a:p>
                  </a:txBody>
                  <a:tcPr/>
                </a:tc>
                <a:tc>
                  <a:txBody>
                    <a:bodyPr/>
                    <a:lstStyle/>
                    <a:p>
                      <a:pPr rtl="1"/>
                      <a:r>
                        <a:rPr lang="en-US" b="1" dirty="0" smtClean="0"/>
                        <a:t>When</a:t>
                      </a:r>
                      <a:endParaRPr lang="ar-SA" b="1" dirty="0"/>
                    </a:p>
                  </a:txBody>
                  <a:tcPr/>
                </a:tc>
                <a:tc>
                  <a:txBody>
                    <a:bodyPr/>
                    <a:lstStyle/>
                    <a:p>
                      <a:pPr rtl="1"/>
                      <a:r>
                        <a:rPr lang="en-US" b="1" dirty="0" smtClean="0"/>
                        <a:t>3</a:t>
                      </a:r>
                      <a:endParaRPr lang="ar-SA" b="1" dirty="0"/>
                    </a:p>
                  </a:txBody>
                  <a:tcPr/>
                </a:tc>
              </a:tr>
              <a:tr h="353143">
                <a:tc>
                  <a:txBody>
                    <a:bodyPr/>
                    <a:lstStyle/>
                    <a:p>
                      <a:pPr rtl="1"/>
                      <a:r>
                        <a:rPr lang="en-US" b="1" dirty="0" smtClean="0">
                          <a:solidFill>
                            <a:srgbClr val="FF3300"/>
                          </a:solidFill>
                        </a:rPr>
                        <a:t>Why </a:t>
                      </a:r>
                      <a:r>
                        <a:rPr lang="en-US" b="1" baseline="0" dirty="0" smtClean="0"/>
                        <a:t> will you leave?  </a:t>
                      </a:r>
                      <a:r>
                        <a:rPr lang="en-US" sz="1600" b="1" baseline="0" dirty="0" smtClean="0"/>
                        <a:t>- Because/ I feel sick </a:t>
                      </a:r>
                      <a:endParaRPr lang="ar-SA" b="1" dirty="0"/>
                    </a:p>
                  </a:txBody>
                  <a:tcPr/>
                </a:tc>
                <a:tc>
                  <a:txBody>
                    <a:bodyPr/>
                    <a:lstStyle/>
                    <a:p>
                      <a:pPr rtl="1"/>
                      <a:r>
                        <a:rPr lang="en-US" b="1" dirty="0" smtClean="0"/>
                        <a:t>Reason</a:t>
                      </a:r>
                      <a:endParaRPr lang="ar-SA" b="1" dirty="0"/>
                    </a:p>
                  </a:txBody>
                  <a:tcPr/>
                </a:tc>
                <a:tc>
                  <a:txBody>
                    <a:bodyPr/>
                    <a:lstStyle/>
                    <a:p>
                      <a:pPr rtl="1"/>
                      <a:r>
                        <a:rPr lang="en-US" b="1" dirty="0" smtClean="0"/>
                        <a:t>Why</a:t>
                      </a:r>
                      <a:endParaRPr lang="ar-SA" b="1" dirty="0"/>
                    </a:p>
                  </a:txBody>
                  <a:tcPr/>
                </a:tc>
                <a:tc>
                  <a:txBody>
                    <a:bodyPr/>
                    <a:lstStyle/>
                    <a:p>
                      <a:pPr rtl="1"/>
                      <a:r>
                        <a:rPr lang="en-US" b="1" dirty="0" smtClean="0"/>
                        <a:t>4</a:t>
                      </a:r>
                      <a:endParaRPr lang="ar-SA" b="1" dirty="0"/>
                    </a:p>
                  </a:txBody>
                  <a:tcPr/>
                </a:tc>
              </a:tr>
              <a:tr h="353143">
                <a:tc>
                  <a:txBody>
                    <a:bodyPr/>
                    <a:lstStyle/>
                    <a:p>
                      <a:pPr rtl="1"/>
                      <a:r>
                        <a:rPr lang="en-US" b="1" dirty="0" smtClean="0">
                          <a:solidFill>
                            <a:srgbClr val="FF3300"/>
                          </a:solidFill>
                        </a:rPr>
                        <a:t>Whose</a:t>
                      </a:r>
                      <a:r>
                        <a:rPr lang="en-US" b="1" dirty="0" smtClean="0"/>
                        <a:t> car is that/ - its </a:t>
                      </a:r>
                      <a:r>
                        <a:rPr lang="en-US" b="1" dirty="0" err="1" smtClean="0"/>
                        <a:t>Fawaz’s</a:t>
                      </a:r>
                      <a:r>
                        <a:rPr lang="en-US" b="1" dirty="0" smtClean="0"/>
                        <a:t> </a:t>
                      </a:r>
                      <a:endParaRPr lang="ar-SA" b="1" dirty="0"/>
                    </a:p>
                  </a:txBody>
                  <a:tcPr/>
                </a:tc>
                <a:tc>
                  <a:txBody>
                    <a:bodyPr/>
                    <a:lstStyle/>
                    <a:p>
                      <a:pPr rtl="1"/>
                      <a:r>
                        <a:rPr lang="en-US" b="1" dirty="0" smtClean="0"/>
                        <a:t>Owner</a:t>
                      </a:r>
                      <a:endParaRPr lang="ar-SA" b="1" dirty="0"/>
                    </a:p>
                  </a:txBody>
                  <a:tcPr/>
                </a:tc>
                <a:tc>
                  <a:txBody>
                    <a:bodyPr/>
                    <a:lstStyle/>
                    <a:p>
                      <a:pPr rtl="1"/>
                      <a:r>
                        <a:rPr lang="en-US" b="1" dirty="0" smtClean="0"/>
                        <a:t>Whose</a:t>
                      </a:r>
                      <a:endParaRPr lang="ar-SA" b="1" dirty="0"/>
                    </a:p>
                  </a:txBody>
                  <a:tcPr/>
                </a:tc>
                <a:tc>
                  <a:txBody>
                    <a:bodyPr/>
                    <a:lstStyle/>
                    <a:p>
                      <a:pPr rtl="1"/>
                      <a:r>
                        <a:rPr lang="en-US" b="1" dirty="0" smtClean="0"/>
                        <a:t>5</a:t>
                      </a:r>
                      <a:endParaRPr lang="ar-SA" b="1" dirty="0"/>
                    </a:p>
                  </a:txBody>
                  <a:tcPr/>
                </a:tc>
              </a:tr>
              <a:tr h="353143">
                <a:tc>
                  <a:txBody>
                    <a:bodyPr/>
                    <a:lstStyle/>
                    <a:p>
                      <a:pPr rtl="1"/>
                      <a:r>
                        <a:rPr lang="en-US" b="1" dirty="0" smtClean="0">
                          <a:solidFill>
                            <a:srgbClr val="FF3300"/>
                          </a:solidFill>
                        </a:rPr>
                        <a:t>Which</a:t>
                      </a:r>
                      <a:r>
                        <a:rPr lang="en-US" b="1" dirty="0" smtClean="0"/>
                        <a:t> lecture do you prefer? – English one.</a:t>
                      </a:r>
                      <a:endParaRPr lang="ar-SA" b="1" dirty="0"/>
                    </a:p>
                  </a:txBody>
                  <a:tcPr/>
                </a:tc>
                <a:tc>
                  <a:txBody>
                    <a:bodyPr/>
                    <a:lstStyle/>
                    <a:p>
                      <a:pPr rtl="1"/>
                      <a:r>
                        <a:rPr lang="en-US" b="1" dirty="0" smtClean="0"/>
                        <a:t>Choice</a:t>
                      </a:r>
                      <a:endParaRPr lang="ar-SA" b="1" dirty="0"/>
                    </a:p>
                  </a:txBody>
                  <a:tcPr/>
                </a:tc>
                <a:tc>
                  <a:txBody>
                    <a:bodyPr/>
                    <a:lstStyle/>
                    <a:p>
                      <a:pPr rtl="1"/>
                      <a:r>
                        <a:rPr lang="en-US" b="1" dirty="0" smtClean="0"/>
                        <a:t>Which</a:t>
                      </a:r>
                      <a:endParaRPr lang="ar-SA" b="1" dirty="0"/>
                    </a:p>
                  </a:txBody>
                  <a:tcPr/>
                </a:tc>
                <a:tc>
                  <a:txBody>
                    <a:bodyPr/>
                    <a:lstStyle/>
                    <a:p>
                      <a:pPr rtl="1"/>
                      <a:r>
                        <a:rPr lang="en-US" b="1" dirty="0" smtClean="0"/>
                        <a:t>6</a:t>
                      </a:r>
                      <a:endParaRPr lang="ar-SA" b="1" dirty="0"/>
                    </a:p>
                  </a:txBody>
                  <a:tcPr/>
                </a:tc>
              </a:tr>
              <a:tr h="353143">
                <a:tc>
                  <a:txBody>
                    <a:bodyPr/>
                    <a:lstStyle/>
                    <a:p>
                      <a:pPr rtl="1"/>
                      <a:r>
                        <a:rPr lang="en-US" b="1" dirty="0" smtClean="0">
                          <a:solidFill>
                            <a:srgbClr val="FF3300"/>
                          </a:solidFill>
                        </a:rPr>
                        <a:t>What</a:t>
                      </a:r>
                      <a:r>
                        <a:rPr lang="en-US" b="1" dirty="0" smtClean="0"/>
                        <a:t> did he say? – He would not come to the party</a:t>
                      </a:r>
                      <a:endParaRPr lang="ar-SA" b="1" dirty="0"/>
                    </a:p>
                  </a:txBody>
                  <a:tcPr/>
                </a:tc>
                <a:tc>
                  <a:txBody>
                    <a:bodyPr/>
                    <a:lstStyle/>
                    <a:p>
                      <a:pPr rtl="1"/>
                      <a:r>
                        <a:rPr lang="en-US" b="1" dirty="0" smtClean="0"/>
                        <a:t>Event </a:t>
                      </a:r>
                      <a:r>
                        <a:rPr lang="en-US" b="1" baseline="0" dirty="0" smtClean="0"/>
                        <a:t>or thing</a:t>
                      </a:r>
                      <a:endParaRPr lang="ar-SA" b="1" dirty="0"/>
                    </a:p>
                  </a:txBody>
                  <a:tcPr/>
                </a:tc>
                <a:tc>
                  <a:txBody>
                    <a:bodyPr/>
                    <a:lstStyle/>
                    <a:p>
                      <a:r>
                        <a:rPr lang="en-US" b="1" dirty="0" smtClean="0"/>
                        <a:t>What</a:t>
                      </a:r>
                      <a:endParaRPr lang="ar-SA" b="1" dirty="0"/>
                    </a:p>
                  </a:txBody>
                  <a:tcPr/>
                </a:tc>
                <a:tc>
                  <a:txBody>
                    <a:bodyPr/>
                    <a:lstStyle/>
                    <a:p>
                      <a:pPr rtl="1"/>
                      <a:r>
                        <a:rPr lang="en-US" b="1" dirty="0" smtClean="0"/>
                        <a:t>7</a:t>
                      </a:r>
                      <a:endParaRPr lang="ar-SA" b="1" dirty="0"/>
                    </a:p>
                  </a:txBody>
                  <a:tcPr/>
                </a:tc>
              </a:tr>
              <a:tr h="353143">
                <a:tc>
                  <a:txBody>
                    <a:bodyPr/>
                    <a:lstStyle/>
                    <a:p>
                      <a:pPr rtl="1"/>
                      <a:r>
                        <a:rPr lang="en-US" b="1" dirty="0" smtClean="0"/>
                        <a:t> </a:t>
                      </a:r>
                      <a:r>
                        <a:rPr lang="en-US" b="1" dirty="0" smtClean="0">
                          <a:solidFill>
                            <a:srgbClr val="FF3300"/>
                          </a:solidFill>
                        </a:rPr>
                        <a:t>How</a:t>
                      </a:r>
                      <a:r>
                        <a:rPr lang="en-US" b="1" dirty="0" smtClean="0"/>
                        <a:t> is your study? – It’s good</a:t>
                      </a:r>
                      <a:endParaRPr lang="ar-SA" b="1" dirty="0"/>
                    </a:p>
                  </a:txBody>
                  <a:tcPr/>
                </a:tc>
                <a:tc>
                  <a:txBody>
                    <a:bodyPr/>
                    <a:lstStyle/>
                    <a:p>
                      <a:pPr rtl="1"/>
                      <a:r>
                        <a:rPr lang="en-US" b="1" dirty="0" smtClean="0"/>
                        <a:t>Situation and  case</a:t>
                      </a:r>
                      <a:endParaRPr lang="ar-SA" b="1" dirty="0"/>
                    </a:p>
                  </a:txBody>
                  <a:tcPr/>
                </a:tc>
                <a:tc>
                  <a:txBody>
                    <a:bodyPr/>
                    <a:lstStyle/>
                    <a:p>
                      <a:pPr rtl="1"/>
                      <a:r>
                        <a:rPr lang="en-US" b="1" dirty="0" smtClean="0"/>
                        <a:t>How</a:t>
                      </a:r>
                      <a:endParaRPr lang="ar-SA" b="1" dirty="0"/>
                    </a:p>
                  </a:txBody>
                  <a:tcPr/>
                </a:tc>
                <a:tc>
                  <a:txBody>
                    <a:bodyPr/>
                    <a:lstStyle/>
                    <a:p>
                      <a:pPr rtl="1"/>
                      <a:r>
                        <a:rPr lang="en-US" b="1" dirty="0" smtClean="0"/>
                        <a:t>8</a:t>
                      </a:r>
                      <a:endParaRPr lang="ar-SA" b="1" dirty="0"/>
                    </a:p>
                  </a:txBody>
                  <a:tcPr/>
                </a:tc>
              </a:tr>
              <a:tr h="381100">
                <a:tc>
                  <a:txBody>
                    <a:bodyPr/>
                    <a:lstStyle/>
                    <a:p>
                      <a:pPr rtl="1"/>
                      <a:r>
                        <a:rPr lang="en-US" b="1" dirty="0" smtClean="0">
                          <a:solidFill>
                            <a:srgbClr val="FF3300"/>
                          </a:solidFill>
                        </a:rPr>
                        <a:t>How often </a:t>
                      </a:r>
                      <a:r>
                        <a:rPr lang="en-US" b="1" dirty="0" smtClean="0"/>
                        <a:t>do Muslims pray a day? – Five times </a:t>
                      </a:r>
                      <a:endParaRPr lang="ar-SA" b="1" dirty="0"/>
                    </a:p>
                  </a:txBody>
                  <a:tcPr/>
                </a:tc>
                <a:tc>
                  <a:txBody>
                    <a:bodyPr/>
                    <a:lstStyle/>
                    <a:p>
                      <a:pPr rtl="1"/>
                      <a:r>
                        <a:rPr lang="en-US" b="1" dirty="0" smtClean="0"/>
                        <a:t>Number of times</a:t>
                      </a:r>
                      <a:endParaRPr lang="ar-SA" b="1" dirty="0"/>
                    </a:p>
                  </a:txBody>
                  <a:tcPr/>
                </a:tc>
                <a:tc>
                  <a:txBody>
                    <a:bodyPr/>
                    <a:lstStyle/>
                    <a:p>
                      <a:pPr rtl="1"/>
                      <a:r>
                        <a:rPr lang="en-US" b="1" dirty="0" smtClean="0"/>
                        <a:t>How often</a:t>
                      </a:r>
                      <a:endParaRPr lang="ar-SA" b="1" dirty="0"/>
                    </a:p>
                  </a:txBody>
                  <a:tcPr/>
                </a:tc>
                <a:tc>
                  <a:txBody>
                    <a:bodyPr/>
                    <a:lstStyle/>
                    <a:p>
                      <a:pPr rtl="1"/>
                      <a:r>
                        <a:rPr lang="en-US" b="1" dirty="0" smtClean="0"/>
                        <a:t>9</a:t>
                      </a:r>
                      <a:endParaRPr lang="ar-SA" b="1" dirty="0"/>
                    </a:p>
                  </a:txBody>
                  <a:tcPr/>
                </a:tc>
              </a:tr>
              <a:tr h="353143">
                <a:tc>
                  <a:txBody>
                    <a:bodyPr/>
                    <a:lstStyle/>
                    <a:p>
                      <a:pPr rtl="1"/>
                      <a:r>
                        <a:rPr lang="en-US" b="1" dirty="0" smtClean="0">
                          <a:solidFill>
                            <a:srgbClr val="FF3300"/>
                          </a:solidFill>
                        </a:rPr>
                        <a:t>How long </a:t>
                      </a:r>
                      <a:r>
                        <a:rPr lang="en-US" b="1" dirty="0" smtClean="0"/>
                        <a:t>does it take you to arrive? – 2 hours</a:t>
                      </a:r>
                      <a:endParaRPr lang="ar-SA" b="1" dirty="0"/>
                    </a:p>
                  </a:txBody>
                  <a:tcPr/>
                </a:tc>
                <a:tc>
                  <a:txBody>
                    <a:bodyPr/>
                    <a:lstStyle/>
                    <a:p>
                      <a:pPr rtl="1"/>
                      <a:r>
                        <a:rPr lang="en-US" b="1" dirty="0" smtClean="0"/>
                        <a:t>Period</a:t>
                      </a:r>
                      <a:endParaRPr lang="ar-SA" b="1" dirty="0"/>
                    </a:p>
                  </a:txBody>
                  <a:tcPr/>
                </a:tc>
                <a:tc>
                  <a:txBody>
                    <a:bodyPr/>
                    <a:lstStyle/>
                    <a:p>
                      <a:pPr rtl="1"/>
                      <a:r>
                        <a:rPr lang="en-US" b="1" dirty="0" smtClean="0"/>
                        <a:t>How long </a:t>
                      </a:r>
                      <a:endParaRPr lang="ar-SA" b="1" dirty="0"/>
                    </a:p>
                  </a:txBody>
                  <a:tcPr/>
                </a:tc>
                <a:tc>
                  <a:txBody>
                    <a:bodyPr/>
                    <a:lstStyle/>
                    <a:p>
                      <a:pPr rtl="1"/>
                      <a:r>
                        <a:rPr lang="en-US" b="1" dirty="0" smtClean="0"/>
                        <a:t>10</a:t>
                      </a:r>
                      <a:endParaRPr lang="ar-SA" b="1" dirty="0"/>
                    </a:p>
                  </a:txBody>
                  <a:tcPr/>
                </a:tc>
              </a:tr>
              <a:tr h="353143">
                <a:tc>
                  <a:txBody>
                    <a:bodyPr/>
                    <a:lstStyle/>
                    <a:p>
                      <a:pPr rtl="1"/>
                      <a:r>
                        <a:rPr lang="en-US" b="1" dirty="0" smtClean="0">
                          <a:solidFill>
                            <a:srgbClr val="FF3300"/>
                          </a:solidFill>
                        </a:rPr>
                        <a:t>How far </a:t>
                      </a:r>
                      <a:r>
                        <a:rPr lang="en-US" b="1" dirty="0" smtClean="0"/>
                        <a:t>is the university from your house? – 15 </a:t>
                      </a:r>
                      <a:r>
                        <a:rPr lang="en-US" b="1" dirty="0" err="1" smtClean="0"/>
                        <a:t>Kms</a:t>
                      </a:r>
                      <a:r>
                        <a:rPr lang="en-US" b="1" dirty="0" smtClean="0"/>
                        <a:t>.</a:t>
                      </a:r>
                      <a:endParaRPr lang="ar-SA" b="1" dirty="0"/>
                    </a:p>
                  </a:txBody>
                  <a:tcPr/>
                </a:tc>
                <a:tc>
                  <a:txBody>
                    <a:bodyPr/>
                    <a:lstStyle/>
                    <a:p>
                      <a:pPr rtl="1"/>
                      <a:r>
                        <a:rPr lang="en-US" b="1" dirty="0" smtClean="0"/>
                        <a:t>distance</a:t>
                      </a:r>
                      <a:endParaRPr lang="ar-SA" b="1" dirty="0"/>
                    </a:p>
                  </a:txBody>
                  <a:tcPr/>
                </a:tc>
                <a:tc>
                  <a:txBody>
                    <a:bodyPr/>
                    <a:lstStyle/>
                    <a:p>
                      <a:pPr rtl="1"/>
                      <a:r>
                        <a:rPr lang="en-US" b="1" dirty="0" smtClean="0"/>
                        <a:t>How far</a:t>
                      </a:r>
                      <a:endParaRPr lang="ar-SA" b="1" dirty="0"/>
                    </a:p>
                  </a:txBody>
                  <a:tcPr/>
                </a:tc>
                <a:tc>
                  <a:txBody>
                    <a:bodyPr/>
                    <a:lstStyle/>
                    <a:p>
                      <a:pPr rtl="1"/>
                      <a:r>
                        <a:rPr lang="en-US" b="1" dirty="0" smtClean="0"/>
                        <a:t>11</a:t>
                      </a:r>
                      <a:endParaRPr lang="ar-SA" b="1" dirty="0"/>
                    </a:p>
                  </a:txBody>
                  <a:tcPr/>
                </a:tc>
              </a:tr>
            </a:tbl>
          </a:graphicData>
        </a:graphic>
      </p:graphicFrame>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171">
                                            <p:txEl>
                                              <p:pRg st="2" end="2"/>
                                            </p:txEl>
                                          </p:spTgt>
                                        </p:tgtEl>
                                        <p:attrNameLst>
                                          <p:attrName>style.visibility</p:attrName>
                                        </p:attrNameLst>
                                      </p:cBhvr>
                                      <p:to>
                                        <p:strVal val="visible"/>
                                      </p:to>
                                    </p:set>
                                    <p:animEffect transition="in" filter="fade">
                                      <p:cBhvr>
                                        <p:cTn id="10" dur="2000"/>
                                        <p:tgtEl>
                                          <p:spTgt spid="7171">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171">
                                            <p:txEl>
                                              <p:pRg st="3" end="3"/>
                                            </p:txEl>
                                          </p:spTgt>
                                        </p:tgtEl>
                                        <p:attrNameLst>
                                          <p:attrName>style.visibility</p:attrName>
                                        </p:attrNameLst>
                                      </p:cBhvr>
                                      <p:to>
                                        <p:strVal val="visible"/>
                                      </p:to>
                                    </p:set>
                                    <p:animEffect transition="in" filter="fade">
                                      <p:cBhvr>
                                        <p:cTn id="13" dur="2000"/>
                                        <p:tgtEl>
                                          <p:spTgt spid="7171">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171">
                                            <p:txEl>
                                              <p:pRg st="4" end="4"/>
                                            </p:txEl>
                                          </p:spTgt>
                                        </p:tgtEl>
                                        <p:attrNameLst>
                                          <p:attrName>style.visibility</p:attrName>
                                        </p:attrNameLst>
                                      </p:cBhvr>
                                      <p:to>
                                        <p:strVal val="visible"/>
                                      </p:to>
                                    </p:set>
                                    <p:animEffect transition="in" filter="fade">
                                      <p:cBhvr>
                                        <p:cTn id="16" dur="2000"/>
                                        <p:tgtEl>
                                          <p:spTgt spid="7171">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171">
                                            <p:txEl>
                                              <p:pRg st="6" end="6"/>
                                            </p:txEl>
                                          </p:spTgt>
                                        </p:tgtEl>
                                        <p:attrNameLst>
                                          <p:attrName>style.visibility</p:attrName>
                                        </p:attrNameLst>
                                      </p:cBhvr>
                                      <p:to>
                                        <p:strVal val="visible"/>
                                      </p:to>
                                    </p:set>
                                    <p:animEffect transition="in" filter="fade">
                                      <p:cBhvr>
                                        <p:cTn id="19" dur="2000"/>
                                        <p:tgtEl>
                                          <p:spTgt spid="7171">
                                            <p:txEl>
                                              <p:pRg st="6" end="6"/>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171">
                                            <p:txEl>
                                              <p:pRg st="7" end="7"/>
                                            </p:txEl>
                                          </p:spTgt>
                                        </p:tgtEl>
                                        <p:attrNameLst>
                                          <p:attrName>style.visibility</p:attrName>
                                        </p:attrNameLst>
                                      </p:cBhvr>
                                      <p:to>
                                        <p:strVal val="visible"/>
                                      </p:to>
                                    </p:set>
                                    <p:animEffect transition="in" filter="fade">
                                      <p:cBhvr>
                                        <p:cTn id="22" dur="2000"/>
                                        <p:tgtEl>
                                          <p:spTgt spid="71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4000" b="1" dirty="0" smtClean="0">
                <a:solidFill>
                  <a:srgbClr val="C00000"/>
                </a:solidFill>
              </a:rPr>
              <a:t> </a:t>
            </a:r>
            <a:r>
              <a:rPr lang="en-US" sz="3200" b="1" dirty="0" smtClean="0">
                <a:solidFill>
                  <a:srgbClr val="C00000"/>
                </a:solidFill>
              </a:rPr>
              <a:t>Sample Questions ( </a:t>
            </a:r>
            <a:r>
              <a:rPr lang="en-US" sz="3200" b="1" dirty="0" err="1" smtClean="0">
                <a:solidFill>
                  <a:srgbClr val="C00000"/>
                </a:solidFill>
              </a:rPr>
              <a:t>Wh</a:t>
            </a:r>
            <a:r>
              <a:rPr lang="en-US" sz="3200" b="1" dirty="0" smtClean="0">
                <a:solidFill>
                  <a:srgbClr val="C00000"/>
                </a:solidFill>
              </a:rPr>
              <a:t>- Questions)</a:t>
            </a:r>
            <a:endParaRPr lang="en-US" sz="4000" b="1" dirty="0">
              <a:solidFill>
                <a:srgbClr val="C00000"/>
              </a:solidFill>
            </a:endParaRPr>
          </a:p>
        </p:txBody>
      </p:sp>
      <p:sp>
        <p:nvSpPr>
          <p:cNvPr id="7171" name="Text Placeholder 5"/>
          <p:cNvSpPr>
            <a:spLocks noGrp="1"/>
          </p:cNvSpPr>
          <p:nvPr>
            <p:ph idx="1"/>
          </p:nvPr>
        </p:nvSpPr>
        <p:spPr>
          <a:xfrm>
            <a:off x="495300" y="1493837"/>
            <a:ext cx="8915400" cy="4678363"/>
          </a:xfrm>
        </p:spPr>
        <p:txBody>
          <a:bodyPr/>
          <a:lstStyle/>
          <a:p>
            <a:pPr algn="l" rtl="1" eaLnBrk="1" hangingPunct="1"/>
            <a:r>
              <a:rPr lang="en-US" sz="1800" b="1" dirty="0" smtClean="0">
                <a:cs typeface="Arial" pitchFamily="34" charset="0"/>
              </a:rPr>
              <a:t>  Circle the most suitable answer a, b, c or d for each of the following </a:t>
            </a:r>
          </a:p>
          <a:p>
            <a:pPr algn="l" rtl="1" eaLnBrk="1" hangingPunct="1"/>
            <a:r>
              <a:rPr lang="en-US" sz="1800" b="1" dirty="0" smtClean="0">
                <a:cs typeface="Arial" pitchFamily="34" charset="0"/>
              </a:rPr>
              <a:t>   1.  __________ was the reason of the car accident? – It was the very high speed.</a:t>
            </a:r>
          </a:p>
          <a:p>
            <a:pPr algn="l" rtl="1" eaLnBrk="1" hangingPunct="1"/>
            <a:r>
              <a:rPr lang="en-US" sz="1800" b="1" dirty="0" smtClean="0">
                <a:cs typeface="Arial" pitchFamily="34" charset="0"/>
              </a:rPr>
              <a:t>      </a:t>
            </a:r>
            <a:r>
              <a:rPr lang="en-US" sz="1800" b="1" dirty="0" smtClean="0">
                <a:solidFill>
                  <a:srgbClr val="0070C0"/>
                </a:solidFill>
                <a:cs typeface="Arial" pitchFamily="34" charset="0"/>
              </a:rPr>
              <a:t>A. Why                                B. Where                          C. What                     D. How</a:t>
            </a:r>
          </a:p>
          <a:p>
            <a:pPr algn="l" rtl="1" eaLnBrk="1" hangingPunct="1"/>
            <a:r>
              <a:rPr lang="en-US" sz="1800" b="1" dirty="0" smtClean="0">
                <a:cs typeface="Arial" pitchFamily="34" charset="0"/>
              </a:rPr>
              <a:t>   2. Could you please tell me __________ will be the final test ?  - Next Monday.</a:t>
            </a:r>
          </a:p>
          <a:p>
            <a:pPr algn="l" rtl="1" eaLnBrk="1" hangingPunct="1"/>
            <a:r>
              <a:rPr lang="en-US" sz="1800" b="1" dirty="0" smtClean="0">
                <a:cs typeface="Arial" pitchFamily="34" charset="0"/>
              </a:rPr>
              <a:t>      </a:t>
            </a:r>
            <a:r>
              <a:rPr lang="en-US" sz="1800" b="1" dirty="0" smtClean="0">
                <a:solidFill>
                  <a:srgbClr val="0070C0"/>
                </a:solidFill>
                <a:cs typeface="Arial" pitchFamily="34" charset="0"/>
              </a:rPr>
              <a:t>A. Where                             B. When                           C. How                       D. Who</a:t>
            </a:r>
          </a:p>
          <a:p>
            <a:pPr algn="l" rtl="1" eaLnBrk="1" hangingPunct="1"/>
            <a:r>
              <a:rPr lang="en-US" sz="1800" b="1" dirty="0" smtClean="0">
                <a:cs typeface="Arial" pitchFamily="34" charset="0"/>
              </a:rPr>
              <a:t> </a:t>
            </a:r>
            <a:r>
              <a:rPr lang="ar-SA" sz="1800" b="1" dirty="0" smtClean="0">
                <a:cs typeface="Arial" pitchFamily="34" charset="0"/>
              </a:rPr>
              <a:t> </a:t>
            </a:r>
            <a:r>
              <a:rPr lang="en-US" sz="1800" b="1" dirty="0" smtClean="0">
                <a:cs typeface="Arial" pitchFamily="34" charset="0"/>
              </a:rPr>
              <a:t>  3. _____________ do you eat a day?  - Only twice.</a:t>
            </a:r>
          </a:p>
          <a:p>
            <a:pPr algn="l" rtl="1" eaLnBrk="1" hangingPunct="1"/>
            <a:r>
              <a:rPr lang="ar-SA" sz="1800" b="1" dirty="0" smtClean="0">
                <a:cs typeface="Arial" pitchFamily="34" charset="0"/>
              </a:rPr>
              <a:t>     </a:t>
            </a:r>
            <a:r>
              <a:rPr lang="en-US" sz="1800" b="1" dirty="0" smtClean="0">
                <a:cs typeface="Arial" pitchFamily="34" charset="0"/>
              </a:rPr>
              <a:t>      </a:t>
            </a:r>
            <a:r>
              <a:rPr lang="en-US" sz="1800" b="1" dirty="0" smtClean="0">
                <a:solidFill>
                  <a:srgbClr val="0070C0"/>
                </a:solidFill>
                <a:cs typeface="Arial" pitchFamily="34" charset="0"/>
              </a:rPr>
              <a:t>A. How  far                         B. How long                      C. How often            D. How</a:t>
            </a:r>
          </a:p>
          <a:p>
            <a:pPr algn="l" rtl="1" eaLnBrk="1" hangingPunct="1"/>
            <a:r>
              <a:rPr lang="en-US" sz="1800" b="1" dirty="0" smtClean="0">
                <a:cs typeface="Arial" pitchFamily="34" charset="0"/>
              </a:rPr>
              <a:t>  4.  How long did it take you to finish doing the homework? - __________________</a:t>
            </a:r>
          </a:p>
          <a:p>
            <a:pPr algn="l" rtl="1" eaLnBrk="1" hangingPunct="1"/>
            <a:r>
              <a:rPr lang="en-US" sz="1800" b="1" dirty="0" smtClean="0">
                <a:cs typeface="Arial" pitchFamily="34" charset="0"/>
              </a:rPr>
              <a:t>      </a:t>
            </a:r>
            <a:r>
              <a:rPr lang="en-US" sz="1800" b="1" dirty="0" smtClean="0">
                <a:solidFill>
                  <a:srgbClr val="0070C0"/>
                </a:solidFill>
                <a:cs typeface="Arial" pitchFamily="34" charset="0"/>
              </a:rPr>
              <a:t>A. Three kilometers         B. Two hours                    C. Four children         D. Yesterday</a:t>
            </a:r>
          </a:p>
          <a:p>
            <a:pPr algn="l" rtl="1" eaLnBrk="1" hangingPunct="1"/>
            <a:r>
              <a:rPr lang="en-US" sz="1800" b="1" dirty="0" smtClean="0">
                <a:cs typeface="Arial" pitchFamily="34" charset="0"/>
              </a:rPr>
              <a:t>  5. ____________ is knocking at the door? __ It is </a:t>
            </a:r>
            <a:r>
              <a:rPr lang="en-US" sz="1800" b="1" dirty="0" err="1" smtClean="0">
                <a:cs typeface="Arial" pitchFamily="34" charset="0"/>
              </a:rPr>
              <a:t>Rami</a:t>
            </a:r>
            <a:endParaRPr lang="en-US" sz="1800" b="1" dirty="0" smtClean="0">
              <a:cs typeface="Arial" pitchFamily="34" charset="0"/>
            </a:endParaRPr>
          </a:p>
          <a:p>
            <a:pPr algn="l" rtl="1" eaLnBrk="1" hangingPunct="1"/>
            <a:r>
              <a:rPr lang="en-US" sz="1800" b="1" dirty="0" smtClean="0">
                <a:cs typeface="Arial" pitchFamily="34" charset="0"/>
              </a:rPr>
              <a:t>     </a:t>
            </a:r>
            <a:r>
              <a:rPr lang="en-US" sz="1800" b="1" dirty="0" smtClean="0">
                <a:solidFill>
                  <a:srgbClr val="0070C0"/>
                </a:solidFill>
                <a:cs typeface="Arial" pitchFamily="34" charset="0"/>
              </a:rPr>
              <a:t>A. How                               B. When                             C. Why                       D. Who</a:t>
            </a:r>
          </a:p>
          <a:p>
            <a:pPr algn="l" rtl="1" eaLnBrk="1" hangingPunct="1"/>
            <a:r>
              <a:rPr lang="en-US" sz="1800" b="1" dirty="0" smtClean="0">
                <a:cs typeface="Arial" pitchFamily="34" charset="0"/>
              </a:rPr>
              <a:t>  6. I really don’t know_________ the football match begins.</a:t>
            </a:r>
          </a:p>
          <a:p>
            <a:pPr algn="l" rtl="1" eaLnBrk="1" hangingPunct="1"/>
            <a:r>
              <a:rPr lang="en-US" sz="1800" b="1" dirty="0" smtClean="0">
                <a:cs typeface="Arial" pitchFamily="34" charset="0"/>
              </a:rPr>
              <a:t>    </a:t>
            </a:r>
            <a:r>
              <a:rPr lang="en-US" sz="1800" b="1" dirty="0" smtClean="0">
                <a:solidFill>
                  <a:srgbClr val="0070C0"/>
                </a:solidFill>
                <a:cs typeface="Arial" pitchFamily="34" charset="0"/>
              </a:rPr>
              <a:t>A. when                              b. who                                C. what                       D. whose</a:t>
            </a:r>
          </a:p>
          <a:p>
            <a:pPr algn="l" rtl="1" eaLnBrk="1" hangingPunct="1"/>
            <a:r>
              <a:rPr lang="en-US" sz="1800" b="1" dirty="0" smtClean="0">
                <a:cs typeface="Arial" pitchFamily="34" charset="0"/>
              </a:rPr>
              <a:t>                    </a:t>
            </a:r>
            <a:endParaRPr lang="en-US" b="1" dirty="0" smtClean="0">
              <a:cs typeface="Arial" pitchFamily="34" charset="0"/>
            </a:endParaRP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7</a:t>
            </a:fld>
            <a:endParaRPr lang="en-US" dirty="0" smtClean="0">
              <a:cs typeface="Arial" pitchFamily="34" charset="0"/>
            </a:endParaRP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fade">
                                      <p:cBhvr>
                                        <p:cTn id="37" dur="2000"/>
                                        <p:tgtEl>
                                          <p:spTgt spid="71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1">
                                            <p:txEl>
                                              <p:pRg st="7" end="7"/>
                                            </p:txEl>
                                          </p:spTgt>
                                        </p:tgtEl>
                                        <p:attrNameLst>
                                          <p:attrName>style.visibility</p:attrName>
                                        </p:attrNameLst>
                                      </p:cBhvr>
                                      <p:to>
                                        <p:strVal val="visible"/>
                                      </p:to>
                                    </p:set>
                                    <p:animEffect transition="in" filter="fade">
                                      <p:cBhvr>
                                        <p:cTn id="42" dur="2000"/>
                                        <p:tgtEl>
                                          <p:spTgt spid="717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171">
                                            <p:txEl>
                                              <p:pRg st="8" end="8"/>
                                            </p:txEl>
                                          </p:spTgt>
                                        </p:tgtEl>
                                        <p:attrNameLst>
                                          <p:attrName>style.visibility</p:attrName>
                                        </p:attrNameLst>
                                      </p:cBhvr>
                                      <p:to>
                                        <p:strVal val="visible"/>
                                      </p:to>
                                    </p:set>
                                    <p:animEffect transition="in" filter="fade">
                                      <p:cBhvr>
                                        <p:cTn id="47" dur="2000"/>
                                        <p:tgtEl>
                                          <p:spTgt spid="7171">
                                            <p:txEl>
                                              <p:pRg st="8" end="8"/>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171">
                                            <p:txEl>
                                              <p:pRg st="9" end="9"/>
                                            </p:txEl>
                                          </p:spTgt>
                                        </p:tgtEl>
                                        <p:attrNameLst>
                                          <p:attrName>style.visibility</p:attrName>
                                        </p:attrNameLst>
                                      </p:cBhvr>
                                      <p:to>
                                        <p:strVal val="visible"/>
                                      </p:to>
                                    </p:set>
                                    <p:animEffect transition="in" filter="fade">
                                      <p:cBhvr>
                                        <p:cTn id="50" dur="2000"/>
                                        <p:tgtEl>
                                          <p:spTgt spid="7171">
                                            <p:txEl>
                                              <p:pRg st="9" end="9"/>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171">
                                            <p:txEl>
                                              <p:pRg st="10" end="10"/>
                                            </p:txEl>
                                          </p:spTgt>
                                        </p:tgtEl>
                                        <p:attrNameLst>
                                          <p:attrName>style.visibility</p:attrName>
                                        </p:attrNameLst>
                                      </p:cBhvr>
                                      <p:to>
                                        <p:strVal val="visible"/>
                                      </p:to>
                                    </p:set>
                                    <p:animEffect transition="in" filter="fade">
                                      <p:cBhvr>
                                        <p:cTn id="53" dur="2000"/>
                                        <p:tgtEl>
                                          <p:spTgt spid="7171">
                                            <p:txEl>
                                              <p:pRg st="10" end="10"/>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171">
                                            <p:txEl>
                                              <p:pRg st="11" end="11"/>
                                            </p:txEl>
                                          </p:spTgt>
                                        </p:tgtEl>
                                        <p:attrNameLst>
                                          <p:attrName>style.visibility</p:attrName>
                                        </p:attrNameLst>
                                      </p:cBhvr>
                                      <p:to>
                                        <p:strVal val="visible"/>
                                      </p:to>
                                    </p:set>
                                    <p:animEffect transition="in" filter="fade">
                                      <p:cBhvr>
                                        <p:cTn id="56" dur="2000"/>
                                        <p:tgtEl>
                                          <p:spTgt spid="7171">
                                            <p:txEl>
                                              <p:pRg st="11" end="11"/>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171">
                                            <p:txEl>
                                              <p:pRg st="12" end="12"/>
                                            </p:txEl>
                                          </p:spTgt>
                                        </p:tgtEl>
                                        <p:attrNameLst>
                                          <p:attrName>style.visibility</p:attrName>
                                        </p:attrNameLst>
                                      </p:cBhvr>
                                      <p:to>
                                        <p:strVal val="visible"/>
                                      </p:to>
                                    </p:set>
                                    <p:animEffect transition="in" filter="fade">
                                      <p:cBhvr>
                                        <p:cTn id="59" dur="2000"/>
                                        <p:tgtEl>
                                          <p:spTgt spid="7171">
                                            <p:txEl>
                                              <p:pRg st="12" end="1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7171">
                                            <p:txEl>
                                              <p:pRg st="13" end="13"/>
                                            </p:txEl>
                                          </p:spTgt>
                                        </p:tgtEl>
                                        <p:attrNameLst>
                                          <p:attrName>style.visibility</p:attrName>
                                        </p:attrNameLst>
                                      </p:cBhvr>
                                      <p:to>
                                        <p:strVal val="visible"/>
                                      </p:to>
                                    </p:set>
                                    <p:animEffect transition="in" filter="fade">
                                      <p:cBhvr>
                                        <p:cTn id="64" dur="2000"/>
                                        <p:tgtEl>
                                          <p:spTgt spid="7171">
                                            <p:txEl>
                                              <p:pRg st="13" end="13"/>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7171">
                                            <p:txEl>
                                              <p:pRg st="14" end="14"/>
                                            </p:txEl>
                                          </p:spTgt>
                                        </p:tgtEl>
                                        <p:attrNameLst>
                                          <p:attrName>style.visibility</p:attrName>
                                        </p:attrNameLst>
                                      </p:cBhvr>
                                      <p:to>
                                        <p:strVal val="visible"/>
                                      </p:to>
                                    </p:set>
                                    <p:animEffect transition="in" filter="fade">
                                      <p:cBhvr>
                                        <p:cTn id="69" dur="2000"/>
                                        <p:tgtEl>
                                          <p:spTgt spid="7171">
                                            <p:txEl>
                                              <p:pRg st="14" end="14"/>
                                            </p:txEl>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7171">
                                            <p:txEl>
                                              <p:pRg st="15" end="15"/>
                                            </p:txEl>
                                          </p:spTgt>
                                        </p:tgtEl>
                                        <p:attrNameLst>
                                          <p:attrName>style.visibility</p:attrName>
                                        </p:attrNameLst>
                                      </p:cBhvr>
                                      <p:to>
                                        <p:strVal val="visible"/>
                                      </p:to>
                                    </p:set>
                                    <p:animEffect transition="in" filter="fade">
                                      <p:cBhvr>
                                        <p:cTn id="72" dur="2000"/>
                                        <p:tgtEl>
                                          <p:spTgt spid="7171">
                                            <p:txEl>
                                              <p:pRg st="15" end="15"/>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7171">
                                            <p:txEl>
                                              <p:pRg st="16" end="16"/>
                                            </p:txEl>
                                          </p:spTgt>
                                        </p:tgtEl>
                                        <p:attrNameLst>
                                          <p:attrName>style.visibility</p:attrName>
                                        </p:attrNameLst>
                                      </p:cBhvr>
                                      <p:to>
                                        <p:strVal val="visible"/>
                                      </p:to>
                                    </p:set>
                                    <p:animEffect transition="in" filter="fade">
                                      <p:cBhvr>
                                        <p:cTn id="75" dur="2000"/>
                                        <p:tgtEl>
                                          <p:spTgt spid="7171">
                                            <p:txEl>
                                              <p:pRg st="16" end="16"/>
                                            </p:txEl>
                                          </p:spTgt>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7171">
                                            <p:txEl>
                                              <p:pRg st="18" end="18"/>
                                            </p:txEl>
                                          </p:spTgt>
                                        </p:tgtEl>
                                        <p:attrNameLst>
                                          <p:attrName>style.visibility</p:attrName>
                                        </p:attrNameLst>
                                      </p:cBhvr>
                                      <p:to>
                                        <p:strVal val="visible"/>
                                      </p:to>
                                    </p:set>
                                    <p:animEffect transition="in" filter="fade">
                                      <p:cBhvr>
                                        <p:cTn id="78" dur="2000"/>
                                        <p:tgtEl>
                                          <p:spTgt spid="7171">
                                            <p:txEl>
                                              <p:pRg st="18" end="18"/>
                                            </p:txEl>
                                          </p:spTgt>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7171">
                                            <p:txEl>
                                              <p:pRg st="19" end="19"/>
                                            </p:txEl>
                                          </p:spTgt>
                                        </p:tgtEl>
                                        <p:attrNameLst>
                                          <p:attrName>style.visibility</p:attrName>
                                        </p:attrNameLst>
                                      </p:cBhvr>
                                      <p:to>
                                        <p:strVal val="visible"/>
                                      </p:to>
                                    </p:set>
                                    <p:animEffect transition="in" filter="fade">
                                      <p:cBhvr>
                                        <p:cTn id="81" dur="2000"/>
                                        <p:tgtEl>
                                          <p:spTgt spid="7171">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b="1" dirty="0" smtClean="0">
                <a:solidFill>
                  <a:srgbClr val="C00000"/>
                </a:solidFill>
              </a:rPr>
              <a:t>Sample Questions ( </a:t>
            </a:r>
            <a:r>
              <a:rPr lang="en-US" sz="3200" b="1" dirty="0" err="1" smtClean="0">
                <a:solidFill>
                  <a:srgbClr val="C00000"/>
                </a:solidFill>
              </a:rPr>
              <a:t>Wh</a:t>
            </a:r>
            <a:r>
              <a:rPr lang="en-US" sz="3200" b="1" dirty="0" smtClean="0">
                <a:solidFill>
                  <a:srgbClr val="C00000"/>
                </a:solidFill>
              </a:rPr>
              <a:t>- Questions)</a:t>
            </a:r>
            <a:endParaRPr lang="en-US" sz="4000" b="1" dirty="0">
              <a:solidFill>
                <a:srgbClr val="C00000"/>
              </a:solidFill>
            </a:endParaRPr>
          </a:p>
        </p:txBody>
      </p:sp>
      <p:sp>
        <p:nvSpPr>
          <p:cNvPr id="7171" name="Text Placeholder 5"/>
          <p:cNvSpPr>
            <a:spLocks noGrp="1"/>
          </p:cNvSpPr>
          <p:nvPr>
            <p:ph idx="1"/>
          </p:nvPr>
        </p:nvSpPr>
        <p:spPr>
          <a:xfrm>
            <a:off x="495300" y="1493837"/>
            <a:ext cx="8915400" cy="4678363"/>
          </a:xfrm>
        </p:spPr>
        <p:txBody>
          <a:bodyPr/>
          <a:lstStyle/>
          <a:p>
            <a:pPr algn="l" rtl="1" eaLnBrk="1" hangingPunct="1"/>
            <a:r>
              <a:rPr lang="en-US" sz="1800" b="1" dirty="0" smtClean="0">
                <a:cs typeface="Arial" pitchFamily="34" charset="0"/>
              </a:rPr>
              <a:t>     7. How _________ is the hospital from the police station?  _ Three </a:t>
            </a:r>
            <a:r>
              <a:rPr lang="en-US" sz="1800" b="1" dirty="0" err="1" smtClean="0">
                <a:cs typeface="Arial" pitchFamily="34" charset="0"/>
              </a:rPr>
              <a:t>kms</a:t>
            </a:r>
            <a:r>
              <a:rPr lang="en-US" sz="1800" b="1" dirty="0" smtClean="0">
                <a:cs typeface="Arial" pitchFamily="34" charset="0"/>
              </a:rPr>
              <a:t>.</a:t>
            </a:r>
          </a:p>
          <a:p>
            <a:pPr algn="l" rtl="1" eaLnBrk="1" hangingPunct="1"/>
            <a:r>
              <a:rPr lang="en-US" sz="1800" b="1" dirty="0" smtClean="0">
                <a:cs typeface="Arial" pitchFamily="34" charset="0"/>
              </a:rPr>
              <a:t>          </a:t>
            </a:r>
            <a:r>
              <a:rPr lang="en-US" sz="1800" b="1" dirty="0" smtClean="0">
                <a:solidFill>
                  <a:srgbClr val="0070C0"/>
                </a:solidFill>
                <a:cs typeface="Arial" pitchFamily="34" charset="0"/>
              </a:rPr>
              <a:t>A. long                        B. often                     C. much                          D. far</a:t>
            </a:r>
          </a:p>
          <a:p>
            <a:pPr algn="l" rtl="1" eaLnBrk="1" hangingPunct="1"/>
            <a:r>
              <a:rPr lang="ar-SA" sz="1800" b="1" dirty="0" smtClean="0">
                <a:cs typeface="Arial" pitchFamily="34" charset="0"/>
              </a:rPr>
              <a:t> </a:t>
            </a:r>
            <a:r>
              <a:rPr lang="en-US" sz="1800" b="1" dirty="0" smtClean="0">
                <a:cs typeface="Arial" pitchFamily="34" charset="0"/>
              </a:rPr>
              <a:t>    8. ____________ did she say? – Nothing</a:t>
            </a:r>
          </a:p>
          <a:p>
            <a:pPr algn="l" rtl="1" eaLnBrk="1" hangingPunct="1"/>
            <a:r>
              <a:rPr lang="en-US" sz="1800" b="1" dirty="0" smtClean="0">
                <a:cs typeface="Arial" pitchFamily="34" charset="0"/>
              </a:rPr>
              <a:t>        </a:t>
            </a:r>
            <a:r>
              <a:rPr lang="en-US" sz="1800" b="1" dirty="0" smtClean="0">
                <a:solidFill>
                  <a:srgbClr val="0070C0"/>
                </a:solidFill>
                <a:cs typeface="Arial" pitchFamily="34" charset="0"/>
              </a:rPr>
              <a:t>A. Who                       B. Why                       C. What                           D. When</a:t>
            </a:r>
          </a:p>
          <a:p>
            <a:pPr algn="l" rtl="1" eaLnBrk="1" hangingPunct="1"/>
            <a:r>
              <a:rPr lang="en-US" sz="1800" b="1" dirty="0" smtClean="0">
                <a:cs typeface="Arial" pitchFamily="34" charset="0"/>
              </a:rPr>
              <a:t>    9. I need your help please. I don’t know__________ to start this machine.</a:t>
            </a:r>
          </a:p>
          <a:p>
            <a:pPr algn="l" rtl="1" eaLnBrk="1" hangingPunct="1"/>
            <a:r>
              <a:rPr lang="en-US" sz="1800" b="1" dirty="0" smtClean="0">
                <a:cs typeface="Arial" pitchFamily="34" charset="0"/>
              </a:rPr>
              <a:t>       </a:t>
            </a:r>
            <a:r>
              <a:rPr lang="en-US" sz="1800" b="1" dirty="0" smtClean="0">
                <a:solidFill>
                  <a:srgbClr val="0070C0"/>
                </a:solidFill>
                <a:cs typeface="Arial" pitchFamily="34" charset="0"/>
              </a:rPr>
              <a:t>A. who                        B. how                       C. what                            D. whose</a:t>
            </a:r>
          </a:p>
          <a:p>
            <a:pPr algn="l" rtl="1" eaLnBrk="1" hangingPunct="1"/>
            <a:r>
              <a:rPr lang="en-US" sz="1800" b="1" dirty="0" smtClean="0">
                <a:cs typeface="Arial" pitchFamily="34" charset="0"/>
              </a:rPr>
              <a:t>   10. _______________ house is that beautiful one? – Its mine</a:t>
            </a:r>
          </a:p>
          <a:p>
            <a:pPr algn="l" rtl="1" eaLnBrk="1" hangingPunct="1"/>
            <a:r>
              <a:rPr lang="en-US" sz="1800" b="1" dirty="0" smtClean="0">
                <a:cs typeface="Arial" pitchFamily="34" charset="0"/>
              </a:rPr>
              <a:t>       </a:t>
            </a:r>
            <a:r>
              <a:rPr lang="en-US" sz="1800" b="1" dirty="0" smtClean="0">
                <a:solidFill>
                  <a:srgbClr val="0070C0"/>
                </a:solidFill>
                <a:cs typeface="Arial" pitchFamily="34" charset="0"/>
              </a:rPr>
              <a:t>A. Who                       B. What                    C. Whose                         D. Where</a:t>
            </a:r>
          </a:p>
          <a:p>
            <a:pPr algn="l" rtl="1" eaLnBrk="1" hangingPunct="1"/>
            <a:r>
              <a:rPr lang="en-US" sz="1800" b="1" dirty="0" smtClean="0">
                <a:cs typeface="Arial" pitchFamily="34" charset="0"/>
              </a:rPr>
              <a:t>   11. _________ </a:t>
            </a:r>
            <a:r>
              <a:rPr lang="en-US" sz="1800" b="1" dirty="0" err="1" smtClean="0">
                <a:cs typeface="Arial" pitchFamily="34" charset="0"/>
              </a:rPr>
              <a:t>colour</a:t>
            </a:r>
            <a:r>
              <a:rPr lang="en-US" sz="1800" b="1" dirty="0" smtClean="0">
                <a:cs typeface="Arial" pitchFamily="34" charset="0"/>
              </a:rPr>
              <a:t> do you prefer </a:t>
            </a:r>
            <a:r>
              <a:rPr lang="en-US" sz="1800" b="1" dirty="0" err="1" smtClean="0">
                <a:cs typeface="Arial" pitchFamily="34" charset="0"/>
              </a:rPr>
              <a:t>Aysha</a:t>
            </a:r>
            <a:r>
              <a:rPr lang="en-US" sz="1800" b="1" dirty="0" smtClean="0">
                <a:cs typeface="Arial" pitchFamily="34" charset="0"/>
              </a:rPr>
              <a:t> ? – The red one</a:t>
            </a:r>
          </a:p>
          <a:p>
            <a:pPr algn="l" rtl="1" eaLnBrk="1" hangingPunct="1"/>
            <a:r>
              <a:rPr lang="en-US" sz="1800" b="1" dirty="0" smtClean="0">
                <a:cs typeface="Arial" pitchFamily="34" charset="0"/>
              </a:rPr>
              <a:t>      </a:t>
            </a:r>
            <a:r>
              <a:rPr lang="en-US" sz="1800" b="1" dirty="0" smtClean="0">
                <a:solidFill>
                  <a:srgbClr val="0070C0"/>
                </a:solidFill>
                <a:cs typeface="Arial" pitchFamily="34" charset="0"/>
              </a:rPr>
              <a:t>A. Which                    B. Who                      C. When                           D. how</a:t>
            </a:r>
          </a:p>
          <a:p>
            <a:pPr algn="l" rtl="1" eaLnBrk="1" hangingPunct="1"/>
            <a:r>
              <a:rPr lang="en-US" sz="1800" b="1" dirty="0" smtClean="0">
                <a:cs typeface="Arial" pitchFamily="34" charset="0"/>
              </a:rPr>
              <a:t>   12. How ____________ are you Abdullah? _ 178 cm</a:t>
            </a:r>
          </a:p>
          <a:p>
            <a:pPr algn="l" rtl="1" eaLnBrk="1" hangingPunct="1"/>
            <a:r>
              <a:rPr lang="en-US" sz="1800" b="1" dirty="0" smtClean="0">
                <a:cs typeface="Arial" pitchFamily="34" charset="0"/>
              </a:rPr>
              <a:t>     </a:t>
            </a:r>
            <a:r>
              <a:rPr lang="en-US" sz="1800" b="1" dirty="0" smtClean="0">
                <a:solidFill>
                  <a:srgbClr val="0070C0"/>
                </a:solidFill>
                <a:cs typeface="Arial" pitchFamily="34" charset="0"/>
              </a:rPr>
              <a:t>A. long                        B. tall                          C. far                                D. old</a:t>
            </a:r>
          </a:p>
          <a:p>
            <a:pPr algn="l" rtl="1" eaLnBrk="1" hangingPunct="1"/>
            <a:r>
              <a:rPr lang="en-US" sz="1800" b="1" dirty="0" smtClean="0">
                <a:cs typeface="Arial" pitchFamily="34" charset="0"/>
              </a:rPr>
              <a:t> </a:t>
            </a:r>
          </a:p>
          <a:p>
            <a:pPr algn="l" rtl="1" eaLnBrk="1" hangingPunct="1"/>
            <a:r>
              <a:rPr lang="en-US" sz="1800" b="1" dirty="0" smtClean="0">
                <a:cs typeface="Arial" pitchFamily="34" charset="0"/>
              </a:rPr>
              <a:t>  </a:t>
            </a:r>
          </a:p>
          <a:p>
            <a:pPr algn="l" rtl="1" eaLnBrk="1" hangingPunct="1"/>
            <a:r>
              <a:rPr lang="en-US" sz="1800" b="1" dirty="0" smtClean="0">
                <a:cs typeface="Arial" pitchFamily="34" charset="0"/>
              </a:rPr>
              <a:t>                   </a:t>
            </a:r>
            <a:r>
              <a:rPr lang="ar-SA" sz="1800" b="1" dirty="0" smtClean="0">
                <a:cs typeface="Arial" pitchFamily="34" charset="0"/>
              </a:rPr>
              <a:t> </a:t>
            </a:r>
            <a:r>
              <a:rPr lang="en-US" sz="1800" b="1" dirty="0" smtClean="0">
                <a:cs typeface="Arial" pitchFamily="34" charset="0"/>
              </a:rPr>
              <a:t> </a:t>
            </a:r>
            <a:endParaRPr lang="en-US" b="1" dirty="0" smtClean="0">
              <a:cs typeface="Arial" pitchFamily="34" charset="0"/>
            </a:endParaRP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endParaRPr lang="en-US" dirty="0" smtClean="0">
              <a:cs typeface="Arial" pitchFamily="34" charset="0"/>
            </a:endParaRP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fade">
                                      <p:cBhvr>
                                        <p:cTn id="37" dur="2000"/>
                                        <p:tgtEl>
                                          <p:spTgt spid="71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1">
                                            <p:txEl>
                                              <p:pRg st="7" end="7"/>
                                            </p:txEl>
                                          </p:spTgt>
                                        </p:tgtEl>
                                        <p:attrNameLst>
                                          <p:attrName>style.visibility</p:attrName>
                                        </p:attrNameLst>
                                      </p:cBhvr>
                                      <p:to>
                                        <p:strVal val="visible"/>
                                      </p:to>
                                    </p:set>
                                    <p:animEffect transition="in" filter="fade">
                                      <p:cBhvr>
                                        <p:cTn id="42" dur="2000"/>
                                        <p:tgtEl>
                                          <p:spTgt spid="717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171">
                                            <p:txEl>
                                              <p:pRg st="8" end="8"/>
                                            </p:txEl>
                                          </p:spTgt>
                                        </p:tgtEl>
                                        <p:attrNameLst>
                                          <p:attrName>style.visibility</p:attrName>
                                        </p:attrNameLst>
                                      </p:cBhvr>
                                      <p:to>
                                        <p:strVal val="visible"/>
                                      </p:to>
                                    </p:set>
                                    <p:animEffect transition="in" filter="fade">
                                      <p:cBhvr>
                                        <p:cTn id="47" dur="2000"/>
                                        <p:tgtEl>
                                          <p:spTgt spid="7171">
                                            <p:txEl>
                                              <p:pRg st="8" end="8"/>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171">
                                            <p:txEl>
                                              <p:pRg st="9" end="9"/>
                                            </p:txEl>
                                          </p:spTgt>
                                        </p:tgtEl>
                                        <p:attrNameLst>
                                          <p:attrName>style.visibility</p:attrName>
                                        </p:attrNameLst>
                                      </p:cBhvr>
                                      <p:to>
                                        <p:strVal val="visible"/>
                                      </p:to>
                                    </p:set>
                                    <p:animEffect transition="in" filter="fade">
                                      <p:cBhvr>
                                        <p:cTn id="50" dur="2000"/>
                                        <p:tgtEl>
                                          <p:spTgt spid="7171">
                                            <p:txEl>
                                              <p:pRg st="9" end="9"/>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171">
                                            <p:txEl>
                                              <p:pRg st="10" end="10"/>
                                            </p:txEl>
                                          </p:spTgt>
                                        </p:tgtEl>
                                        <p:attrNameLst>
                                          <p:attrName>style.visibility</p:attrName>
                                        </p:attrNameLst>
                                      </p:cBhvr>
                                      <p:to>
                                        <p:strVal val="visible"/>
                                      </p:to>
                                    </p:set>
                                    <p:animEffect transition="in" filter="fade">
                                      <p:cBhvr>
                                        <p:cTn id="53" dur="2000"/>
                                        <p:tgtEl>
                                          <p:spTgt spid="7171">
                                            <p:txEl>
                                              <p:pRg st="10" end="10"/>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171">
                                            <p:txEl>
                                              <p:pRg st="11" end="11"/>
                                            </p:txEl>
                                          </p:spTgt>
                                        </p:tgtEl>
                                        <p:attrNameLst>
                                          <p:attrName>style.visibility</p:attrName>
                                        </p:attrNameLst>
                                      </p:cBhvr>
                                      <p:to>
                                        <p:strVal val="visible"/>
                                      </p:to>
                                    </p:set>
                                    <p:animEffect transition="in" filter="fade">
                                      <p:cBhvr>
                                        <p:cTn id="56" dur="2000"/>
                                        <p:tgtEl>
                                          <p:spTgt spid="7171">
                                            <p:txEl>
                                              <p:pRg st="11" end="11"/>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171">
                                            <p:txEl>
                                              <p:pRg st="12" end="12"/>
                                            </p:txEl>
                                          </p:spTgt>
                                        </p:tgtEl>
                                        <p:attrNameLst>
                                          <p:attrName>style.visibility</p:attrName>
                                        </p:attrNameLst>
                                      </p:cBhvr>
                                      <p:to>
                                        <p:strVal val="visible"/>
                                      </p:to>
                                    </p:set>
                                    <p:animEffect transition="in" filter="fade">
                                      <p:cBhvr>
                                        <p:cTn id="59" dur="2000"/>
                                        <p:tgtEl>
                                          <p:spTgt spid="7171">
                                            <p:txEl>
                                              <p:pRg st="12" end="12"/>
                                            </p:tx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171">
                                            <p:txEl>
                                              <p:pRg st="13" end="13"/>
                                            </p:txEl>
                                          </p:spTgt>
                                        </p:tgtEl>
                                        <p:attrNameLst>
                                          <p:attrName>style.visibility</p:attrName>
                                        </p:attrNameLst>
                                      </p:cBhvr>
                                      <p:to>
                                        <p:strVal val="visible"/>
                                      </p:to>
                                    </p:set>
                                    <p:animEffect transition="in" filter="fade">
                                      <p:cBhvr>
                                        <p:cTn id="62" dur="2000"/>
                                        <p:tgtEl>
                                          <p:spTgt spid="7171">
                                            <p:txEl>
                                              <p:pRg st="13" end="1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171">
                                            <p:txEl>
                                              <p:pRg st="14" end="14"/>
                                            </p:txEl>
                                          </p:spTgt>
                                        </p:tgtEl>
                                        <p:attrNameLst>
                                          <p:attrName>style.visibility</p:attrName>
                                        </p:attrNameLst>
                                      </p:cBhvr>
                                      <p:to>
                                        <p:strVal val="visible"/>
                                      </p:to>
                                    </p:set>
                                    <p:animEffect transition="in" filter="fade">
                                      <p:cBhvr>
                                        <p:cTn id="67" dur="2000"/>
                                        <p:tgtEl>
                                          <p:spTgt spid="7171">
                                            <p:txEl>
                                              <p:pRg st="14" end="1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171">
                                            <p:txEl>
                                              <p:pRg st="15" end="15"/>
                                            </p:txEl>
                                          </p:spTgt>
                                        </p:tgtEl>
                                        <p:attrNameLst>
                                          <p:attrName>style.visibility</p:attrName>
                                        </p:attrNameLst>
                                      </p:cBhvr>
                                      <p:to>
                                        <p:strVal val="visible"/>
                                      </p:to>
                                    </p:set>
                                    <p:animEffect transition="in" filter="fade">
                                      <p:cBhvr>
                                        <p:cTn id="72" dur="2000"/>
                                        <p:tgtEl>
                                          <p:spTgt spid="7171">
                                            <p:txEl>
                                              <p:pRg st="15" end="15"/>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7171">
                                            <p:txEl>
                                              <p:pRg st="16" end="16"/>
                                            </p:txEl>
                                          </p:spTgt>
                                        </p:tgtEl>
                                        <p:attrNameLst>
                                          <p:attrName>style.visibility</p:attrName>
                                        </p:attrNameLst>
                                      </p:cBhvr>
                                      <p:to>
                                        <p:strVal val="visible"/>
                                      </p:to>
                                    </p:set>
                                    <p:animEffect transition="in" filter="fade">
                                      <p:cBhvr>
                                        <p:cTn id="75" dur="2000"/>
                                        <p:tgtEl>
                                          <p:spTgt spid="7171">
                                            <p:txEl>
                                              <p:pRg st="16" end="16"/>
                                            </p:txEl>
                                          </p:spTgt>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7171">
                                            <p:txEl>
                                              <p:pRg st="17" end="17"/>
                                            </p:txEl>
                                          </p:spTgt>
                                        </p:tgtEl>
                                        <p:attrNameLst>
                                          <p:attrName>style.visibility</p:attrName>
                                        </p:attrNameLst>
                                      </p:cBhvr>
                                      <p:to>
                                        <p:strVal val="visible"/>
                                      </p:to>
                                    </p:set>
                                    <p:animEffect transition="in" filter="fade">
                                      <p:cBhvr>
                                        <p:cTn id="78" dur="2000"/>
                                        <p:tgtEl>
                                          <p:spTgt spid="7171">
                                            <p:txEl>
                                              <p:pRg st="17" end="17"/>
                                            </p:txEl>
                                          </p:spTgt>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7171">
                                            <p:txEl>
                                              <p:pRg st="19" end="19"/>
                                            </p:txEl>
                                          </p:spTgt>
                                        </p:tgtEl>
                                        <p:attrNameLst>
                                          <p:attrName>style.visibility</p:attrName>
                                        </p:attrNameLst>
                                      </p:cBhvr>
                                      <p:to>
                                        <p:strVal val="visible"/>
                                      </p:to>
                                    </p:set>
                                    <p:animEffect transition="in" filter="fade">
                                      <p:cBhvr>
                                        <p:cTn id="81" dur="2000"/>
                                        <p:tgtEl>
                                          <p:spTgt spid="7171">
                                            <p:txEl>
                                              <p:pRg st="19" end="19"/>
                                            </p:txEl>
                                          </p:spTgt>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7171">
                                            <p:txEl>
                                              <p:pRg st="20" end="20"/>
                                            </p:txEl>
                                          </p:spTgt>
                                        </p:tgtEl>
                                        <p:attrNameLst>
                                          <p:attrName>style.visibility</p:attrName>
                                        </p:attrNameLst>
                                      </p:cBhvr>
                                      <p:to>
                                        <p:strVal val="visible"/>
                                      </p:to>
                                    </p:set>
                                    <p:animEffect transition="in" filter="fade">
                                      <p:cBhvr>
                                        <p:cTn id="84" dur="2000"/>
                                        <p:tgtEl>
                                          <p:spTgt spid="7171">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0"/>
            <a:ext cx="8115300" cy="762000"/>
          </a:xfrm>
        </p:spPr>
        <p:txBody>
          <a:bodyPr/>
          <a:lstStyle/>
          <a:p>
            <a:pPr algn="l" eaLnBrk="1" hangingPunct="1">
              <a:defRPr/>
            </a:pPr>
            <a:r>
              <a:rPr lang="en-US" sz="3200" b="1" dirty="0" smtClean="0">
                <a:solidFill>
                  <a:srgbClr val="C00000"/>
                </a:solidFill>
              </a:rPr>
              <a:t>Previewing Vocabulary </a:t>
            </a:r>
            <a:r>
              <a:rPr lang="en-US" sz="2000" b="1" dirty="0" smtClean="0">
                <a:solidFill>
                  <a:schemeClr val="tx1"/>
                </a:solidFill>
              </a:rPr>
              <a:t>page 122/ 123/ 131</a:t>
            </a:r>
            <a:endParaRPr lang="en-US" sz="3600" b="1" dirty="0">
              <a:solidFill>
                <a:srgbClr val="C00000"/>
              </a:solidFill>
            </a:endParaRPr>
          </a:p>
        </p:txBody>
      </p:sp>
      <p:sp>
        <p:nvSpPr>
          <p:cNvPr id="7171" name="Text Placeholder 5"/>
          <p:cNvSpPr>
            <a:spLocks noGrp="1"/>
          </p:cNvSpPr>
          <p:nvPr>
            <p:ph idx="1"/>
          </p:nvPr>
        </p:nvSpPr>
        <p:spPr>
          <a:xfrm>
            <a:off x="495300" y="1219200"/>
            <a:ext cx="8915400" cy="4906963"/>
          </a:xfrm>
        </p:spPr>
        <p:txBody>
          <a:bodyPr/>
          <a:lstStyle/>
          <a:p>
            <a:pPr algn="ctr" rtl="1" eaLnBrk="1" hangingPunct="1"/>
            <a:r>
              <a:rPr lang="ar-SA" b="1" dirty="0" smtClean="0">
                <a:cs typeface="Arial" pitchFamily="34" charset="0"/>
              </a:rPr>
              <a:t> </a:t>
            </a:r>
            <a:r>
              <a:rPr lang="en-US" b="1" dirty="0" smtClean="0">
                <a:cs typeface="Arial" pitchFamily="34" charset="0"/>
              </a:rPr>
              <a:t> </a:t>
            </a:r>
            <a:r>
              <a:rPr lang="en-US"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graphicFrame>
        <p:nvGraphicFramePr>
          <p:cNvPr id="5" name="جدول 4"/>
          <p:cNvGraphicFramePr>
            <a:graphicFrameLocks noGrp="1"/>
          </p:cNvGraphicFramePr>
          <p:nvPr/>
        </p:nvGraphicFramePr>
        <p:xfrm>
          <a:off x="304800" y="1066800"/>
          <a:ext cx="8001000" cy="5078628"/>
        </p:xfrm>
        <a:graphic>
          <a:graphicData uri="http://schemas.openxmlformats.org/drawingml/2006/table">
            <a:tbl>
              <a:tblPr rtl="1"/>
              <a:tblGrid>
                <a:gridCol w="2164977"/>
                <a:gridCol w="1844936"/>
                <a:gridCol w="1816697"/>
                <a:gridCol w="1267283"/>
                <a:gridCol w="907107"/>
              </a:tblGrid>
              <a:tr h="407772">
                <a:tc>
                  <a:txBody>
                    <a:bodyPr/>
                    <a:lstStyle/>
                    <a:p>
                      <a:pPr algn="ctr" rtl="1">
                        <a:lnSpc>
                          <a:spcPct val="100000"/>
                        </a:lnSpc>
                        <a:spcAft>
                          <a:spcPts val="0"/>
                        </a:spcAft>
                      </a:pPr>
                      <a:r>
                        <a:rPr lang="en-US" sz="2000" b="1" dirty="0">
                          <a:latin typeface="Cambria"/>
                          <a:ea typeface="Times New Roman"/>
                          <a:cs typeface="Times New Roman"/>
                        </a:rPr>
                        <a:t>Adverb</a:t>
                      </a:r>
                      <a:endParaRPr lang="en-US" sz="1800"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c>
                  <a:txBody>
                    <a:bodyPr/>
                    <a:lstStyle/>
                    <a:p>
                      <a:pPr algn="ctr" rtl="1">
                        <a:lnSpc>
                          <a:spcPct val="100000"/>
                        </a:lnSpc>
                        <a:spcAft>
                          <a:spcPts val="0"/>
                        </a:spcAft>
                      </a:pPr>
                      <a:r>
                        <a:rPr lang="en-US" sz="2000" b="1" dirty="0">
                          <a:latin typeface="Cambria"/>
                          <a:ea typeface="Times New Roman"/>
                          <a:cs typeface="Times New Roman"/>
                        </a:rPr>
                        <a:t>Adjective</a:t>
                      </a:r>
                      <a:endParaRPr lang="en-US" sz="1800"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c>
                  <a:txBody>
                    <a:bodyPr/>
                    <a:lstStyle/>
                    <a:p>
                      <a:pPr algn="ctr" rtl="1">
                        <a:lnSpc>
                          <a:spcPct val="100000"/>
                        </a:lnSpc>
                        <a:spcAft>
                          <a:spcPts val="0"/>
                        </a:spcAft>
                      </a:pPr>
                      <a:r>
                        <a:rPr lang="en-US" sz="2000" b="1" dirty="0" smtClean="0">
                          <a:latin typeface="Cambria"/>
                          <a:ea typeface="Times New Roman"/>
                          <a:cs typeface="Times New Roman"/>
                        </a:rPr>
                        <a:t>Verb </a:t>
                      </a:r>
                      <a:endParaRPr lang="en-US" sz="1800"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c>
                  <a:txBody>
                    <a:bodyPr/>
                    <a:lstStyle/>
                    <a:p>
                      <a:pPr algn="ctr" rtl="1">
                        <a:lnSpc>
                          <a:spcPct val="100000"/>
                        </a:lnSpc>
                        <a:spcAft>
                          <a:spcPts val="0"/>
                        </a:spcAft>
                      </a:pPr>
                      <a:r>
                        <a:rPr lang="en-US" sz="2000" b="1" dirty="0" smtClean="0">
                          <a:latin typeface="Cambria"/>
                          <a:ea typeface="Times New Roman"/>
                          <a:cs typeface="Times New Roman"/>
                        </a:rPr>
                        <a:t>Noun </a:t>
                      </a:r>
                      <a:endParaRPr lang="en-US" sz="1800"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c>
                  <a:txBody>
                    <a:bodyPr/>
                    <a:lstStyle/>
                    <a:p>
                      <a:pPr algn="ctr" rtl="1">
                        <a:lnSpc>
                          <a:spcPct val="100000"/>
                        </a:lnSpc>
                        <a:spcAft>
                          <a:spcPts val="0"/>
                        </a:spcAft>
                      </a:pPr>
                      <a:r>
                        <a:rPr lang="en-US" sz="1600" b="1" dirty="0">
                          <a:latin typeface="Cambria"/>
                          <a:ea typeface="Times New Roman"/>
                          <a:cs typeface="Times New Roman"/>
                        </a:rPr>
                        <a:t>No.</a:t>
                      </a:r>
                      <a:endParaRPr lang="en-US" sz="1400"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r>
              <a:tr h="407772">
                <a:tc>
                  <a:txBody>
                    <a:bodyPr/>
                    <a:lstStyle/>
                    <a:p>
                      <a:pPr algn="ctr" rtl="1">
                        <a:lnSpc>
                          <a:spcPct val="100000"/>
                        </a:lnSpc>
                        <a:spcAft>
                          <a:spcPts val="0"/>
                        </a:spcAft>
                      </a:pPr>
                      <a:r>
                        <a:rPr lang="en-US" sz="1800" b="1" dirty="0" smtClean="0">
                          <a:latin typeface="Calibri"/>
                          <a:ea typeface="Calibri"/>
                          <a:cs typeface="Arial"/>
                        </a:rPr>
                        <a:t>obviously</a:t>
                      </a: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economic</a:t>
                      </a: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fall</a:t>
                      </a: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driving</a:t>
                      </a: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600" b="1" dirty="0">
                          <a:latin typeface="Calibri"/>
                          <a:ea typeface="Calibri"/>
                          <a:cs typeface="Arial"/>
                        </a:rPr>
                        <a:t>1</a:t>
                      </a:r>
                      <a:endParaRPr lang="en-US" sz="1400"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500454">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global</a:t>
                      </a: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wash</a:t>
                      </a: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corners</a:t>
                      </a: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a:latin typeface="Calibri"/>
                          <a:ea typeface="Calibri"/>
                          <a:cs typeface="Arial"/>
                        </a:rPr>
                        <a:t>2</a:t>
                      </a:r>
                      <a:endParaRPr lang="en-US" sz="1400"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500454">
                <a:tc>
                  <a:txBody>
                    <a:bodyPr/>
                    <a:lstStyle/>
                    <a:p>
                      <a:pPr algn="ctr" rtl="1">
                        <a:lnSpc>
                          <a:spcPct val="100000"/>
                        </a:lnSpc>
                        <a:spcAft>
                          <a:spcPts val="0"/>
                        </a:spcAft>
                      </a:pPr>
                      <a:endParaRPr lang="en-US" sz="1800" b="1">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addict</a:t>
                      </a: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reduce</a:t>
                      </a: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root</a:t>
                      </a: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ar-SA" sz="1600" b="1" dirty="0">
                          <a:latin typeface="Calibri"/>
                          <a:ea typeface="Calibri"/>
                          <a:cs typeface="Arial"/>
                        </a:rPr>
                        <a:t>3</a:t>
                      </a:r>
                      <a:endParaRPr lang="en-US" sz="1400"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ctr" rtl="1">
                        <a:lnSpc>
                          <a:spcPct val="100000"/>
                        </a:lnSpc>
                        <a:spcAft>
                          <a:spcPts val="0"/>
                        </a:spcAft>
                      </a:pPr>
                      <a:endParaRPr lang="en-US" sz="1800" b="1">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key</a:t>
                      </a: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a:latin typeface="Calibri"/>
                          <a:ea typeface="Calibri"/>
                          <a:cs typeface="Arial"/>
                        </a:rPr>
                        <a:t>4</a:t>
                      </a:r>
                      <a:endParaRPr lang="en-US" sz="1400"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ctr" rtl="1">
                        <a:lnSpc>
                          <a:spcPct val="100000"/>
                        </a:lnSpc>
                        <a:spcAft>
                          <a:spcPts val="0"/>
                        </a:spcAft>
                      </a:pPr>
                      <a:endParaRPr lang="en-US" sz="1800" b="1">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climate</a:t>
                      </a: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ar-SA" sz="1600" b="1" dirty="0">
                          <a:latin typeface="Calibri"/>
                          <a:ea typeface="Calibri"/>
                          <a:cs typeface="Arial"/>
                        </a:rPr>
                        <a:t>5</a:t>
                      </a:r>
                      <a:endParaRPr lang="en-US" sz="1400"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ctr" rtl="1">
                        <a:lnSpc>
                          <a:spcPct val="100000"/>
                        </a:lnSpc>
                        <a:spcAft>
                          <a:spcPts val="0"/>
                        </a:spcAft>
                      </a:pPr>
                      <a:endParaRPr lang="en-US" sz="1800" b="1">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path</a:t>
                      </a: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a:latin typeface="Calibri"/>
                          <a:ea typeface="Calibri"/>
                          <a:cs typeface="Arial"/>
                        </a:rPr>
                        <a:t>6</a:t>
                      </a:r>
                      <a:endParaRPr lang="en-US" sz="1400"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gap</a:t>
                      </a: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ar-SA" sz="1600" b="1" dirty="0">
                          <a:latin typeface="Calibri"/>
                          <a:ea typeface="Calibri"/>
                          <a:cs typeface="Arial"/>
                        </a:rPr>
                        <a:t>7</a:t>
                      </a:r>
                      <a:endParaRPr lang="en-US" sz="1400"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ctr" rtl="1">
                        <a:lnSpc>
                          <a:spcPct val="100000"/>
                        </a:lnSpc>
                        <a:spcAft>
                          <a:spcPts val="0"/>
                        </a:spcAft>
                      </a:pPr>
                      <a:endParaRPr lang="en-US" sz="1800" b="1">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goods</a:t>
                      </a: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a:latin typeface="Calibri"/>
                          <a:ea typeface="Calibri"/>
                          <a:cs typeface="Arial"/>
                        </a:rPr>
                        <a:t>8</a:t>
                      </a:r>
                      <a:endParaRPr lang="en-US" sz="1400"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ctr" rtl="1">
                        <a:lnSpc>
                          <a:spcPct val="100000"/>
                        </a:lnSpc>
                        <a:spcAft>
                          <a:spcPts val="0"/>
                        </a:spcAft>
                      </a:pPr>
                      <a:endParaRPr lang="en-US" sz="1800" b="1">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fuel</a:t>
                      </a: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ar-SA" sz="1600" b="1" dirty="0">
                          <a:latin typeface="Calibri"/>
                          <a:ea typeface="Calibri"/>
                          <a:cs typeface="Arial"/>
                        </a:rPr>
                        <a:t>9</a:t>
                      </a:r>
                      <a:endParaRPr lang="en-US" sz="1400"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ctr" rtl="1">
                        <a:lnSpc>
                          <a:spcPct val="100000"/>
                        </a:lnSpc>
                        <a:spcAft>
                          <a:spcPts val="0"/>
                        </a:spcAft>
                      </a:pPr>
                      <a:endParaRPr lang="en-US" sz="1800" b="1">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harbor</a:t>
                      </a: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a:latin typeface="Calibri"/>
                          <a:ea typeface="Calibri"/>
                          <a:cs typeface="Arial"/>
                        </a:rPr>
                        <a:t>10</a:t>
                      </a:r>
                      <a:endParaRPr lang="en-US" sz="1400"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ctr" rtl="1">
                        <a:lnSpc>
                          <a:spcPct val="100000"/>
                        </a:lnSpc>
                        <a:spcAft>
                          <a:spcPts val="0"/>
                        </a:spcAft>
                      </a:pPr>
                      <a:endParaRPr lang="en-US" sz="1800" b="1">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endParaRPr lang="en-US" sz="1800" b="1"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ar-SA" sz="1600" b="1" dirty="0">
                          <a:latin typeface="Calibri"/>
                          <a:ea typeface="Calibri"/>
                          <a:cs typeface="Arial"/>
                        </a:rPr>
                        <a:t>11</a:t>
                      </a:r>
                      <a:endParaRPr lang="en-US" sz="1400" dirty="0">
                        <a:latin typeface="Calibri"/>
                        <a:ea typeface="Calibri"/>
                        <a:cs typeface="Arial"/>
                      </a:endParaRPr>
                    </a:p>
                  </a:txBody>
                  <a:tcPr marL="68580" marR="685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bl>
          </a:graphicData>
        </a:graphic>
      </p:graphicFrame>
    </p:spTree>
  </p:cSld>
  <p:clrMapOvr>
    <a:masterClrMapping/>
  </p:clrMapOvr>
  <p:transition advTm="234">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685800"/>
            <a:ext cx="8915400" cy="731838"/>
          </a:xfrm>
        </p:spPr>
        <p:txBody>
          <a:bodyPr/>
          <a:lstStyle/>
          <a:p>
            <a:pPr algn="l" eaLnBrk="1" hangingPunct="1"/>
            <a:r>
              <a:rPr lang="en-US" sz="3200" b="1" dirty="0" smtClean="0">
                <a:solidFill>
                  <a:srgbClr val="C00000"/>
                </a:solidFill>
                <a:latin typeface="Arial Black" pitchFamily="34" charset="0"/>
              </a:rPr>
              <a:t>Exercise</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371600"/>
            <a:ext cx="9067800" cy="4800600"/>
          </a:xfrm>
        </p:spPr>
        <p:txBody>
          <a:bodyPr/>
          <a:lstStyle/>
          <a:p>
            <a:pPr algn="l" rtl="1" eaLnBrk="1" hangingPunct="1"/>
            <a:r>
              <a:rPr lang="en-US" sz="2000" b="1" u="sng" dirty="0" smtClean="0"/>
              <a:t>Choose the most appropriate answer</a:t>
            </a:r>
            <a:r>
              <a:rPr lang="en-US" sz="2400" dirty="0" smtClean="0"/>
              <a:t>:</a:t>
            </a:r>
          </a:p>
          <a:p>
            <a:pPr algn="l" rtl="1" eaLnBrk="1" hangingPunct="1"/>
            <a:r>
              <a:rPr lang="en-US" sz="1800" b="1" dirty="0" smtClean="0"/>
              <a:t>1. Wash has the same meaning as  ________________ </a:t>
            </a:r>
            <a:endParaRPr lang="en-US" sz="1800" b="1" dirty="0" smtClean="0">
              <a:solidFill>
                <a:srgbClr val="0070C0"/>
              </a:solidFill>
            </a:endParaRPr>
          </a:p>
          <a:p>
            <a:pPr algn="l" rtl="1" eaLnBrk="1" hangingPunct="1"/>
            <a:r>
              <a:rPr lang="en-US" sz="1800" b="1" dirty="0" smtClean="0">
                <a:solidFill>
                  <a:srgbClr val="0070C0"/>
                </a:solidFill>
              </a:rPr>
              <a:t>       a.  dig                 b. clean                      c. carry                           d. take </a:t>
            </a:r>
          </a:p>
          <a:p>
            <a:pPr algn="l" rtl="1" eaLnBrk="1" hangingPunct="1"/>
            <a:r>
              <a:rPr lang="en-US" sz="1800" b="1" dirty="0" smtClean="0"/>
              <a:t>2. The word ‘_____________’ means a way. </a:t>
            </a:r>
          </a:p>
          <a:p>
            <a:pPr algn="l" rtl="1" eaLnBrk="1" hangingPunct="1"/>
            <a:r>
              <a:rPr lang="en-US" sz="1800" b="1" dirty="0" smtClean="0"/>
              <a:t>      </a:t>
            </a:r>
            <a:r>
              <a:rPr lang="en-US" sz="1800" b="1" dirty="0" smtClean="0">
                <a:solidFill>
                  <a:srgbClr val="0070C0"/>
                </a:solidFill>
              </a:rPr>
              <a:t>a. corners                    b. key                   c. climate                       d. path </a:t>
            </a:r>
          </a:p>
          <a:p>
            <a:pPr algn="l" rtl="1" eaLnBrk="1" hangingPunct="1"/>
            <a:r>
              <a:rPr lang="en-US" sz="1800" b="1" dirty="0" smtClean="0"/>
              <a:t> 3. which of the following is closet in meaning to </a:t>
            </a:r>
            <a:r>
              <a:rPr lang="en-US" sz="1800" b="1" i="1" u="sng" dirty="0" smtClean="0">
                <a:solidFill>
                  <a:srgbClr val="FF0000"/>
                </a:solidFill>
              </a:rPr>
              <a:t>average weather condition over a long time?</a:t>
            </a:r>
            <a:r>
              <a:rPr lang="en-US" sz="1800" b="1" dirty="0" smtClean="0"/>
              <a:t> </a:t>
            </a:r>
          </a:p>
          <a:p>
            <a:pPr algn="l" rtl="1" eaLnBrk="1" hangingPunct="1"/>
            <a:r>
              <a:rPr lang="en-US" sz="1800" b="1" dirty="0" smtClean="0">
                <a:solidFill>
                  <a:srgbClr val="0070C0"/>
                </a:solidFill>
              </a:rPr>
              <a:t>     a. mountain                 b. raining                  c. climate                       d. root</a:t>
            </a:r>
          </a:p>
          <a:p>
            <a:pPr algn="l" rtl="1" eaLnBrk="1" hangingPunct="1"/>
            <a:r>
              <a:rPr lang="en-US" sz="1800" b="1" dirty="0" smtClean="0"/>
              <a:t> 4. </a:t>
            </a:r>
            <a:r>
              <a:rPr lang="en-US" sz="1800" b="1" i="1" u="sng" dirty="0" smtClean="0">
                <a:solidFill>
                  <a:srgbClr val="FF0000"/>
                </a:solidFill>
              </a:rPr>
              <a:t>root </a:t>
            </a:r>
            <a:r>
              <a:rPr lang="en-US" sz="1800" b="1" dirty="0" smtClean="0">
                <a:solidFill>
                  <a:srgbClr val="FF0000"/>
                </a:solidFill>
              </a:rPr>
              <a:t> </a:t>
            </a:r>
            <a:r>
              <a:rPr lang="en-US" sz="1800" b="1" dirty="0" smtClean="0"/>
              <a:t>means: _______________</a:t>
            </a:r>
            <a:r>
              <a:rPr lang="en-US" sz="1800" b="1" dirty="0" smtClean="0">
                <a:solidFill>
                  <a:srgbClr val="0070C0"/>
                </a:solidFill>
              </a:rPr>
              <a:t>:</a:t>
            </a:r>
          </a:p>
          <a:p>
            <a:pPr algn="l" rtl="1" eaLnBrk="1" hangingPunct="1"/>
            <a:r>
              <a:rPr lang="en-US" sz="1800" b="1" dirty="0" smtClean="0">
                <a:solidFill>
                  <a:srgbClr val="0070C0"/>
                </a:solidFill>
              </a:rPr>
              <a:t>     a. cause                         b. solution              c. feeling                     d. effect</a:t>
            </a:r>
          </a:p>
          <a:p>
            <a:pPr algn="l" rtl="1" eaLnBrk="1" hangingPunct="1"/>
            <a:r>
              <a:rPr lang="en-US" sz="1800" b="1" dirty="0" smtClean="0"/>
              <a:t> 5. The phrase </a:t>
            </a:r>
            <a:r>
              <a:rPr lang="en-US" sz="1800" b="1" i="1" u="sng" dirty="0" smtClean="0">
                <a:solidFill>
                  <a:srgbClr val="FF0000"/>
                </a:solidFill>
              </a:rPr>
              <a:t>make less </a:t>
            </a:r>
            <a:r>
              <a:rPr lang="en-US" sz="1800" b="1" dirty="0" smtClean="0">
                <a:solidFill>
                  <a:srgbClr val="FF0000"/>
                </a:solidFill>
              </a:rPr>
              <a:t> </a:t>
            </a:r>
            <a:r>
              <a:rPr lang="en-US" sz="1800" b="1" dirty="0" smtClean="0"/>
              <a:t>has the same meaning as____________ </a:t>
            </a:r>
          </a:p>
          <a:p>
            <a:pPr algn="l" rtl="1" eaLnBrk="1" hangingPunct="1"/>
            <a:r>
              <a:rPr lang="en-US" sz="1800" b="1" dirty="0" smtClean="0"/>
              <a:t>     </a:t>
            </a:r>
            <a:r>
              <a:rPr lang="en-US" sz="1800" b="1" dirty="0" smtClean="0">
                <a:solidFill>
                  <a:srgbClr val="0070C0"/>
                </a:solidFill>
              </a:rPr>
              <a:t>a. produce                     b. introduce                    c. reduce                  d. keep </a:t>
            </a:r>
            <a:r>
              <a:rPr lang="en-US" sz="1800" b="1" dirty="0" smtClean="0"/>
              <a:t> </a:t>
            </a:r>
          </a:p>
          <a:p>
            <a:pPr algn="l" rtl="1" eaLnBrk="1" hangingPunct="1"/>
            <a:r>
              <a:rPr lang="en-US" sz="2400" dirty="0" smtClean="0"/>
              <a:t> </a:t>
            </a:r>
            <a:r>
              <a:rPr lang="en-US" sz="1800" b="1" dirty="0" smtClean="0"/>
              <a:t>6. The phrase </a:t>
            </a:r>
            <a:r>
              <a:rPr lang="en-US" sz="1800" b="1" i="1" u="sng" dirty="0" smtClean="0">
                <a:solidFill>
                  <a:srgbClr val="FF0000"/>
                </a:solidFill>
              </a:rPr>
              <a:t>lose power </a:t>
            </a:r>
            <a:r>
              <a:rPr lang="en-US" sz="1800" b="1" dirty="0" smtClean="0"/>
              <a:t>has the same meaning as:</a:t>
            </a:r>
          </a:p>
          <a:p>
            <a:pPr algn="l" rtl="1" eaLnBrk="1" hangingPunct="1"/>
            <a:r>
              <a:rPr lang="en-US" sz="1800" b="1" dirty="0" smtClean="0">
                <a:solidFill>
                  <a:srgbClr val="0070C0"/>
                </a:solidFill>
              </a:rPr>
              <a:t>    a. fall                b. open                 c. go high                                      d. close </a:t>
            </a:r>
            <a:r>
              <a:rPr lang="ar-SA" sz="1800" b="1" dirty="0" smtClean="0">
                <a:solidFill>
                  <a:srgbClr val="0070C0"/>
                </a:solidFill>
              </a:rPr>
              <a:t>      </a:t>
            </a:r>
            <a:endParaRPr lang="en-US" sz="1800" b="1" dirty="0" smtClean="0">
              <a:solidFill>
                <a:srgbClr val="0070C0"/>
              </a:solidFill>
            </a:endParaRPr>
          </a:p>
          <a:p>
            <a:pPr algn="l" rtl="1" eaLnBrk="1" hangingPunct="1"/>
            <a:r>
              <a:rPr lang="en-US" sz="2400" dirty="0" smtClean="0"/>
              <a:t>   </a:t>
            </a:r>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195">
                                            <p:txEl>
                                              <p:pRg st="4" end="4"/>
                                            </p:txEl>
                                          </p:spTgt>
                                        </p:tgtEl>
                                        <p:attrNameLst>
                                          <p:attrName>style.visibility</p:attrName>
                                        </p:attrNameLst>
                                      </p:cBhvr>
                                      <p:to>
                                        <p:strVal val="visible"/>
                                      </p:to>
                                    </p:set>
                                    <p:anim calcmode="lin" valueType="num">
                                      <p:cBhvr additive="base">
                                        <p:cTn id="31" dur="500" fill="hold"/>
                                        <p:tgtEl>
                                          <p:spTgt spid="819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195">
                                            <p:txEl>
                                              <p:pRg st="5" end="5"/>
                                            </p:txEl>
                                          </p:spTgt>
                                        </p:tgtEl>
                                        <p:attrNameLst>
                                          <p:attrName>style.visibility</p:attrName>
                                        </p:attrNameLst>
                                      </p:cBhvr>
                                      <p:to>
                                        <p:strVal val="visible"/>
                                      </p:to>
                                    </p:set>
                                    <p:anim calcmode="lin" valueType="num">
                                      <p:cBhvr additive="base">
                                        <p:cTn id="37"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195">
                                            <p:txEl>
                                              <p:pRg st="6" end="6"/>
                                            </p:txEl>
                                          </p:spTgt>
                                        </p:tgtEl>
                                        <p:attrNameLst>
                                          <p:attrName>style.visibility</p:attrName>
                                        </p:attrNameLst>
                                      </p:cBhvr>
                                      <p:to>
                                        <p:strVal val="visible"/>
                                      </p:to>
                                    </p:set>
                                    <p:anim calcmode="lin" valueType="num">
                                      <p:cBhvr additive="base">
                                        <p:cTn id="43" dur="500" fill="hold"/>
                                        <p:tgtEl>
                                          <p:spTgt spid="819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195">
                                            <p:txEl>
                                              <p:pRg st="7" end="7"/>
                                            </p:txEl>
                                          </p:spTgt>
                                        </p:tgtEl>
                                        <p:attrNameLst>
                                          <p:attrName>style.visibility</p:attrName>
                                        </p:attrNameLst>
                                      </p:cBhvr>
                                      <p:to>
                                        <p:strVal val="visible"/>
                                      </p:to>
                                    </p:set>
                                    <p:anim calcmode="lin" valueType="num">
                                      <p:cBhvr additive="base">
                                        <p:cTn id="49" dur="500" fill="hold"/>
                                        <p:tgtEl>
                                          <p:spTgt spid="819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195">
                                            <p:txEl>
                                              <p:pRg st="8" end="8"/>
                                            </p:txEl>
                                          </p:spTgt>
                                        </p:tgtEl>
                                        <p:attrNameLst>
                                          <p:attrName>style.visibility</p:attrName>
                                        </p:attrNameLst>
                                      </p:cBhvr>
                                      <p:to>
                                        <p:strVal val="visible"/>
                                      </p:to>
                                    </p:set>
                                    <p:anim calcmode="lin" valueType="num">
                                      <p:cBhvr additive="base">
                                        <p:cTn id="55" dur="500" fill="hold"/>
                                        <p:tgtEl>
                                          <p:spTgt spid="8195">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19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195">
                                            <p:txEl>
                                              <p:pRg st="9" end="9"/>
                                            </p:txEl>
                                          </p:spTgt>
                                        </p:tgtEl>
                                        <p:attrNameLst>
                                          <p:attrName>style.visibility</p:attrName>
                                        </p:attrNameLst>
                                      </p:cBhvr>
                                      <p:to>
                                        <p:strVal val="visible"/>
                                      </p:to>
                                    </p:set>
                                    <p:anim calcmode="lin" valueType="num">
                                      <p:cBhvr additive="base">
                                        <p:cTn id="61" dur="500" fill="hold"/>
                                        <p:tgtEl>
                                          <p:spTgt spid="8195">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19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8195">
                                            <p:txEl>
                                              <p:pRg st="10" end="10"/>
                                            </p:txEl>
                                          </p:spTgt>
                                        </p:tgtEl>
                                        <p:attrNameLst>
                                          <p:attrName>style.visibility</p:attrName>
                                        </p:attrNameLst>
                                      </p:cBhvr>
                                      <p:to>
                                        <p:strVal val="visible"/>
                                      </p:to>
                                    </p:set>
                                    <p:anim calcmode="lin" valueType="num">
                                      <p:cBhvr additive="base">
                                        <p:cTn id="67" dur="500" fill="hold"/>
                                        <p:tgtEl>
                                          <p:spTgt spid="8195">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19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8195">
                                            <p:txEl>
                                              <p:pRg st="11" end="11"/>
                                            </p:txEl>
                                          </p:spTgt>
                                        </p:tgtEl>
                                        <p:attrNameLst>
                                          <p:attrName>style.visibility</p:attrName>
                                        </p:attrNameLst>
                                      </p:cBhvr>
                                      <p:to>
                                        <p:strVal val="visible"/>
                                      </p:to>
                                    </p:set>
                                    <p:anim calcmode="lin" valueType="num">
                                      <p:cBhvr additive="base">
                                        <p:cTn id="73" dur="500" fill="hold"/>
                                        <p:tgtEl>
                                          <p:spTgt spid="8195">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819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8195">
                                            <p:txEl>
                                              <p:pRg st="12" end="12"/>
                                            </p:txEl>
                                          </p:spTgt>
                                        </p:tgtEl>
                                        <p:attrNameLst>
                                          <p:attrName>style.visibility</p:attrName>
                                        </p:attrNameLst>
                                      </p:cBhvr>
                                      <p:to>
                                        <p:strVal val="visible"/>
                                      </p:to>
                                    </p:set>
                                    <p:anim calcmode="lin" valueType="num">
                                      <p:cBhvr additive="base">
                                        <p:cTn id="79" dur="500" fill="hold"/>
                                        <p:tgtEl>
                                          <p:spTgt spid="8195">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819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8195">
                                            <p:txEl>
                                              <p:pRg st="13" end="13"/>
                                            </p:txEl>
                                          </p:spTgt>
                                        </p:tgtEl>
                                        <p:attrNameLst>
                                          <p:attrName>style.visibility</p:attrName>
                                        </p:attrNameLst>
                                      </p:cBhvr>
                                      <p:to>
                                        <p:strVal val="visible"/>
                                      </p:to>
                                    </p:set>
                                    <p:anim calcmode="lin" valueType="num">
                                      <p:cBhvr additive="base">
                                        <p:cTn id="85" dur="500" fill="hold"/>
                                        <p:tgtEl>
                                          <p:spTgt spid="8195">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819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8195">
                                            <p:txEl>
                                              <p:pRg st="15" end="15"/>
                                            </p:txEl>
                                          </p:spTgt>
                                        </p:tgtEl>
                                        <p:attrNameLst>
                                          <p:attrName>style.visibility</p:attrName>
                                        </p:attrNameLst>
                                      </p:cBhvr>
                                      <p:to>
                                        <p:strVal val="visible"/>
                                      </p:to>
                                    </p:set>
                                    <p:anim calcmode="lin" valueType="num">
                                      <p:cBhvr additive="base">
                                        <p:cTn id="91" dur="500" fill="hold"/>
                                        <p:tgtEl>
                                          <p:spTgt spid="8195">
                                            <p:txEl>
                                              <p:pRg st="15" end="15"/>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8195">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685800"/>
            <a:ext cx="8915400" cy="731838"/>
          </a:xfrm>
        </p:spPr>
        <p:txBody>
          <a:bodyPr/>
          <a:lstStyle/>
          <a:p>
            <a:pPr algn="l" eaLnBrk="1" hangingPunct="1"/>
            <a:r>
              <a:rPr lang="en-US" sz="2000" b="1" dirty="0" smtClean="0">
                <a:solidFill>
                  <a:srgbClr val="C00000"/>
                </a:solidFill>
                <a:latin typeface="Arial Black" pitchFamily="34" charset="0"/>
              </a:rPr>
              <a:t>Scanning &amp; Skimming A reading passage </a:t>
            </a:r>
            <a:r>
              <a:rPr lang="en-US" sz="2000" b="1" dirty="0" smtClean="0">
                <a:solidFill>
                  <a:schemeClr val="tx1"/>
                </a:solidFill>
                <a:latin typeface="Arial Black" pitchFamily="34" charset="0"/>
              </a:rPr>
              <a:t>page 119</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371600"/>
            <a:ext cx="9067800" cy="4800600"/>
          </a:xfrm>
        </p:spPr>
        <p:txBody>
          <a:bodyPr/>
          <a:lstStyle/>
          <a:p>
            <a:pPr algn="l" rtl="1" eaLnBrk="1" hangingPunct="1"/>
            <a:endParaRPr lang="en-US" sz="1800" b="1" dirty="0" smtClean="0">
              <a:solidFill>
                <a:srgbClr val="0070C0"/>
              </a:solidFill>
            </a:endParaRPr>
          </a:p>
          <a:p>
            <a:pPr algn="l" rtl="1" eaLnBrk="1" hangingPunct="1">
              <a:lnSpc>
                <a:spcPct val="150000"/>
              </a:lnSpc>
            </a:pPr>
            <a:r>
              <a:rPr lang="en-US" sz="1800" b="1" dirty="0" smtClean="0"/>
              <a:t>For the first time in history, almost the entire world is now sharing the same economic system. Communism began to fall in the late 1980s,and since then ,capitalism has spread  to most corners of the world. The basis of a" </a:t>
            </a:r>
            <a:r>
              <a:rPr lang="en-US" sz="1800" b="1" i="1" u="sng" dirty="0" smtClean="0">
                <a:solidFill>
                  <a:srgbClr val="C00000"/>
                </a:solidFill>
              </a:rPr>
              <a:t>pure</a:t>
            </a:r>
            <a:r>
              <a:rPr lang="en-US" sz="1800" b="1" dirty="0" smtClean="0"/>
              <a:t>” capitalist economy is free trade, also called “ open trade”. There are </a:t>
            </a:r>
            <a:r>
              <a:rPr lang="en-US" sz="1800" b="1" i="1" u="sng" dirty="0" smtClean="0">
                <a:solidFill>
                  <a:srgbClr val="C00000"/>
                </a:solidFill>
              </a:rPr>
              <a:t>benefits</a:t>
            </a:r>
            <a:r>
              <a:rPr lang="en-US" sz="1800" b="1" dirty="0" smtClean="0"/>
              <a:t> of open trade for both rich and poor countries. For developed countries such as Japan and England, free trade brings with </a:t>
            </a:r>
            <a:r>
              <a:rPr lang="en-US" sz="1800" b="1" i="1" u="sng" dirty="0" smtClean="0">
                <a:solidFill>
                  <a:srgbClr val="C00000"/>
                </a:solidFill>
              </a:rPr>
              <a:t>it</a:t>
            </a:r>
            <a:r>
              <a:rPr lang="en-US" sz="1800" b="1" dirty="0" smtClean="0"/>
              <a:t> more competition, which in turn brings advantages such as lower prices and more choices of products for consumers.</a:t>
            </a:r>
          </a:p>
          <a:p>
            <a:pPr algn="l" rtl="1" eaLnBrk="1" hangingPunct="1">
              <a:lnSpc>
                <a:spcPct val="150000"/>
              </a:lnSpc>
            </a:pPr>
            <a:r>
              <a:rPr lang="en-US" sz="1800" b="1" dirty="0" smtClean="0"/>
              <a:t>For developing countries, open trade means that people have access to </a:t>
            </a:r>
            <a:r>
              <a:rPr lang="en-US" sz="1800" b="1" i="1" u="sng" dirty="0" smtClean="0">
                <a:solidFill>
                  <a:srgbClr val="C00000"/>
                </a:solidFill>
              </a:rPr>
              <a:t>essential</a:t>
            </a:r>
            <a:r>
              <a:rPr lang="en-US" sz="1800" b="1" dirty="0" smtClean="0"/>
              <a:t> goods such as food, clothing, and fuel( for transportation and heat). An open economic system can be a </a:t>
            </a:r>
            <a:r>
              <a:rPr lang="en-US" sz="1800" b="1" i="1" u="sng" dirty="0" smtClean="0">
                <a:solidFill>
                  <a:srgbClr val="C00000"/>
                </a:solidFill>
              </a:rPr>
              <a:t>key</a:t>
            </a:r>
            <a:r>
              <a:rPr lang="en-US" sz="1800" b="1" dirty="0" smtClean="0"/>
              <a:t> to improving the lives of people in both poor and rich countries because it can </a:t>
            </a:r>
            <a:r>
              <a:rPr lang="en-US" sz="1800" b="1" i="1" u="sng" dirty="0" smtClean="0">
                <a:solidFill>
                  <a:srgbClr val="C00000"/>
                </a:solidFill>
              </a:rPr>
              <a:t>reduce</a:t>
            </a:r>
            <a:r>
              <a:rPr lang="en-US" sz="1800" b="1" dirty="0" smtClean="0"/>
              <a:t> poverty and </a:t>
            </a:r>
            <a:r>
              <a:rPr lang="en-US" sz="1800" b="1" i="1" dirty="0" smtClean="0"/>
              <a:t>improve</a:t>
            </a:r>
            <a:r>
              <a:rPr lang="en-US" sz="1800" b="1" dirty="0" smtClean="0"/>
              <a:t> living conditions.</a:t>
            </a:r>
          </a:p>
          <a:p>
            <a:pPr algn="l" rtl="1" eaLnBrk="1" hangingPunct="1"/>
            <a:r>
              <a:rPr lang="ar-SA" sz="1800" b="1" dirty="0" smtClean="0">
                <a:solidFill>
                  <a:srgbClr val="0070C0"/>
                </a:solidFill>
              </a:rPr>
              <a:t>   </a:t>
            </a:r>
            <a:endParaRPr lang="ar-SA" b="1" dirty="0" smtClean="0">
              <a:cs typeface="Arial" pitchFamily="34" charset="0"/>
            </a:endParaRPr>
          </a:p>
        </p:txBody>
      </p:sp>
      <p:sp>
        <p:nvSpPr>
          <p:cNvPr id="8196"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endParaRPr lang="en-US" dirty="0" smtClean="0">
              <a:cs typeface="Arial" pitchFamily="34" charset="0"/>
            </a:endParaRP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anim calcmode="lin" valueType="num">
                                      <p:cBhvr additive="base">
                                        <p:cTn id="7"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2" end="2"/>
                                            </p:txEl>
                                          </p:spTgt>
                                        </p:tgtEl>
                                        <p:attrNameLst>
                                          <p:attrName>style.visibility</p:attrName>
                                        </p:attrNameLst>
                                      </p:cBhvr>
                                      <p:to>
                                        <p:strVal val="visible"/>
                                      </p:to>
                                    </p:set>
                                    <p:anim calcmode="lin" valueType="num">
                                      <p:cBhvr additive="base">
                                        <p:cTn id="13"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anim calcmode="lin" valueType="num">
                                      <p:cBhvr additive="base">
                                        <p:cTn id="19"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685800"/>
            <a:ext cx="8915400" cy="731838"/>
          </a:xfrm>
        </p:spPr>
        <p:txBody>
          <a:bodyPr/>
          <a:lstStyle/>
          <a:p>
            <a:pPr algn="l" eaLnBrk="1" hangingPunct="1"/>
            <a:r>
              <a:rPr lang="en-US" sz="3200" b="1" dirty="0" smtClean="0">
                <a:solidFill>
                  <a:srgbClr val="C00000"/>
                </a:solidFill>
                <a:latin typeface="Arial Black" pitchFamily="34" charset="0"/>
              </a:rPr>
              <a:t>Sample questions </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371600"/>
            <a:ext cx="9067800" cy="4800600"/>
          </a:xfrm>
        </p:spPr>
        <p:txBody>
          <a:bodyPr/>
          <a:lstStyle/>
          <a:p>
            <a:pPr algn="l" rtl="1" eaLnBrk="1" hangingPunct="1"/>
            <a:r>
              <a:rPr lang="en-US" sz="2000" b="1" u="sng" dirty="0" smtClean="0"/>
              <a:t>Choose the most appropriate answer</a:t>
            </a:r>
            <a:r>
              <a:rPr lang="en-US" sz="2400" dirty="0" smtClean="0"/>
              <a:t>:</a:t>
            </a:r>
          </a:p>
          <a:p>
            <a:pPr algn="l" rtl="1" eaLnBrk="1" hangingPunct="1"/>
            <a:r>
              <a:rPr lang="en-US" sz="1800" b="1" dirty="0" smtClean="0"/>
              <a:t>1. What is the entire world now sharing?__________________________________ </a:t>
            </a:r>
            <a:endParaRPr lang="en-US" sz="1800" b="1" dirty="0" smtClean="0">
              <a:solidFill>
                <a:srgbClr val="0070C0"/>
              </a:solidFill>
            </a:endParaRPr>
          </a:p>
          <a:p>
            <a:pPr algn="l" rtl="1" eaLnBrk="1" hangingPunct="1"/>
            <a:r>
              <a:rPr lang="en-US" sz="1800" b="1" dirty="0" smtClean="0">
                <a:solidFill>
                  <a:srgbClr val="0070C0"/>
                </a:solidFill>
              </a:rPr>
              <a:t>       a.  The history                                                            b. the same economic system</a:t>
            </a:r>
          </a:p>
          <a:p>
            <a:pPr algn="l" rtl="1" eaLnBrk="1" hangingPunct="1"/>
            <a:r>
              <a:rPr lang="en-US" sz="1800" b="1" dirty="0" smtClean="0">
                <a:solidFill>
                  <a:srgbClr val="0070C0"/>
                </a:solidFill>
              </a:rPr>
              <a:t>       c. Communism                                                           d. leaking boats </a:t>
            </a:r>
          </a:p>
          <a:p>
            <a:pPr algn="l" rtl="1" eaLnBrk="1" hangingPunct="1"/>
            <a:r>
              <a:rPr lang="en-US" sz="1800" b="1" dirty="0" smtClean="0"/>
              <a:t>2. The underlined word ‘</a:t>
            </a:r>
            <a:r>
              <a:rPr lang="en-US" sz="1800" b="1" i="1" u="sng" dirty="0" smtClean="0">
                <a:solidFill>
                  <a:srgbClr val="C00000"/>
                </a:solidFill>
              </a:rPr>
              <a:t>benefits</a:t>
            </a:r>
            <a:r>
              <a:rPr lang="en-US" sz="1800" b="1" dirty="0" smtClean="0"/>
              <a:t>’ means ___________________. </a:t>
            </a:r>
          </a:p>
          <a:p>
            <a:pPr algn="l" rtl="1" eaLnBrk="1" hangingPunct="1"/>
            <a:r>
              <a:rPr lang="en-US" sz="1800" b="1" dirty="0" smtClean="0"/>
              <a:t>      </a:t>
            </a:r>
            <a:r>
              <a:rPr lang="en-US" sz="1800" b="1" dirty="0" smtClean="0">
                <a:solidFill>
                  <a:srgbClr val="0070C0"/>
                </a:solidFill>
              </a:rPr>
              <a:t>a. corners                    b. advantages                        c. goods                       d. conditions </a:t>
            </a:r>
          </a:p>
          <a:p>
            <a:pPr algn="l" rtl="1" eaLnBrk="1" hangingPunct="1"/>
            <a:r>
              <a:rPr lang="en-US" sz="1800" b="1" dirty="0" smtClean="0"/>
              <a:t> 3. Which of the following is closet in meaning to the underlined word </a:t>
            </a:r>
            <a:r>
              <a:rPr lang="en-US" sz="1800" b="1" dirty="0" smtClean="0">
                <a:solidFill>
                  <a:srgbClr val="C00000"/>
                </a:solidFill>
              </a:rPr>
              <a:t>“ </a:t>
            </a:r>
            <a:r>
              <a:rPr lang="en-US" sz="1800" b="1" i="1" u="sng" dirty="0" smtClean="0">
                <a:solidFill>
                  <a:srgbClr val="C00000"/>
                </a:solidFill>
              </a:rPr>
              <a:t>reduce</a:t>
            </a:r>
            <a:r>
              <a:rPr lang="en-US" sz="1800" b="1" i="1" u="sng" dirty="0" smtClean="0"/>
              <a:t>”</a:t>
            </a:r>
            <a:r>
              <a:rPr lang="en-US" sz="1800" b="1" dirty="0" smtClean="0"/>
              <a:t> </a:t>
            </a:r>
          </a:p>
          <a:p>
            <a:pPr algn="l" rtl="1" eaLnBrk="1" hangingPunct="1"/>
            <a:r>
              <a:rPr lang="en-US" sz="1800" b="1" dirty="0" smtClean="0">
                <a:solidFill>
                  <a:srgbClr val="0070C0"/>
                </a:solidFill>
              </a:rPr>
              <a:t>     a. make less                 b. increase                             c. import                       d. consume</a:t>
            </a:r>
          </a:p>
          <a:p>
            <a:pPr algn="l" rtl="1" eaLnBrk="1" hangingPunct="1"/>
            <a:r>
              <a:rPr lang="en-US" sz="1800" b="1" dirty="0" smtClean="0"/>
              <a:t> 4. The underlined pronoun </a:t>
            </a:r>
            <a:r>
              <a:rPr lang="en-US" sz="1800" b="1" i="1" u="sng" dirty="0" smtClean="0">
                <a:solidFill>
                  <a:srgbClr val="C00000"/>
                </a:solidFill>
              </a:rPr>
              <a:t>“  it </a:t>
            </a:r>
            <a:r>
              <a:rPr lang="en-US" sz="1800" b="1" dirty="0" smtClean="0"/>
              <a:t>”</a:t>
            </a:r>
            <a:r>
              <a:rPr lang="en-US" sz="1800" b="1" dirty="0" smtClean="0">
                <a:solidFill>
                  <a:srgbClr val="FF0000"/>
                </a:solidFill>
              </a:rPr>
              <a:t> Line 5 </a:t>
            </a:r>
            <a:r>
              <a:rPr lang="en-US" sz="1800" b="1" dirty="0" smtClean="0"/>
              <a:t>refers to: _______________</a:t>
            </a:r>
            <a:r>
              <a:rPr lang="en-US" sz="1800" b="1" dirty="0" smtClean="0">
                <a:solidFill>
                  <a:srgbClr val="0070C0"/>
                </a:solidFill>
              </a:rPr>
              <a:t>:</a:t>
            </a:r>
          </a:p>
          <a:p>
            <a:pPr algn="l" rtl="1" eaLnBrk="1" hangingPunct="1"/>
            <a:r>
              <a:rPr lang="en-US" sz="1800" b="1" dirty="0" smtClean="0">
                <a:solidFill>
                  <a:srgbClr val="0070C0"/>
                </a:solidFill>
              </a:rPr>
              <a:t>     a. Japan                         b. developed country              c. open trade           d. economy</a:t>
            </a:r>
          </a:p>
          <a:p>
            <a:pPr algn="l" rtl="1" eaLnBrk="1" hangingPunct="1"/>
            <a:r>
              <a:rPr lang="en-US" sz="1800" b="1" dirty="0" smtClean="0"/>
              <a:t> 5. When did Communism begin to fall?____________ </a:t>
            </a:r>
          </a:p>
          <a:p>
            <a:pPr algn="l" rtl="1" eaLnBrk="1" hangingPunct="1"/>
            <a:r>
              <a:rPr lang="en-US" sz="1800" b="1" dirty="0" smtClean="0"/>
              <a:t>     </a:t>
            </a:r>
            <a:r>
              <a:rPr lang="en-US" sz="1800" b="1" dirty="0" smtClean="0">
                <a:solidFill>
                  <a:srgbClr val="0070C0"/>
                </a:solidFill>
              </a:rPr>
              <a:t>a. Last year                     b. in the late 1980s                 c. last week             d. in 1980 </a:t>
            </a:r>
            <a:r>
              <a:rPr lang="en-US" sz="1800" b="1" dirty="0" smtClean="0"/>
              <a:t> </a:t>
            </a:r>
          </a:p>
          <a:p>
            <a:pPr algn="l" rtl="1" eaLnBrk="1" hangingPunct="1"/>
            <a:r>
              <a:rPr lang="en-US" sz="2400" dirty="0" smtClean="0"/>
              <a:t> </a:t>
            </a:r>
            <a:r>
              <a:rPr lang="en-US" sz="1800" b="1" dirty="0" smtClean="0"/>
              <a:t>6. What can reduce the poverty?  ______________________</a:t>
            </a:r>
          </a:p>
          <a:p>
            <a:pPr algn="l" rtl="1" eaLnBrk="1" hangingPunct="1"/>
            <a:r>
              <a:rPr lang="en-US" sz="1800" b="1" dirty="0" smtClean="0">
                <a:solidFill>
                  <a:srgbClr val="0070C0"/>
                </a:solidFill>
              </a:rPr>
              <a:t>    a. Developed countries                b. An open economy     c. war               d. Communism </a:t>
            </a:r>
            <a:r>
              <a:rPr lang="ar-SA" sz="1800" b="1" dirty="0" smtClean="0">
                <a:solidFill>
                  <a:srgbClr val="0070C0"/>
                </a:solidFill>
              </a:rPr>
              <a:t>      </a:t>
            </a:r>
            <a:endParaRPr lang="en-US" sz="1800" b="1" dirty="0" smtClean="0">
              <a:solidFill>
                <a:srgbClr val="0070C0"/>
              </a:solidFill>
            </a:endParaRPr>
          </a:p>
          <a:p>
            <a:pPr algn="l" rtl="1" eaLnBrk="1" hangingPunct="1"/>
            <a:r>
              <a:rPr lang="en-US" sz="2400" dirty="0" smtClean="0"/>
              <a:t>   </a:t>
            </a:r>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195">
                                            <p:txEl>
                                              <p:pRg st="4" end="4"/>
                                            </p:txEl>
                                          </p:spTgt>
                                        </p:tgtEl>
                                        <p:attrNameLst>
                                          <p:attrName>style.visibility</p:attrName>
                                        </p:attrNameLst>
                                      </p:cBhvr>
                                      <p:to>
                                        <p:strVal val="visible"/>
                                      </p:to>
                                    </p:set>
                                    <p:anim calcmode="lin" valueType="num">
                                      <p:cBhvr additive="base">
                                        <p:cTn id="31" dur="500" fill="hold"/>
                                        <p:tgtEl>
                                          <p:spTgt spid="819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195">
                                            <p:txEl>
                                              <p:pRg st="5" end="5"/>
                                            </p:txEl>
                                          </p:spTgt>
                                        </p:tgtEl>
                                        <p:attrNameLst>
                                          <p:attrName>style.visibility</p:attrName>
                                        </p:attrNameLst>
                                      </p:cBhvr>
                                      <p:to>
                                        <p:strVal val="visible"/>
                                      </p:to>
                                    </p:set>
                                    <p:anim calcmode="lin" valueType="num">
                                      <p:cBhvr additive="base">
                                        <p:cTn id="37"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195">
                                            <p:txEl>
                                              <p:pRg st="6" end="6"/>
                                            </p:txEl>
                                          </p:spTgt>
                                        </p:tgtEl>
                                        <p:attrNameLst>
                                          <p:attrName>style.visibility</p:attrName>
                                        </p:attrNameLst>
                                      </p:cBhvr>
                                      <p:to>
                                        <p:strVal val="visible"/>
                                      </p:to>
                                    </p:set>
                                    <p:anim calcmode="lin" valueType="num">
                                      <p:cBhvr additive="base">
                                        <p:cTn id="43" dur="500" fill="hold"/>
                                        <p:tgtEl>
                                          <p:spTgt spid="819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195">
                                            <p:txEl>
                                              <p:pRg st="7" end="7"/>
                                            </p:txEl>
                                          </p:spTgt>
                                        </p:tgtEl>
                                        <p:attrNameLst>
                                          <p:attrName>style.visibility</p:attrName>
                                        </p:attrNameLst>
                                      </p:cBhvr>
                                      <p:to>
                                        <p:strVal val="visible"/>
                                      </p:to>
                                    </p:set>
                                    <p:anim calcmode="lin" valueType="num">
                                      <p:cBhvr additive="base">
                                        <p:cTn id="49" dur="500" fill="hold"/>
                                        <p:tgtEl>
                                          <p:spTgt spid="819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195">
                                            <p:txEl>
                                              <p:pRg st="8" end="8"/>
                                            </p:txEl>
                                          </p:spTgt>
                                        </p:tgtEl>
                                        <p:attrNameLst>
                                          <p:attrName>style.visibility</p:attrName>
                                        </p:attrNameLst>
                                      </p:cBhvr>
                                      <p:to>
                                        <p:strVal val="visible"/>
                                      </p:to>
                                    </p:set>
                                    <p:anim calcmode="lin" valueType="num">
                                      <p:cBhvr additive="base">
                                        <p:cTn id="55" dur="500" fill="hold"/>
                                        <p:tgtEl>
                                          <p:spTgt spid="8195">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19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195">
                                            <p:txEl>
                                              <p:pRg st="9" end="9"/>
                                            </p:txEl>
                                          </p:spTgt>
                                        </p:tgtEl>
                                        <p:attrNameLst>
                                          <p:attrName>style.visibility</p:attrName>
                                        </p:attrNameLst>
                                      </p:cBhvr>
                                      <p:to>
                                        <p:strVal val="visible"/>
                                      </p:to>
                                    </p:set>
                                    <p:anim calcmode="lin" valueType="num">
                                      <p:cBhvr additive="base">
                                        <p:cTn id="61" dur="500" fill="hold"/>
                                        <p:tgtEl>
                                          <p:spTgt spid="8195">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19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8195">
                                            <p:txEl>
                                              <p:pRg st="10" end="10"/>
                                            </p:txEl>
                                          </p:spTgt>
                                        </p:tgtEl>
                                        <p:attrNameLst>
                                          <p:attrName>style.visibility</p:attrName>
                                        </p:attrNameLst>
                                      </p:cBhvr>
                                      <p:to>
                                        <p:strVal val="visible"/>
                                      </p:to>
                                    </p:set>
                                    <p:anim calcmode="lin" valueType="num">
                                      <p:cBhvr additive="base">
                                        <p:cTn id="67" dur="500" fill="hold"/>
                                        <p:tgtEl>
                                          <p:spTgt spid="8195">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19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8195">
                                            <p:txEl>
                                              <p:pRg st="11" end="11"/>
                                            </p:txEl>
                                          </p:spTgt>
                                        </p:tgtEl>
                                        <p:attrNameLst>
                                          <p:attrName>style.visibility</p:attrName>
                                        </p:attrNameLst>
                                      </p:cBhvr>
                                      <p:to>
                                        <p:strVal val="visible"/>
                                      </p:to>
                                    </p:set>
                                    <p:anim calcmode="lin" valueType="num">
                                      <p:cBhvr additive="base">
                                        <p:cTn id="73" dur="500" fill="hold"/>
                                        <p:tgtEl>
                                          <p:spTgt spid="8195">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819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8195">
                                            <p:txEl>
                                              <p:pRg st="12" end="12"/>
                                            </p:txEl>
                                          </p:spTgt>
                                        </p:tgtEl>
                                        <p:attrNameLst>
                                          <p:attrName>style.visibility</p:attrName>
                                        </p:attrNameLst>
                                      </p:cBhvr>
                                      <p:to>
                                        <p:strVal val="visible"/>
                                      </p:to>
                                    </p:set>
                                    <p:anim calcmode="lin" valueType="num">
                                      <p:cBhvr additive="base">
                                        <p:cTn id="79" dur="500" fill="hold"/>
                                        <p:tgtEl>
                                          <p:spTgt spid="8195">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819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8195">
                                            <p:txEl>
                                              <p:pRg st="13" end="13"/>
                                            </p:txEl>
                                          </p:spTgt>
                                        </p:tgtEl>
                                        <p:attrNameLst>
                                          <p:attrName>style.visibility</p:attrName>
                                        </p:attrNameLst>
                                      </p:cBhvr>
                                      <p:to>
                                        <p:strVal val="visible"/>
                                      </p:to>
                                    </p:set>
                                    <p:anim calcmode="lin" valueType="num">
                                      <p:cBhvr additive="base">
                                        <p:cTn id="85" dur="500" fill="hold"/>
                                        <p:tgtEl>
                                          <p:spTgt spid="8195">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819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8195">
                                            <p:txEl>
                                              <p:pRg st="14" end="14"/>
                                            </p:txEl>
                                          </p:spTgt>
                                        </p:tgtEl>
                                        <p:attrNameLst>
                                          <p:attrName>style.visibility</p:attrName>
                                        </p:attrNameLst>
                                      </p:cBhvr>
                                      <p:to>
                                        <p:strVal val="visible"/>
                                      </p:to>
                                    </p:set>
                                    <p:anim calcmode="lin" valueType="num">
                                      <p:cBhvr additive="base">
                                        <p:cTn id="91" dur="500" fill="hold"/>
                                        <p:tgtEl>
                                          <p:spTgt spid="8195">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819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8195">
                                            <p:txEl>
                                              <p:pRg st="16" end="16"/>
                                            </p:txEl>
                                          </p:spTgt>
                                        </p:tgtEl>
                                        <p:attrNameLst>
                                          <p:attrName>style.visibility</p:attrName>
                                        </p:attrNameLst>
                                      </p:cBhvr>
                                      <p:to>
                                        <p:strVal val="visible"/>
                                      </p:to>
                                    </p:set>
                                    <p:anim calcmode="lin" valueType="num">
                                      <p:cBhvr additive="base">
                                        <p:cTn id="97" dur="500" fill="hold"/>
                                        <p:tgtEl>
                                          <p:spTgt spid="8195">
                                            <p:txEl>
                                              <p:pRg st="16" end="16"/>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8195">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b="1" dirty="0" smtClean="0">
                <a:solidFill>
                  <a:srgbClr val="C00000"/>
                </a:solidFill>
              </a:rPr>
              <a:t>Scanning &amp; Skimming Reading Texts  </a:t>
            </a:r>
            <a:r>
              <a:rPr lang="en-US" sz="2000" b="1" i="1" dirty="0" smtClean="0"/>
              <a:t>Page 75</a:t>
            </a:r>
            <a:endParaRPr lang="en-US" b="1" i="1" dirty="0"/>
          </a:p>
        </p:txBody>
      </p:sp>
      <p:sp>
        <p:nvSpPr>
          <p:cNvPr id="7171" name="Text Placeholder 5"/>
          <p:cNvSpPr>
            <a:spLocks noGrp="1"/>
          </p:cNvSpPr>
          <p:nvPr>
            <p:ph idx="1"/>
          </p:nvPr>
        </p:nvSpPr>
        <p:spPr/>
        <p:txBody>
          <a:bodyPr/>
          <a:lstStyle/>
          <a:p>
            <a:pPr algn="l" rtl="1" eaLnBrk="1" hangingPunct="1">
              <a:lnSpc>
                <a:spcPct val="150000"/>
              </a:lnSpc>
            </a:pPr>
            <a:r>
              <a:rPr lang="ar-SA" sz="1600" b="1" dirty="0" smtClean="0">
                <a:cs typeface="Arial" pitchFamily="34" charset="0"/>
              </a:rPr>
              <a:t>  </a:t>
            </a:r>
            <a:r>
              <a:rPr lang="en-US" sz="1600" b="1" dirty="0" smtClean="0">
                <a:cs typeface="Arial" pitchFamily="34" charset="0"/>
              </a:rPr>
              <a:t>   A hundred years ago, in most of the world , people didn’t have much </a:t>
            </a:r>
            <a:r>
              <a:rPr lang="en-US" sz="1600" b="1" u="sng" dirty="0" smtClean="0">
                <a:solidFill>
                  <a:srgbClr val="C00000"/>
                </a:solidFill>
                <a:cs typeface="Arial" pitchFamily="34" charset="0"/>
              </a:rPr>
              <a:t>choice</a:t>
            </a:r>
            <a:r>
              <a:rPr lang="en-US" sz="1600" b="1" dirty="0" smtClean="0">
                <a:cs typeface="Arial" pitchFamily="34" charset="0"/>
              </a:rPr>
              <a:t> about the work that they would do , where they would do </a:t>
            </a:r>
            <a:r>
              <a:rPr lang="en-US" sz="1600" b="1" u="sng" dirty="0" smtClean="0">
                <a:solidFill>
                  <a:srgbClr val="C00000"/>
                </a:solidFill>
                <a:cs typeface="Arial" pitchFamily="34" charset="0"/>
              </a:rPr>
              <a:t>it</a:t>
            </a:r>
            <a:r>
              <a:rPr lang="en-US" sz="1600" b="1" dirty="0" smtClean="0">
                <a:cs typeface="Arial" pitchFamily="34" charset="0"/>
              </a:rPr>
              <a:t> , or how they would do it. If their parents were farmers, they became farmers . The society _ and tradition _ determined their profession .twenty years ago in many countries , people could choose their livelihood . They also had the certainty of a job for life , but they usually couldn’t choose to change from one employer to another or from one profession to another . Today , this is not always the case. Career councilors tell us that the world of work is already changing fast and will change dramatically in the next 25 years.</a:t>
            </a:r>
          </a:p>
          <a:p>
            <a:pPr algn="l" rtl="1" eaLnBrk="1" hangingPunct="1">
              <a:lnSpc>
                <a:spcPct val="150000"/>
              </a:lnSpc>
            </a:pPr>
            <a:r>
              <a:rPr lang="en-US" sz="1600" b="1" dirty="0" smtClean="0">
                <a:cs typeface="Arial" pitchFamily="34" charset="0"/>
              </a:rPr>
              <a:t>   The situation </a:t>
            </a:r>
            <a:r>
              <a:rPr lang="en-US" sz="1600" b="1" u="sng" dirty="0" smtClean="0">
                <a:solidFill>
                  <a:srgbClr val="C00000"/>
                </a:solidFill>
                <a:cs typeface="Arial" pitchFamily="34" charset="0"/>
              </a:rPr>
              <a:t>varies</a:t>
            </a:r>
            <a:r>
              <a:rPr lang="en-US" sz="1600" b="1" dirty="0" smtClean="0">
                <a:cs typeface="Arial" pitchFamily="34" charset="0"/>
              </a:rPr>
              <a:t> from country to country, but in today’s economy, there is generally less job security  worldwide . Even in Japan , where people traditionally had a very secure job for life ,there is now no promise of a lifetime job with the same company. One reason for the lack of job security is the worldwide decrease in manufacturing jobs. Another reason is employer’s need to hold down costs . This has resulted in two enormous changes for the workforce. </a:t>
            </a:r>
            <a:r>
              <a:rPr lang="ar-SA" sz="1600" b="1" dirty="0" smtClean="0">
                <a:cs typeface="Arial" pitchFamily="34" charset="0"/>
              </a:rPr>
              <a:t> </a:t>
            </a:r>
            <a:endParaRPr lang="en-US" sz="1600" b="1" dirty="0" smtClean="0">
              <a:cs typeface="Arial" pitchFamily="34" charset="0"/>
            </a:endParaRPr>
          </a:p>
          <a:p>
            <a:pPr algn="l" rtl="1" eaLnBrk="1" hangingPunct="1"/>
            <a:endParaRPr lang="en-US" b="1" dirty="0" smtClean="0">
              <a:cs typeface="Arial" pitchFamily="34" charset="0"/>
            </a:endParaRP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endParaRPr lang="en-US" dirty="0" smtClean="0">
              <a:cs typeface="Arial" pitchFamily="34" charset="0"/>
            </a:endParaRP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3" end="3"/>
                                            </p:txEl>
                                          </p:spTgt>
                                        </p:tgtEl>
                                        <p:attrNameLst>
                                          <p:attrName>style.visibility</p:attrName>
                                        </p:attrNameLst>
                                      </p:cBhvr>
                                      <p:to>
                                        <p:strVal val="visible"/>
                                      </p:to>
                                    </p:set>
                                    <p:animEffect transition="in" filter="fade">
                                      <p:cBhvr>
                                        <p:cTn id="17" dur="2000"/>
                                        <p:tgtEl>
                                          <p:spTgt spid="717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5" end="5"/>
                                            </p:txEl>
                                          </p:spTgt>
                                        </p:tgtEl>
                                        <p:attrNameLst>
                                          <p:attrName>style.visibility</p:attrName>
                                        </p:attrNameLst>
                                      </p:cBhvr>
                                      <p:to>
                                        <p:strVal val="visible"/>
                                      </p:to>
                                    </p:set>
                                    <p:animEffect transition="in" filter="fade">
                                      <p:cBhvr>
                                        <p:cTn id="22" dur="2000"/>
                                        <p:tgtEl>
                                          <p:spTgt spid="7171">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6" end="6"/>
                                            </p:txEl>
                                          </p:spTgt>
                                        </p:tgtEl>
                                        <p:attrNameLst>
                                          <p:attrName>style.visibility</p:attrName>
                                        </p:attrNameLst>
                                      </p:cBhvr>
                                      <p:to>
                                        <p:strVal val="visible"/>
                                      </p:to>
                                    </p:set>
                                    <p:animEffect transition="in" filter="fade">
                                      <p:cBhvr>
                                        <p:cTn id="27" dur="2000"/>
                                        <p:tgtEl>
                                          <p:spTgt spid="71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b="1" dirty="0" smtClean="0">
                <a:solidFill>
                  <a:srgbClr val="FF0000"/>
                </a:solidFill>
              </a:rPr>
              <a:t>Questions</a:t>
            </a:r>
            <a:endParaRPr lang="en-US" b="1" dirty="0">
              <a:solidFill>
                <a:srgbClr val="FF0000"/>
              </a:solidFill>
            </a:endParaRPr>
          </a:p>
        </p:txBody>
      </p:sp>
      <p:sp>
        <p:nvSpPr>
          <p:cNvPr id="7171" name="Text Placeholder 5"/>
          <p:cNvSpPr>
            <a:spLocks noGrp="1"/>
          </p:cNvSpPr>
          <p:nvPr>
            <p:ph idx="1"/>
          </p:nvPr>
        </p:nvSpPr>
        <p:spPr>
          <a:xfrm>
            <a:off x="152400" y="1447800"/>
            <a:ext cx="9258300" cy="4678363"/>
          </a:xfrm>
        </p:spPr>
        <p:txBody>
          <a:bodyPr numCol="1"/>
          <a:lstStyle/>
          <a:p>
            <a:pPr algn="l" rtl="1" eaLnBrk="1" hangingPunct="1">
              <a:lnSpc>
                <a:spcPct val="150000"/>
              </a:lnSpc>
            </a:pPr>
            <a:r>
              <a:rPr lang="en-US" sz="1400" b="1" dirty="0" smtClean="0">
                <a:cs typeface="Arial" pitchFamily="34" charset="0"/>
              </a:rPr>
              <a:t> 1. The most appropriate TOPIC for the reading passage is: </a:t>
            </a:r>
            <a:r>
              <a:rPr lang="en-US" sz="1400" dirty="0" smtClean="0">
                <a:cs typeface="Arial" pitchFamily="34" charset="0"/>
              </a:rPr>
              <a:t>________________________</a:t>
            </a:r>
            <a:endParaRPr lang="en-US" sz="1400" b="1" dirty="0" smtClean="0">
              <a:cs typeface="Arial" pitchFamily="34" charset="0"/>
            </a:endParaRPr>
          </a:p>
          <a:p>
            <a:pPr algn="l" rtl="1" eaLnBrk="1" hangingPunct="1">
              <a:lnSpc>
                <a:spcPct val="150000"/>
              </a:lnSpc>
            </a:pPr>
            <a:r>
              <a:rPr lang="en-US" sz="1400" b="1" dirty="0" smtClean="0">
                <a:solidFill>
                  <a:srgbClr val="0070C0"/>
                </a:solidFill>
                <a:cs typeface="Arial" pitchFamily="34" charset="0"/>
              </a:rPr>
              <a:t>      A. Career councilors                                                        B. The society and tradition</a:t>
            </a:r>
          </a:p>
          <a:p>
            <a:pPr algn="l" rtl="1" eaLnBrk="1" hangingPunct="1">
              <a:lnSpc>
                <a:spcPct val="150000"/>
              </a:lnSpc>
            </a:pPr>
            <a:r>
              <a:rPr lang="en-US" sz="1400" b="1" dirty="0" smtClean="0">
                <a:solidFill>
                  <a:srgbClr val="0070C0"/>
                </a:solidFill>
                <a:cs typeface="Arial" pitchFamily="34" charset="0"/>
              </a:rPr>
              <a:t>      C. Parents and farmers                                                   D. Changing career trends   </a:t>
            </a:r>
          </a:p>
          <a:p>
            <a:pPr algn="l" rtl="1" eaLnBrk="1" hangingPunct="1"/>
            <a:r>
              <a:rPr lang="en-US" sz="1400" b="1" dirty="0" smtClean="0">
                <a:cs typeface="Arial" pitchFamily="34" charset="0"/>
              </a:rPr>
              <a:t> 2. The part speech of the underlined word “ </a:t>
            </a:r>
            <a:r>
              <a:rPr lang="en-US" sz="1400" b="1" u="sng" dirty="0" smtClean="0">
                <a:solidFill>
                  <a:srgbClr val="C00000"/>
                </a:solidFill>
                <a:cs typeface="Arial" pitchFamily="34" charset="0"/>
              </a:rPr>
              <a:t>choice</a:t>
            </a:r>
            <a:r>
              <a:rPr lang="en-US" sz="1400" b="1" dirty="0" smtClean="0">
                <a:cs typeface="Arial" pitchFamily="34" charset="0"/>
              </a:rPr>
              <a:t>” is: A/ An </a:t>
            </a:r>
            <a:r>
              <a:rPr lang="en-US" sz="1400" dirty="0" smtClean="0">
                <a:cs typeface="Arial" pitchFamily="34" charset="0"/>
              </a:rPr>
              <a:t>_____________________</a:t>
            </a:r>
          </a:p>
          <a:p>
            <a:pPr algn="l" rtl="1" eaLnBrk="1" hangingPunct="1"/>
            <a:r>
              <a:rPr lang="en-US" sz="1400" b="1" dirty="0" smtClean="0">
                <a:cs typeface="Arial" pitchFamily="34" charset="0"/>
              </a:rPr>
              <a:t>     </a:t>
            </a:r>
            <a:r>
              <a:rPr lang="en-US" sz="1400" b="1" dirty="0" smtClean="0">
                <a:solidFill>
                  <a:srgbClr val="0070C0"/>
                </a:solidFill>
                <a:cs typeface="Arial" pitchFamily="34" charset="0"/>
              </a:rPr>
              <a:t>A. Verb                                         B.  Noun                       C. Adjective                                     D. Adverb</a:t>
            </a:r>
          </a:p>
          <a:p>
            <a:pPr algn="l" rtl="1" eaLnBrk="1" hangingPunct="1"/>
            <a:r>
              <a:rPr lang="en-US" sz="1400" b="1" dirty="0" smtClean="0">
                <a:cs typeface="Arial" pitchFamily="34" charset="0"/>
              </a:rPr>
              <a:t> 3. The underlined word “ </a:t>
            </a:r>
            <a:r>
              <a:rPr lang="en-US" sz="1400" b="1" u="sng" dirty="0" smtClean="0">
                <a:solidFill>
                  <a:srgbClr val="C00000"/>
                </a:solidFill>
                <a:cs typeface="Arial" pitchFamily="34" charset="0"/>
              </a:rPr>
              <a:t>varies”</a:t>
            </a:r>
            <a:r>
              <a:rPr lang="en-US" sz="1400" b="1" dirty="0" smtClean="0">
                <a:cs typeface="Arial" pitchFamily="34" charset="0"/>
              </a:rPr>
              <a:t> has the same meaning as the word: </a:t>
            </a:r>
            <a:r>
              <a:rPr lang="en-US" sz="1400" dirty="0" smtClean="0">
                <a:cs typeface="Arial" pitchFamily="34" charset="0"/>
              </a:rPr>
              <a:t>_______________</a:t>
            </a:r>
          </a:p>
          <a:p>
            <a:pPr algn="l" rtl="1" eaLnBrk="1" hangingPunct="1"/>
            <a:r>
              <a:rPr lang="en-US" sz="1400" b="1" dirty="0" smtClean="0">
                <a:solidFill>
                  <a:srgbClr val="0070C0"/>
                </a:solidFill>
                <a:cs typeface="Arial" pitchFamily="34" charset="0"/>
              </a:rPr>
              <a:t>    A. carries                                      B. constructs                C. differs                                          D. watches</a:t>
            </a:r>
          </a:p>
          <a:p>
            <a:pPr algn="l" rtl="1" eaLnBrk="1" hangingPunct="1"/>
            <a:r>
              <a:rPr lang="en-US" sz="1400" b="1" dirty="0" smtClean="0">
                <a:solidFill>
                  <a:srgbClr val="0070C0"/>
                </a:solidFill>
                <a:cs typeface="Arial" pitchFamily="34" charset="0"/>
              </a:rPr>
              <a:t> </a:t>
            </a:r>
            <a:r>
              <a:rPr lang="en-US" sz="1400" b="1" dirty="0" smtClean="0">
                <a:cs typeface="Arial" pitchFamily="34" charset="0"/>
              </a:rPr>
              <a:t>4. What determined the profession in the past was</a:t>
            </a:r>
            <a:r>
              <a:rPr lang="en-US" sz="1400" dirty="0" smtClean="0">
                <a:cs typeface="Arial" pitchFamily="34" charset="0"/>
              </a:rPr>
              <a:t>______________________________</a:t>
            </a:r>
          </a:p>
          <a:p>
            <a:pPr algn="l" rtl="1" eaLnBrk="1" hangingPunct="1"/>
            <a:r>
              <a:rPr lang="en-US" sz="1400" b="1" dirty="0" smtClean="0">
                <a:solidFill>
                  <a:srgbClr val="0070C0"/>
                </a:solidFill>
                <a:cs typeface="Arial" pitchFamily="34" charset="0"/>
              </a:rPr>
              <a:t>   A. the farmers                             B. the society and tradition    C. the people                    D. the country</a:t>
            </a:r>
          </a:p>
          <a:p>
            <a:pPr algn="l" rtl="1" eaLnBrk="1" hangingPunct="1"/>
            <a:r>
              <a:rPr lang="en-US" sz="1400" b="1" dirty="0" smtClean="0">
                <a:solidFill>
                  <a:srgbClr val="0070C0"/>
                </a:solidFill>
                <a:cs typeface="Arial" pitchFamily="34" charset="0"/>
              </a:rPr>
              <a:t> </a:t>
            </a:r>
            <a:r>
              <a:rPr lang="en-US" sz="1400" b="1" dirty="0" smtClean="0">
                <a:cs typeface="Arial" pitchFamily="34" charset="0"/>
              </a:rPr>
              <a:t>5. The MAIN IDEA of paragraph 1 is that </a:t>
            </a:r>
            <a:r>
              <a:rPr lang="en-US" sz="1400" dirty="0" smtClean="0">
                <a:cs typeface="Arial" pitchFamily="34" charset="0"/>
              </a:rPr>
              <a:t>______________________________________________</a:t>
            </a:r>
          </a:p>
          <a:p>
            <a:pPr algn="l" rtl="1" eaLnBrk="1" hangingPunct="1"/>
            <a:r>
              <a:rPr lang="en-US" sz="1400" b="1" dirty="0" smtClean="0">
                <a:solidFill>
                  <a:srgbClr val="0070C0"/>
                </a:solidFill>
                <a:cs typeface="Arial" pitchFamily="34" charset="0"/>
              </a:rPr>
              <a:t>   A. parents were farmers                                                  B. people in the past didn’t work</a:t>
            </a:r>
          </a:p>
          <a:p>
            <a:pPr algn="l" rtl="1" eaLnBrk="1" hangingPunct="1"/>
            <a:r>
              <a:rPr lang="en-US" sz="1400" b="1" dirty="0" smtClean="0">
                <a:solidFill>
                  <a:srgbClr val="0070C0"/>
                </a:solidFill>
                <a:cs typeface="Arial" pitchFamily="34" charset="0"/>
              </a:rPr>
              <a:t>   C. the world of work has changed                                 D. parents were farmers</a:t>
            </a:r>
          </a:p>
          <a:p>
            <a:pPr algn="l" rtl="1" eaLnBrk="1" hangingPunct="1"/>
            <a:r>
              <a:rPr lang="en-US" sz="1400" b="1" dirty="0" smtClean="0">
                <a:cs typeface="Arial" pitchFamily="34" charset="0"/>
              </a:rPr>
              <a:t>6.  A country that had a very secure job is </a:t>
            </a:r>
            <a:r>
              <a:rPr lang="en-US" sz="1400" dirty="0" smtClean="0">
                <a:cs typeface="Arial" pitchFamily="34" charset="0"/>
              </a:rPr>
              <a:t>_________________________</a:t>
            </a:r>
          </a:p>
          <a:p>
            <a:pPr algn="l" rtl="1" eaLnBrk="1" hangingPunct="1"/>
            <a:r>
              <a:rPr lang="en-US" sz="1400" b="1" dirty="0" smtClean="0">
                <a:solidFill>
                  <a:srgbClr val="0070C0"/>
                </a:solidFill>
                <a:cs typeface="Arial" pitchFamily="34" charset="0"/>
              </a:rPr>
              <a:t>  A. Brazil                                        B. Japan                                        C. U.S. A                            D. China</a:t>
            </a:r>
          </a:p>
          <a:p>
            <a:pPr algn="l" rtl="1" eaLnBrk="1" hangingPunct="1"/>
            <a:r>
              <a:rPr lang="en-US" sz="1400" b="1" dirty="0" smtClean="0">
                <a:cs typeface="Arial" pitchFamily="34" charset="0"/>
              </a:rPr>
              <a:t>7. The lack of job security is due to </a:t>
            </a:r>
            <a:r>
              <a:rPr lang="en-US" sz="1400" dirty="0" smtClean="0">
                <a:cs typeface="Arial" pitchFamily="34" charset="0"/>
              </a:rPr>
              <a:t>_____________________________________</a:t>
            </a:r>
          </a:p>
          <a:p>
            <a:pPr algn="l" rtl="1" eaLnBrk="1" hangingPunct="1"/>
            <a:r>
              <a:rPr lang="en-US" sz="1400" b="1" dirty="0" smtClean="0">
                <a:solidFill>
                  <a:srgbClr val="0070C0"/>
                </a:solidFill>
                <a:cs typeface="Arial" pitchFamily="34" charset="0"/>
              </a:rPr>
              <a:t>  A. holding down costs                                                     B. Worldwide increase in manufacturing</a:t>
            </a:r>
          </a:p>
          <a:p>
            <a:pPr algn="l" rtl="1" eaLnBrk="1" hangingPunct="1"/>
            <a:r>
              <a:rPr lang="en-US" sz="1400" b="1" dirty="0" smtClean="0">
                <a:solidFill>
                  <a:srgbClr val="0070C0"/>
                </a:solidFill>
                <a:cs typeface="Arial" pitchFamily="34" charset="0"/>
              </a:rPr>
              <a:t>  B. the traditions                                                                D. the </a:t>
            </a:r>
            <a:r>
              <a:rPr lang="en-US" sz="1400" b="1" smtClean="0">
                <a:solidFill>
                  <a:srgbClr val="0070C0"/>
                </a:solidFill>
                <a:cs typeface="Arial" pitchFamily="34" charset="0"/>
              </a:rPr>
              <a:t>same company                           </a:t>
            </a:r>
            <a:r>
              <a:rPr lang="en-US" sz="1400" b="1" smtClean="0">
                <a:cs typeface="Arial" pitchFamily="34" charset="0"/>
              </a:rPr>
              <a:t>  </a:t>
            </a:r>
            <a:endParaRPr lang="en-US" sz="1400" b="1" dirty="0" smtClean="0">
              <a:cs typeface="Arial" pitchFamily="34" charset="0"/>
            </a:endParaRP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endParaRPr lang="en-US" dirty="0" smtClean="0">
              <a:cs typeface="Arial" pitchFamily="34" charset="0"/>
            </a:endParaRPr>
          </a:p>
        </p:txBody>
      </p:sp>
      <p:sp>
        <p:nvSpPr>
          <p:cNvPr id="8" name="مربع نص 7"/>
          <p:cNvSpPr txBox="1"/>
          <p:nvPr/>
        </p:nvSpPr>
        <p:spPr>
          <a:xfrm>
            <a:off x="4121050" y="2393900"/>
            <a:ext cx="914400" cy="369332"/>
          </a:xfrm>
          <a:prstGeom prst="rect">
            <a:avLst/>
          </a:prstGeom>
          <a:noFill/>
        </p:spPr>
        <p:txBody>
          <a:bodyPr vert="horz" rtlCol="1">
            <a:spAutoFit/>
          </a:bodyPr>
          <a:lstStyle/>
          <a:p>
            <a:r>
              <a:rPr lang="en-US" smtClean="0">
                <a:solidFill>
                  <a:srgbClr val="FF0000"/>
                </a:solidFill>
              </a:rPr>
              <a:t>c-</a:t>
            </a:r>
            <a:endParaRPr lang="ar-SA">
              <a:solidFill>
                <a:srgbClr val="FF0000"/>
              </a:solidFill>
            </a:endParaRP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fade">
                                      <p:cBhvr>
                                        <p:cTn id="37" dur="2000"/>
                                        <p:tgtEl>
                                          <p:spTgt spid="71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1">
                                            <p:txEl>
                                              <p:pRg st="7" end="7"/>
                                            </p:txEl>
                                          </p:spTgt>
                                        </p:tgtEl>
                                        <p:attrNameLst>
                                          <p:attrName>style.visibility</p:attrName>
                                        </p:attrNameLst>
                                      </p:cBhvr>
                                      <p:to>
                                        <p:strVal val="visible"/>
                                      </p:to>
                                    </p:set>
                                    <p:animEffect transition="in" filter="fade">
                                      <p:cBhvr>
                                        <p:cTn id="42" dur="2000"/>
                                        <p:tgtEl>
                                          <p:spTgt spid="717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171">
                                            <p:txEl>
                                              <p:pRg st="8" end="8"/>
                                            </p:txEl>
                                          </p:spTgt>
                                        </p:tgtEl>
                                        <p:attrNameLst>
                                          <p:attrName>style.visibility</p:attrName>
                                        </p:attrNameLst>
                                      </p:cBhvr>
                                      <p:to>
                                        <p:strVal val="visible"/>
                                      </p:to>
                                    </p:set>
                                    <p:animEffect transition="in" filter="fade">
                                      <p:cBhvr>
                                        <p:cTn id="47" dur="2000"/>
                                        <p:tgtEl>
                                          <p:spTgt spid="717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171">
                                            <p:txEl>
                                              <p:pRg st="9" end="9"/>
                                            </p:txEl>
                                          </p:spTgt>
                                        </p:tgtEl>
                                        <p:attrNameLst>
                                          <p:attrName>style.visibility</p:attrName>
                                        </p:attrNameLst>
                                      </p:cBhvr>
                                      <p:to>
                                        <p:strVal val="visible"/>
                                      </p:to>
                                    </p:set>
                                    <p:animEffect transition="in" filter="fade">
                                      <p:cBhvr>
                                        <p:cTn id="52" dur="2000"/>
                                        <p:tgtEl>
                                          <p:spTgt spid="7171">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171">
                                            <p:txEl>
                                              <p:pRg st="10" end="10"/>
                                            </p:txEl>
                                          </p:spTgt>
                                        </p:tgtEl>
                                        <p:attrNameLst>
                                          <p:attrName>style.visibility</p:attrName>
                                        </p:attrNameLst>
                                      </p:cBhvr>
                                      <p:to>
                                        <p:strVal val="visible"/>
                                      </p:to>
                                    </p:set>
                                    <p:animEffect transition="in" filter="fade">
                                      <p:cBhvr>
                                        <p:cTn id="57" dur="2000"/>
                                        <p:tgtEl>
                                          <p:spTgt spid="7171">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171">
                                            <p:txEl>
                                              <p:pRg st="11" end="11"/>
                                            </p:txEl>
                                          </p:spTgt>
                                        </p:tgtEl>
                                        <p:attrNameLst>
                                          <p:attrName>style.visibility</p:attrName>
                                        </p:attrNameLst>
                                      </p:cBhvr>
                                      <p:to>
                                        <p:strVal val="visible"/>
                                      </p:to>
                                    </p:set>
                                    <p:animEffect transition="in" filter="fade">
                                      <p:cBhvr>
                                        <p:cTn id="62" dur="2000"/>
                                        <p:tgtEl>
                                          <p:spTgt spid="7171">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171">
                                            <p:txEl>
                                              <p:pRg st="12" end="12"/>
                                            </p:txEl>
                                          </p:spTgt>
                                        </p:tgtEl>
                                        <p:attrNameLst>
                                          <p:attrName>style.visibility</p:attrName>
                                        </p:attrNameLst>
                                      </p:cBhvr>
                                      <p:to>
                                        <p:strVal val="visible"/>
                                      </p:to>
                                    </p:set>
                                    <p:animEffect transition="in" filter="fade">
                                      <p:cBhvr>
                                        <p:cTn id="67" dur="2000"/>
                                        <p:tgtEl>
                                          <p:spTgt spid="7171">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171">
                                            <p:txEl>
                                              <p:pRg st="13" end="13"/>
                                            </p:txEl>
                                          </p:spTgt>
                                        </p:tgtEl>
                                        <p:attrNameLst>
                                          <p:attrName>style.visibility</p:attrName>
                                        </p:attrNameLst>
                                      </p:cBhvr>
                                      <p:to>
                                        <p:strVal val="visible"/>
                                      </p:to>
                                    </p:set>
                                    <p:animEffect transition="in" filter="fade">
                                      <p:cBhvr>
                                        <p:cTn id="72" dur="2000"/>
                                        <p:tgtEl>
                                          <p:spTgt spid="7171">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7171">
                                            <p:txEl>
                                              <p:pRg st="14" end="14"/>
                                            </p:txEl>
                                          </p:spTgt>
                                        </p:tgtEl>
                                        <p:attrNameLst>
                                          <p:attrName>style.visibility</p:attrName>
                                        </p:attrNameLst>
                                      </p:cBhvr>
                                      <p:to>
                                        <p:strVal val="visible"/>
                                      </p:to>
                                    </p:set>
                                    <p:animEffect transition="in" filter="fade">
                                      <p:cBhvr>
                                        <p:cTn id="77" dur="2000"/>
                                        <p:tgtEl>
                                          <p:spTgt spid="7171">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7171">
                                            <p:txEl>
                                              <p:pRg st="15" end="15"/>
                                            </p:txEl>
                                          </p:spTgt>
                                        </p:tgtEl>
                                        <p:attrNameLst>
                                          <p:attrName>style.visibility</p:attrName>
                                        </p:attrNameLst>
                                      </p:cBhvr>
                                      <p:to>
                                        <p:strVal val="visible"/>
                                      </p:to>
                                    </p:set>
                                    <p:animEffect transition="in" filter="fade">
                                      <p:cBhvr>
                                        <p:cTn id="82" dur="2000"/>
                                        <p:tgtEl>
                                          <p:spTgt spid="7171">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7171">
                                            <p:txEl>
                                              <p:pRg st="16" end="16"/>
                                            </p:txEl>
                                          </p:spTgt>
                                        </p:tgtEl>
                                        <p:attrNameLst>
                                          <p:attrName>style.visibility</p:attrName>
                                        </p:attrNameLst>
                                      </p:cBhvr>
                                      <p:to>
                                        <p:strVal val="visible"/>
                                      </p:to>
                                    </p:set>
                                    <p:animEffect transition="in" filter="fade">
                                      <p:cBhvr>
                                        <p:cTn id="87" dur="2000"/>
                                        <p:tgtEl>
                                          <p:spTgt spid="7171">
                                            <p:txEl>
                                              <p:pRg st="16" end="16"/>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7171">
                                            <p:txEl>
                                              <p:pRg st="17" end="17"/>
                                            </p:txEl>
                                          </p:spTgt>
                                        </p:tgtEl>
                                        <p:attrNameLst>
                                          <p:attrName>style.visibility</p:attrName>
                                        </p:attrNameLst>
                                      </p:cBhvr>
                                      <p:to>
                                        <p:strVal val="visible"/>
                                      </p:to>
                                    </p:set>
                                    <p:animEffect transition="in" filter="fade">
                                      <p:cBhvr>
                                        <p:cTn id="92" dur="2000"/>
                                        <p:tgtEl>
                                          <p:spTgt spid="7171">
                                            <p:txEl>
                                              <p:pRg st="17" end="17"/>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7171">
                                            <p:txEl>
                                              <p:pRg st="19" end="19"/>
                                            </p:txEl>
                                          </p:spTgt>
                                        </p:tgtEl>
                                        <p:attrNameLst>
                                          <p:attrName>style.visibility</p:attrName>
                                        </p:attrNameLst>
                                      </p:cBhvr>
                                      <p:to>
                                        <p:strVal val="visible"/>
                                      </p:to>
                                    </p:set>
                                    <p:animEffect transition="in" filter="fade">
                                      <p:cBhvr>
                                        <p:cTn id="97" dur="2000"/>
                                        <p:tgtEl>
                                          <p:spTgt spid="7171">
                                            <p:txEl>
                                              <p:pRg st="19" end="19"/>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7171">
                                            <p:txEl>
                                              <p:pRg st="20" end="20"/>
                                            </p:txEl>
                                          </p:spTgt>
                                        </p:tgtEl>
                                        <p:attrNameLst>
                                          <p:attrName>style.visibility</p:attrName>
                                        </p:attrNameLst>
                                      </p:cBhvr>
                                      <p:to>
                                        <p:strVal val="visible"/>
                                      </p:to>
                                    </p:set>
                                    <p:animEffect transition="in" filter="fade">
                                      <p:cBhvr>
                                        <p:cTn id="102" dur="2000"/>
                                        <p:tgtEl>
                                          <p:spTgt spid="7171">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b="1" dirty="0" smtClean="0">
                <a:solidFill>
                  <a:srgbClr val="FF0000"/>
                </a:solidFill>
              </a:rPr>
              <a:t>Previewing Vocabulary </a:t>
            </a:r>
            <a:r>
              <a:rPr lang="en-US" sz="1600" b="1" dirty="0" smtClean="0">
                <a:solidFill>
                  <a:schemeClr val="tx1"/>
                </a:solidFill>
              </a:rPr>
              <a:t>Pages [ 78 &amp; 87 ]</a:t>
            </a:r>
            <a:endParaRPr lang="en-US" b="1" dirty="0">
              <a:solidFill>
                <a:srgbClr val="FF0000"/>
              </a:solidFill>
            </a:endParaRPr>
          </a:p>
        </p:txBody>
      </p:sp>
      <p:sp>
        <p:nvSpPr>
          <p:cNvPr id="7171" name="Text Placeholder 5"/>
          <p:cNvSpPr>
            <a:spLocks noGrp="1"/>
          </p:cNvSpPr>
          <p:nvPr>
            <p:ph idx="1"/>
          </p:nvPr>
        </p:nvSpPr>
        <p:spPr>
          <a:xfrm>
            <a:off x="152400" y="1447800"/>
            <a:ext cx="9258300" cy="4678363"/>
          </a:xfrm>
        </p:spPr>
        <p:txBody>
          <a:bodyPr numCol="1"/>
          <a:lstStyle/>
          <a:p>
            <a:pPr algn="l" rtl="1" eaLnBrk="1" hangingPunct="1">
              <a:lnSpc>
                <a:spcPct val="150000"/>
              </a:lnSpc>
            </a:pPr>
            <a:r>
              <a:rPr lang="en-US" sz="1400" b="1" dirty="0" smtClean="0">
                <a:cs typeface="Arial" pitchFamily="34" charset="0"/>
              </a:rPr>
              <a:t> 1. People who give advice about professions and careers are: </a:t>
            </a:r>
            <a:r>
              <a:rPr lang="en-US" sz="1400" dirty="0" smtClean="0">
                <a:cs typeface="Arial" pitchFamily="34" charset="0"/>
              </a:rPr>
              <a:t>________________________</a:t>
            </a:r>
            <a:endParaRPr lang="en-US" sz="1400" b="1" dirty="0" smtClean="0">
              <a:cs typeface="Arial" pitchFamily="34" charset="0"/>
            </a:endParaRPr>
          </a:p>
          <a:p>
            <a:pPr algn="l" rtl="1" eaLnBrk="1" hangingPunct="1">
              <a:lnSpc>
                <a:spcPct val="150000"/>
              </a:lnSpc>
            </a:pPr>
            <a:r>
              <a:rPr lang="en-US" sz="1400" b="1" dirty="0" smtClean="0">
                <a:solidFill>
                  <a:srgbClr val="0070C0"/>
                </a:solidFill>
                <a:cs typeface="Arial" pitchFamily="34" charset="0"/>
              </a:rPr>
              <a:t>       A. Career councilors                              B. manufacturing jobs           C. drawbacks                                   D.  career trends   </a:t>
            </a:r>
          </a:p>
          <a:p>
            <a:pPr algn="l" rtl="1" eaLnBrk="1" hangingPunct="1"/>
            <a:r>
              <a:rPr lang="en-US" sz="1400" b="1" dirty="0" smtClean="0">
                <a:cs typeface="Arial" pitchFamily="34" charset="0"/>
              </a:rPr>
              <a:t> 2. The feeling that the worker will never lose his or her job is </a:t>
            </a:r>
            <a:r>
              <a:rPr lang="en-US" sz="1400" dirty="0" smtClean="0">
                <a:cs typeface="Arial" pitchFamily="34" charset="0"/>
              </a:rPr>
              <a:t>_____________________</a:t>
            </a:r>
          </a:p>
          <a:p>
            <a:pPr algn="l" rtl="1" eaLnBrk="1" hangingPunct="1"/>
            <a:r>
              <a:rPr lang="en-US" sz="1400" b="1" dirty="0" smtClean="0">
                <a:cs typeface="Arial" pitchFamily="34" charset="0"/>
              </a:rPr>
              <a:t>     </a:t>
            </a:r>
            <a:r>
              <a:rPr lang="en-US" sz="1400" b="1" dirty="0" smtClean="0">
                <a:solidFill>
                  <a:srgbClr val="0070C0"/>
                </a:solidFill>
                <a:cs typeface="Arial" pitchFamily="34" charset="0"/>
              </a:rPr>
              <a:t>A. </a:t>
            </a:r>
            <a:r>
              <a:rPr lang="en-US" sz="1400" b="1" dirty="0" err="1" smtClean="0">
                <a:solidFill>
                  <a:srgbClr val="0070C0"/>
                </a:solidFill>
                <a:cs typeface="Arial" pitchFamily="34" charset="0"/>
              </a:rPr>
              <a:t>workaholism</a:t>
            </a:r>
            <a:r>
              <a:rPr lang="en-US" sz="1400" b="1" dirty="0" smtClean="0">
                <a:solidFill>
                  <a:srgbClr val="0070C0"/>
                </a:solidFill>
                <a:cs typeface="Arial" pitchFamily="34" charset="0"/>
              </a:rPr>
              <a:t>                                         B.  Job security                       C. job hopping                                 D. work force</a:t>
            </a:r>
          </a:p>
          <a:p>
            <a:pPr algn="l" rtl="1" eaLnBrk="1" hangingPunct="1"/>
            <a:r>
              <a:rPr lang="en-US" sz="1400" b="1" dirty="0" smtClean="0">
                <a:cs typeface="Arial" pitchFamily="34" charset="0"/>
              </a:rPr>
              <a:t> 3. The movement of jobs to places with lower salaries is</a:t>
            </a:r>
            <a:r>
              <a:rPr lang="en-US" sz="1400" dirty="0" smtClean="0">
                <a:cs typeface="Arial" pitchFamily="34" charset="0"/>
              </a:rPr>
              <a:t>_______________</a:t>
            </a:r>
          </a:p>
          <a:p>
            <a:pPr algn="l" rtl="1" eaLnBrk="1" hangingPunct="1"/>
            <a:r>
              <a:rPr lang="en-US" sz="1400" b="1" dirty="0" smtClean="0">
                <a:solidFill>
                  <a:srgbClr val="0070C0"/>
                </a:solidFill>
                <a:cs typeface="Arial" pitchFamily="34" charset="0"/>
              </a:rPr>
              <a:t>    A. self-confidence                                         B.  outsourcing                       C. job hopping                              D. work force</a:t>
            </a:r>
          </a:p>
          <a:p>
            <a:pPr algn="l" rtl="1" eaLnBrk="1" hangingPunct="1"/>
            <a:r>
              <a:rPr lang="en-US" sz="1400" b="1" dirty="0" smtClean="0">
                <a:solidFill>
                  <a:srgbClr val="0070C0"/>
                </a:solidFill>
                <a:cs typeface="Arial" pitchFamily="34" charset="0"/>
              </a:rPr>
              <a:t>  </a:t>
            </a:r>
            <a:r>
              <a:rPr lang="en-US" sz="1400" b="1" dirty="0" smtClean="0">
                <a:cs typeface="Arial" pitchFamily="34" charset="0"/>
              </a:rPr>
              <a:t>4. Changing from one job to another is</a:t>
            </a:r>
            <a:r>
              <a:rPr lang="en-US" sz="1400" dirty="0" smtClean="0">
                <a:cs typeface="Arial" pitchFamily="34" charset="0"/>
              </a:rPr>
              <a:t>______________________________</a:t>
            </a:r>
          </a:p>
          <a:p>
            <a:pPr algn="l" rtl="1" eaLnBrk="1" hangingPunct="1"/>
            <a:r>
              <a:rPr lang="en-US" sz="1400" b="1" dirty="0" smtClean="0">
                <a:solidFill>
                  <a:srgbClr val="0070C0"/>
                </a:solidFill>
                <a:cs typeface="Arial" pitchFamily="34" charset="0"/>
              </a:rPr>
              <a:t>   A. job hopping                                               B.  Job security                       C. </a:t>
            </a:r>
            <a:r>
              <a:rPr lang="en-US" sz="1400" b="1" dirty="0" err="1" smtClean="0">
                <a:solidFill>
                  <a:srgbClr val="0070C0"/>
                </a:solidFill>
                <a:cs typeface="Arial" pitchFamily="34" charset="0"/>
              </a:rPr>
              <a:t>workaholism</a:t>
            </a:r>
            <a:r>
              <a:rPr lang="en-US" sz="1400" b="1" dirty="0" smtClean="0">
                <a:solidFill>
                  <a:srgbClr val="0070C0"/>
                </a:solidFill>
                <a:cs typeface="Arial" pitchFamily="34" charset="0"/>
              </a:rPr>
              <a:t>                             D. work force</a:t>
            </a:r>
          </a:p>
          <a:p>
            <a:pPr algn="l" rtl="1" eaLnBrk="1" hangingPunct="1"/>
            <a:r>
              <a:rPr lang="en-US" sz="1400" b="1" dirty="0" smtClean="0">
                <a:solidFill>
                  <a:srgbClr val="0070C0"/>
                </a:solidFill>
                <a:cs typeface="Arial" pitchFamily="34" charset="0"/>
              </a:rPr>
              <a:t> </a:t>
            </a:r>
            <a:r>
              <a:rPr lang="en-US" sz="1400" b="1" dirty="0" smtClean="0">
                <a:cs typeface="Arial" pitchFamily="34" charset="0"/>
              </a:rPr>
              <a:t>5. The feeling of being happy and satisfied is “ </a:t>
            </a:r>
            <a:r>
              <a:rPr lang="en-US" sz="1400" dirty="0" smtClean="0">
                <a:cs typeface="Arial" pitchFamily="34" charset="0"/>
              </a:rPr>
              <a:t>_____________________________</a:t>
            </a:r>
          </a:p>
          <a:p>
            <a:pPr algn="l" rtl="1" eaLnBrk="1" hangingPunct="1"/>
            <a:r>
              <a:rPr lang="en-US" sz="1400" b="1" dirty="0" smtClean="0">
                <a:solidFill>
                  <a:srgbClr val="0070C0"/>
                </a:solidFill>
                <a:cs typeface="Arial" pitchFamily="34" charset="0"/>
              </a:rPr>
              <a:t>   A. distract                                                    B. </a:t>
            </a:r>
            <a:r>
              <a:rPr lang="en-US" sz="1400" b="1" dirty="0" err="1" smtClean="0">
                <a:solidFill>
                  <a:srgbClr val="0070C0"/>
                </a:solidFill>
                <a:cs typeface="Arial" pitchFamily="34" charset="0"/>
              </a:rPr>
              <a:t>workaholism</a:t>
            </a:r>
            <a:r>
              <a:rPr lang="en-US" sz="1400" b="1" dirty="0" smtClean="0">
                <a:solidFill>
                  <a:srgbClr val="0070C0"/>
                </a:solidFill>
                <a:cs typeface="Arial" pitchFamily="34" charset="0"/>
              </a:rPr>
              <a:t>                        C. pleasure                                      D. stress</a:t>
            </a:r>
          </a:p>
          <a:p>
            <a:pPr algn="l" rtl="1" eaLnBrk="1" hangingPunct="1"/>
            <a:r>
              <a:rPr lang="en-US" sz="1400" b="1" dirty="0" smtClean="0">
                <a:cs typeface="Arial" pitchFamily="34" charset="0"/>
              </a:rPr>
              <a:t> 6.  He looked through the _____________________ ads and hoped to find his dream job.</a:t>
            </a:r>
            <a:endParaRPr lang="en-US" sz="1400" dirty="0" smtClean="0">
              <a:cs typeface="Arial" pitchFamily="34" charset="0"/>
            </a:endParaRPr>
          </a:p>
          <a:p>
            <a:pPr algn="l" rtl="1" eaLnBrk="1" hangingPunct="1"/>
            <a:r>
              <a:rPr lang="en-US" sz="1400" b="1" dirty="0" smtClean="0">
                <a:solidFill>
                  <a:srgbClr val="0070C0"/>
                </a:solidFill>
                <a:cs typeface="Arial" pitchFamily="34" charset="0"/>
              </a:rPr>
              <a:t>  A. sports                                                        B. classified                              C. self                                               D. drawback </a:t>
            </a:r>
          </a:p>
          <a:p>
            <a:pPr algn="l" rtl="1" eaLnBrk="1" hangingPunct="1"/>
            <a:r>
              <a:rPr lang="en-US" sz="1400" b="1" dirty="0" smtClean="0">
                <a:cs typeface="Arial" pitchFamily="34" charset="0"/>
              </a:rPr>
              <a:t>7. The _________________ rate is very high and it is difficult to find jobs.</a:t>
            </a:r>
          </a:p>
          <a:p>
            <a:pPr algn="l" rtl="1" eaLnBrk="1" hangingPunct="1"/>
            <a:r>
              <a:rPr lang="en-US" sz="1400" b="1" dirty="0" smtClean="0">
                <a:solidFill>
                  <a:srgbClr val="0070C0"/>
                </a:solidFill>
                <a:cs typeface="Arial" pitchFamily="34" charset="0"/>
              </a:rPr>
              <a:t>  A. salaries                                                        B. employment                    C. </a:t>
            </a:r>
            <a:r>
              <a:rPr lang="en-US" sz="1400" b="1" dirty="0" err="1" smtClean="0">
                <a:solidFill>
                  <a:srgbClr val="0070C0"/>
                </a:solidFill>
                <a:cs typeface="Arial" pitchFamily="34" charset="0"/>
              </a:rPr>
              <a:t>workaholism</a:t>
            </a:r>
            <a:r>
              <a:rPr lang="en-US" sz="1400" b="1" dirty="0" smtClean="0">
                <a:solidFill>
                  <a:srgbClr val="0070C0"/>
                </a:solidFill>
                <a:cs typeface="Arial" pitchFamily="34" charset="0"/>
              </a:rPr>
              <a:t>                             D. unemployment</a:t>
            </a:r>
          </a:p>
          <a:p>
            <a:pPr algn="l" rtl="1" eaLnBrk="1" hangingPunct="1"/>
            <a:r>
              <a:rPr lang="en-US" sz="1400" b="1" dirty="0" smtClean="0">
                <a:cs typeface="Arial" pitchFamily="34" charset="0"/>
              </a:rPr>
              <a:t>8. When I began job hunting, I put in my application At the _________________office of many companies.</a:t>
            </a:r>
          </a:p>
          <a:p>
            <a:pPr algn="l" rtl="1" eaLnBrk="1" hangingPunct="1"/>
            <a:r>
              <a:rPr lang="en-US" sz="1400" b="1" dirty="0" smtClean="0">
                <a:solidFill>
                  <a:srgbClr val="0070C0"/>
                </a:solidFill>
                <a:cs typeface="Arial" pitchFamily="34" charset="0"/>
              </a:rPr>
              <a:t>  A. personnel                                                  B. self                                       C. dream                                          D. traffic</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endParaRPr lang="en-US" dirty="0" smtClean="0">
              <a:cs typeface="Arial" pitchFamily="34" charset="0"/>
            </a:endParaRP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fade">
                                      <p:cBhvr>
                                        <p:cTn id="37" dur="2000"/>
                                        <p:tgtEl>
                                          <p:spTgt spid="71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1">
                                            <p:txEl>
                                              <p:pRg st="7" end="7"/>
                                            </p:txEl>
                                          </p:spTgt>
                                        </p:tgtEl>
                                        <p:attrNameLst>
                                          <p:attrName>style.visibility</p:attrName>
                                        </p:attrNameLst>
                                      </p:cBhvr>
                                      <p:to>
                                        <p:strVal val="visible"/>
                                      </p:to>
                                    </p:set>
                                    <p:animEffect transition="in" filter="fade">
                                      <p:cBhvr>
                                        <p:cTn id="42" dur="2000"/>
                                        <p:tgtEl>
                                          <p:spTgt spid="717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171">
                                            <p:txEl>
                                              <p:pRg st="8" end="8"/>
                                            </p:txEl>
                                          </p:spTgt>
                                        </p:tgtEl>
                                        <p:attrNameLst>
                                          <p:attrName>style.visibility</p:attrName>
                                        </p:attrNameLst>
                                      </p:cBhvr>
                                      <p:to>
                                        <p:strVal val="visible"/>
                                      </p:to>
                                    </p:set>
                                    <p:animEffect transition="in" filter="fade">
                                      <p:cBhvr>
                                        <p:cTn id="47" dur="2000"/>
                                        <p:tgtEl>
                                          <p:spTgt spid="717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171">
                                            <p:txEl>
                                              <p:pRg st="9" end="9"/>
                                            </p:txEl>
                                          </p:spTgt>
                                        </p:tgtEl>
                                        <p:attrNameLst>
                                          <p:attrName>style.visibility</p:attrName>
                                        </p:attrNameLst>
                                      </p:cBhvr>
                                      <p:to>
                                        <p:strVal val="visible"/>
                                      </p:to>
                                    </p:set>
                                    <p:animEffect transition="in" filter="fade">
                                      <p:cBhvr>
                                        <p:cTn id="52" dur="2000"/>
                                        <p:tgtEl>
                                          <p:spTgt spid="7171">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171">
                                            <p:txEl>
                                              <p:pRg st="10" end="10"/>
                                            </p:txEl>
                                          </p:spTgt>
                                        </p:tgtEl>
                                        <p:attrNameLst>
                                          <p:attrName>style.visibility</p:attrName>
                                        </p:attrNameLst>
                                      </p:cBhvr>
                                      <p:to>
                                        <p:strVal val="visible"/>
                                      </p:to>
                                    </p:set>
                                    <p:animEffect transition="in" filter="fade">
                                      <p:cBhvr>
                                        <p:cTn id="57" dur="2000"/>
                                        <p:tgtEl>
                                          <p:spTgt spid="7171">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171">
                                            <p:txEl>
                                              <p:pRg st="11" end="11"/>
                                            </p:txEl>
                                          </p:spTgt>
                                        </p:tgtEl>
                                        <p:attrNameLst>
                                          <p:attrName>style.visibility</p:attrName>
                                        </p:attrNameLst>
                                      </p:cBhvr>
                                      <p:to>
                                        <p:strVal val="visible"/>
                                      </p:to>
                                    </p:set>
                                    <p:animEffect transition="in" filter="fade">
                                      <p:cBhvr>
                                        <p:cTn id="62" dur="2000"/>
                                        <p:tgtEl>
                                          <p:spTgt spid="7171">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171">
                                            <p:txEl>
                                              <p:pRg st="12" end="12"/>
                                            </p:txEl>
                                          </p:spTgt>
                                        </p:tgtEl>
                                        <p:attrNameLst>
                                          <p:attrName>style.visibility</p:attrName>
                                        </p:attrNameLst>
                                      </p:cBhvr>
                                      <p:to>
                                        <p:strVal val="visible"/>
                                      </p:to>
                                    </p:set>
                                    <p:animEffect transition="in" filter="fade">
                                      <p:cBhvr>
                                        <p:cTn id="67" dur="2000"/>
                                        <p:tgtEl>
                                          <p:spTgt spid="7171">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171">
                                            <p:txEl>
                                              <p:pRg st="13" end="13"/>
                                            </p:txEl>
                                          </p:spTgt>
                                        </p:tgtEl>
                                        <p:attrNameLst>
                                          <p:attrName>style.visibility</p:attrName>
                                        </p:attrNameLst>
                                      </p:cBhvr>
                                      <p:to>
                                        <p:strVal val="visible"/>
                                      </p:to>
                                    </p:set>
                                    <p:animEffect transition="in" filter="fade">
                                      <p:cBhvr>
                                        <p:cTn id="72" dur="2000"/>
                                        <p:tgtEl>
                                          <p:spTgt spid="7171">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7171">
                                            <p:txEl>
                                              <p:pRg st="14" end="14"/>
                                            </p:txEl>
                                          </p:spTgt>
                                        </p:tgtEl>
                                        <p:attrNameLst>
                                          <p:attrName>style.visibility</p:attrName>
                                        </p:attrNameLst>
                                      </p:cBhvr>
                                      <p:to>
                                        <p:strVal val="visible"/>
                                      </p:to>
                                    </p:set>
                                    <p:animEffect transition="in" filter="fade">
                                      <p:cBhvr>
                                        <p:cTn id="77" dur="2000"/>
                                        <p:tgtEl>
                                          <p:spTgt spid="7171">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7171">
                                            <p:txEl>
                                              <p:pRg st="15" end="15"/>
                                            </p:txEl>
                                          </p:spTgt>
                                        </p:tgtEl>
                                        <p:attrNameLst>
                                          <p:attrName>style.visibility</p:attrName>
                                        </p:attrNameLst>
                                      </p:cBhvr>
                                      <p:to>
                                        <p:strVal val="visible"/>
                                      </p:to>
                                    </p:set>
                                    <p:animEffect transition="in" filter="fade">
                                      <p:cBhvr>
                                        <p:cTn id="82" dur="2000"/>
                                        <p:tgtEl>
                                          <p:spTgt spid="7171">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7171">
                                            <p:txEl>
                                              <p:pRg st="16" end="16"/>
                                            </p:txEl>
                                          </p:spTgt>
                                        </p:tgtEl>
                                        <p:attrNameLst>
                                          <p:attrName>style.visibility</p:attrName>
                                        </p:attrNameLst>
                                      </p:cBhvr>
                                      <p:to>
                                        <p:strVal val="visible"/>
                                      </p:to>
                                    </p:set>
                                    <p:animEffect transition="in" filter="fade">
                                      <p:cBhvr>
                                        <p:cTn id="87" dur="2000"/>
                                        <p:tgtEl>
                                          <p:spTgt spid="7171">
                                            <p:txEl>
                                              <p:pRg st="16" end="16"/>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7171">
                                            <p:txEl>
                                              <p:pRg st="18" end="18"/>
                                            </p:txEl>
                                          </p:spTgt>
                                        </p:tgtEl>
                                        <p:attrNameLst>
                                          <p:attrName>style.visibility</p:attrName>
                                        </p:attrNameLst>
                                      </p:cBhvr>
                                      <p:to>
                                        <p:strVal val="visible"/>
                                      </p:to>
                                    </p:set>
                                    <p:animEffect transition="in" filter="fade">
                                      <p:cBhvr>
                                        <p:cTn id="92" dur="2000"/>
                                        <p:tgtEl>
                                          <p:spTgt spid="7171">
                                            <p:txEl>
                                              <p:pRg st="18" end="18"/>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7171">
                                            <p:txEl>
                                              <p:pRg st="19" end="19"/>
                                            </p:txEl>
                                          </p:spTgt>
                                        </p:tgtEl>
                                        <p:attrNameLst>
                                          <p:attrName>style.visibility</p:attrName>
                                        </p:attrNameLst>
                                      </p:cBhvr>
                                      <p:to>
                                        <p:strVal val="visible"/>
                                      </p:to>
                                    </p:set>
                                    <p:animEffect transition="in" filter="fade">
                                      <p:cBhvr>
                                        <p:cTn id="97" dur="2000"/>
                                        <p:tgtEl>
                                          <p:spTgt spid="7171">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advClick="0">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2957</TotalTime>
  <Words>2185</Words>
  <Application>Microsoft Office PowerPoint</Application>
  <PresentationFormat>A4 Paper (210x297 mm)‎</PresentationFormat>
  <Paragraphs>301</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 8th Lecture</vt:lpstr>
      <vt:lpstr>Elements of Lecture 8</vt:lpstr>
      <vt:lpstr>Recognizing Cause &amp; Effect Page 79 </vt:lpstr>
      <vt:lpstr> Sample Questions Cause &amp; Effect Page 79 </vt:lpstr>
      <vt:lpstr> Information Questions </vt:lpstr>
      <vt:lpstr> Sample Questions ( Wh- Questions)</vt:lpstr>
      <vt:lpstr>Sample Questions ( Wh- Questions)</vt:lpstr>
      <vt:lpstr>Previewing Vocabulary page 122/ 123/ 131</vt:lpstr>
      <vt:lpstr>Exercise</vt:lpstr>
      <vt:lpstr>Scanning &amp; Skimming A reading passage page 119</vt:lpstr>
      <vt:lpstr>Sample questions </vt:lpstr>
      <vt:lpstr>Scanning &amp; Skimming Reading Texts  Page 75</vt:lpstr>
      <vt:lpstr>Questions</vt:lpstr>
      <vt:lpstr>Previewing Vocabulary Pages [ 78 &amp; 87 ]</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260</cp:revision>
  <dcterms:created xsi:type="dcterms:W3CDTF">2009-10-14T19:14:34Z</dcterms:created>
  <dcterms:modified xsi:type="dcterms:W3CDTF">2011-10-27T12:26:05Z</dcterms:modified>
</cp:coreProperties>
</file>