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00" r:id="rId2"/>
    <p:sldId id="302" r:id="rId3"/>
    <p:sldId id="303" r:id="rId4"/>
    <p:sldId id="304" r:id="rId5"/>
    <p:sldId id="305" r:id="rId6"/>
    <p:sldId id="306" r:id="rId7"/>
    <p:sldId id="307" r:id="rId8"/>
    <p:sldId id="311" r:id="rId9"/>
    <p:sldId id="312" r:id="rId10"/>
    <p:sldId id="313" r:id="rId11"/>
    <p:sldId id="314" r:id="rId12"/>
    <p:sldId id="315" r:id="rId13"/>
    <p:sldId id="316" r:id="rId14"/>
    <p:sldId id="317" r:id="rId15"/>
    <p:sldId id="318" r:id="rId16"/>
    <p:sldId id="319" r:id="rId17"/>
    <p:sldId id="320" r:id="rId18"/>
    <p:sldId id="321"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B84AF"/>
    <a:srgbClr val="709256"/>
    <a:srgbClr val="009900"/>
    <a:srgbClr val="AD9968"/>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561" autoAdjust="0"/>
    <p:restoredTop sz="94664" autoAdjust="0"/>
  </p:normalViewPr>
  <p:slideViewPr>
    <p:cSldViewPr>
      <p:cViewPr>
        <p:scale>
          <a:sx n="60" d="100"/>
          <a:sy n="60" d="100"/>
        </p:scale>
        <p:origin x="-612"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transition advClick="0">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advClick="0">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advClick="0">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advClick="0">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advClick="0">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advClick="0">
    <p:wedge/>
  </p:transition>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2400" b="1" dirty="0" smtClean="0">
                <a:solidFill>
                  <a:srgbClr val="709256"/>
                </a:solidFill>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e- </a:t>
            </a:r>
            <a:r>
              <a:rPr lang="en-US" sz="2000" b="1" spc="-150" dirty="0" smtClean="0">
                <a:solidFill>
                  <a:srgbClr val="709256"/>
                </a:solidFill>
                <a:effectLst>
                  <a:outerShdw blurRad="38100" dist="38100" dir="2700000" algn="tl">
                    <a:srgbClr val="000000">
                      <a:alpha val="43137"/>
                    </a:srgbClr>
                  </a:outerShdw>
                </a:effectLst>
                <a:latin typeface="Calibri" pitchFamily="34" charset="0"/>
              </a:rPr>
              <a:t>Learning</a:t>
            </a:r>
            <a:r>
              <a:rPr lang="en-US" sz="2400" b="1" spc="-150" dirty="0" smtClean="0">
                <a:solidFill>
                  <a:srgbClr val="709256"/>
                </a:solidFill>
                <a:effectLst>
                  <a:outerShdw blurRad="38100" dist="38100" dir="2700000" algn="tl">
                    <a:srgbClr val="000000">
                      <a:alpha val="43137"/>
                    </a:srgbClr>
                  </a:outerShdw>
                </a:effectLst>
                <a:latin typeface="Calibri" pitchFamily="34" charset="0"/>
              </a:rPr>
              <a:t> Deanship </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&amp; Distance Education</a:t>
            </a: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2286000"/>
          </a:xfrm>
          <a:prstGeom prst="rect">
            <a:avLst/>
          </a:prstGeom>
          <a:noFill/>
          <a:ln w="9525">
            <a:noFill/>
            <a:miter lim="800000"/>
            <a:headEnd/>
            <a:tailEnd/>
          </a:ln>
        </p:spPr>
        <p:txBody>
          <a:bodyPr anchor="ctr"/>
          <a:lstStyle/>
          <a:p>
            <a:pPr algn="l">
              <a:lnSpc>
                <a:spcPct val="80000"/>
              </a:lnSpc>
            </a:pPr>
            <a:endParaRPr lang="en-US" sz="5400" b="1" dirty="0" smtClean="0">
              <a:solidFill>
                <a:srgbClr val="709256"/>
              </a:solidFill>
              <a:latin typeface="AYM Wadiy S_U normal."/>
              <a:cs typeface="Times New Roman" pitchFamily="18" charset="0"/>
            </a:endParaRPr>
          </a:p>
          <a:p>
            <a:pPr algn="l">
              <a:lnSpc>
                <a:spcPct val="80000"/>
              </a:lnSpc>
            </a:pPr>
            <a:endParaRPr lang="en-US" sz="5400" b="1" dirty="0" smtClean="0">
              <a:solidFill>
                <a:srgbClr val="709256"/>
              </a:solidFill>
              <a:latin typeface="AYM Wadiy S_U normal."/>
              <a:cs typeface="Times New Roman" pitchFamily="18" charset="0"/>
            </a:endParaRPr>
          </a:p>
          <a:p>
            <a:pPr algn="l">
              <a:lnSpc>
                <a:spcPct val="80000"/>
              </a:lnSpc>
            </a:pPr>
            <a:r>
              <a:rPr lang="en-US" sz="5400" b="1" dirty="0" smtClean="0">
                <a:solidFill>
                  <a:srgbClr val="709256"/>
                </a:solidFill>
                <a:latin typeface="AYM Wadiy S_U normal."/>
                <a:cs typeface="Times New Roman" pitchFamily="18" charset="0"/>
              </a:rPr>
              <a:t>English Language  </a:t>
            </a:r>
          </a:p>
          <a:p>
            <a:pPr algn="l">
              <a:lnSpc>
                <a:spcPct val="80000"/>
              </a:lnSpc>
            </a:pPr>
            <a:r>
              <a:rPr lang="en-US" sz="6000" b="1" dirty="0" smtClean="0">
                <a:solidFill>
                  <a:srgbClr val="709256"/>
                </a:solidFill>
                <a:latin typeface="AYM Wadiy S_U normal."/>
                <a:cs typeface="Times New Roman" pitchFamily="18" charset="0"/>
              </a:rPr>
              <a:t>Reading </a:t>
            </a:r>
            <a:endParaRPr lang="en-US" sz="6600" b="1" dirty="0" smtClean="0">
              <a:solidFill>
                <a:srgbClr val="709256"/>
              </a:solidFill>
              <a:latin typeface="AYM Wadiy S_U normal."/>
              <a:cs typeface="Times New Roman" pitchFamily="18" charset="0"/>
            </a:endParaRPr>
          </a:p>
          <a:p>
            <a:pPr algn="l">
              <a:lnSpc>
                <a:spcPct val="80000"/>
              </a:lnSpc>
            </a:pPr>
            <a:endParaRPr lang="en-US" sz="4000" b="1" dirty="0" smtClean="0">
              <a:solidFill>
                <a:srgbClr val="709256"/>
              </a:solidFill>
              <a:latin typeface="Calibri" pitchFamily="34" charset="0"/>
              <a:cs typeface="Times New Roman" pitchFamily="18" charset="0"/>
            </a:endParaRPr>
          </a:p>
          <a:p>
            <a:pPr algn="l">
              <a:lnSpc>
                <a:spcPct val="80000"/>
              </a:lnSpc>
            </a:pPr>
            <a:r>
              <a:rPr lang="en-US" sz="4000" b="1" dirty="0" smtClean="0">
                <a:latin typeface="Calibri" pitchFamily="34" charset="0"/>
                <a:cs typeface="Times New Roman" pitchFamily="18" charset="0"/>
              </a:rPr>
              <a:t>Instructor: </a:t>
            </a:r>
          </a:p>
          <a:p>
            <a:pPr algn="l">
              <a:lnSpc>
                <a:spcPct val="80000"/>
              </a:lnSpc>
            </a:pPr>
            <a:r>
              <a:rPr lang="en-US" sz="3200" b="1" dirty="0" err="1" smtClean="0">
                <a:latin typeface="Calibri" pitchFamily="34" charset="0"/>
                <a:cs typeface="Times New Roman" pitchFamily="18" charset="0"/>
              </a:rPr>
              <a:t>Ammar</a:t>
            </a:r>
            <a:r>
              <a:rPr lang="en-US" sz="3200" b="1" dirty="0" smtClean="0">
                <a:latin typeface="Calibri" pitchFamily="34" charset="0"/>
                <a:cs typeface="Times New Roman" pitchFamily="18" charset="0"/>
              </a:rPr>
              <a:t> Sultan Al-</a:t>
            </a:r>
            <a:r>
              <a:rPr lang="en-US" sz="3200" b="1" dirty="0" err="1" smtClean="0">
                <a:latin typeface="Calibri" pitchFamily="34" charset="0"/>
                <a:cs typeface="Times New Roman" pitchFamily="18" charset="0"/>
              </a:rPr>
              <a:t>Ma’ani</a:t>
            </a:r>
            <a:endParaRPr lang="en-US" sz="32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advClick="0">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981200"/>
            <a:ext cx="8420100" cy="1622425"/>
          </a:xfrm>
        </p:spPr>
        <p:txBody>
          <a:bodyPr/>
          <a:lstStyle/>
          <a:p>
            <a:pPr eaLnBrk="1" hangingPunct="1"/>
            <a:r>
              <a:rPr lang="en-US" b="1" dirty="0" smtClean="0">
                <a:solidFill>
                  <a:schemeClr val="tx1"/>
                </a:solidFill>
                <a:cs typeface="Arial" pitchFamily="34" charset="0"/>
              </a:rPr>
              <a:t/>
            </a:r>
            <a:br>
              <a:rPr lang="en-US" b="1" dirty="0" smtClean="0">
                <a:solidFill>
                  <a:schemeClr val="tx1"/>
                </a:solidFill>
                <a:cs typeface="Arial" pitchFamily="34" charset="0"/>
              </a:rPr>
            </a:br>
            <a:r>
              <a:rPr lang="en-US" b="1" i="1" dirty="0" smtClean="0">
                <a:solidFill>
                  <a:srgbClr val="C00000"/>
                </a:solidFill>
                <a:cs typeface="Arial" pitchFamily="34" charset="0"/>
              </a:rPr>
              <a:t>Lecture 10</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657600"/>
            <a:ext cx="7429500" cy="1981200"/>
          </a:xfrm>
        </p:spPr>
        <p:txBody>
          <a:bodyPr/>
          <a:lstStyle/>
          <a:p>
            <a:pPr eaLnBrk="1" hangingPunct="1"/>
            <a:r>
              <a:rPr lang="en-US" b="1" dirty="0" smtClean="0">
                <a:solidFill>
                  <a:schemeClr val="tx1"/>
                </a:solidFill>
                <a:cs typeface="Arial" pitchFamily="34" charset="0"/>
              </a:rPr>
              <a:t>Interactions: Reading </a:t>
            </a:r>
          </a:p>
          <a:p>
            <a:pPr eaLnBrk="1" hangingPunct="1"/>
            <a:endParaRPr lang="en-US" sz="12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ransition advTm="234">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600" b="1" dirty="0" smtClean="0"/>
              <a:t>Elements of the Lecture </a:t>
            </a:r>
            <a:endParaRPr lang="en-US" sz="3600" b="1" dirty="0"/>
          </a:p>
        </p:txBody>
      </p:sp>
      <p:sp>
        <p:nvSpPr>
          <p:cNvPr id="7171" name="Text Placeholder 5"/>
          <p:cNvSpPr>
            <a:spLocks noGrp="1"/>
          </p:cNvSpPr>
          <p:nvPr>
            <p:ph idx="1"/>
          </p:nvPr>
        </p:nvSpPr>
        <p:spPr/>
        <p:txBody>
          <a:bodyPr/>
          <a:lstStyle/>
          <a:p>
            <a:pPr algn="l" rtl="1" eaLnBrk="1" hangingPunct="1"/>
            <a:endParaRPr lang="en-US" sz="1600" b="1" dirty="0" smtClean="0">
              <a:cs typeface="Arial" pitchFamily="34" charset="0"/>
            </a:endParaRPr>
          </a:p>
          <a:p>
            <a:pPr algn="l" rtl="1" eaLnBrk="1" hangingPunct="1">
              <a:lnSpc>
                <a:spcPct val="200000"/>
              </a:lnSpc>
            </a:pPr>
            <a:r>
              <a:rPr lang="en-US" b="1" dirty="0" smtClean="0">
                <a:cs typeface="Arial" pitchFamily="34" charset="0"/>
              </a:rPr>
              <a:t>I. Previewing Vocabulary</a:t>
            </a:r>
          </a:p>
          <a:p>
            <a:pPr algn="l" rtl="1" eaLnBrk="1" hangingPunct="1">
              <a:lnSpc>
                <a:spcPct val="200000"/>
              </a:lnSpc>
            </a:pPr>
            <a:r>
              <a:rPr lang="en-US" b="1" dirty="0" smtClean="0">
                <a:solidFill>
                  <a:srgbClr val="C00000"/>
                </a:solidFill>
                <a:cs typeface="Arial" pitchFamily="34" charset="0"/>
              </a:rPr>
              <a:t>II.  Scanning &amp;Skimming A reading Passage</a:t>
            </a:r>
          </a:p>
          <a:p>
            <a:pPr algn="l" rtl="1" eaLnBrk="1" hangingPunct="1">
              <a:lnSpc>
                <a:spcPct val="200000"/>
              </a:lnSpc>
            </a:pPr>
            <a:r>
              <a:rPr lang="en-US" b="1" dirty="0" smtClean="0">
                <a:solidFill>
                  <a:srgbClr val="0070C0"/>
                </a:solidFill>
                <a:cs typeface="Arial" pitchFamily="34" charset="0"/>
              </a:rPr>
              <a:t>III. Parts of speech / Sentence structure  </a:t>
            </a:r>
          </a:p>
          <a:p>
            <a:pPr algn="l" rtl="1" eaLnBrk="1" hangingPunct="1"/>
            <a:endParaRPr lang="en-US" b="1" dirty="0" smtClean="0">
              <a:solidFill>
                <a:srgbClr val="00B050"/>
              </a:solidFill>
            </a:endParaRPr>
          </a:p>
          <a:p>
            <a:pPr algn="l" rtl="1" eaLnBrk="1" hangingPunct="1"/>
            <a:r>
              <a:rPr lang="en-US" b="1" dirty="0" smtClean="0">
                <a:solidFill>
                  <a:srgbClr val="7030A0"/>
                </a:solidFill>
                <a:cs typeface="Arial" pitchFamily="34" charset="0"/>
              </a:rPr>
              <a:t>  </a:t>
            </a:r>
            <a:endParaRPr lang="en-US" b="1" dirty="0" smtClean="0">
              <a:cs typeface="Arial" pitchFamily="34" charset="0"/>
            </a:endParaRP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advTm="234">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animEffect transition="in" filter="fade">
                                      <p:cBhvr>
                                        <p:cTn id="7" dur="2000"/>
                                        <p:tgtEl>
                                          <p:spTgt spid="717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fade">
                                      <p:cBhvr>
                                        <p:cTn id="12" dur="2000"/>
                                        <p:tgtEl>
                                          <p:spTgt spid="717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3" end="3"/>
                                            </p:txEl>
                                          </p:spTgt>
                                        </p:tgtEl>
                                        <p:attrNameLst>
                                          <p:attrName>style.visibility</p:attrName>
                                        </p:attrNameLst>
                                      </p:cBhvr>
                                      <p:to>
                                        <p:strVal val="visible"/>
                                      </p:to>
                                    </p:set>
                                    <p:animEffect transition="in" filter="fade">
                                      <p:cBhvr>
                                        <p:cTn id="17" dur="2000"/>
                                        <p:tgtEl>
                                          <p:spTgt spid="717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5" end="5"/>
                                            </p:txEl>
                                          </p:spTgt>
                                        </p:tgtEl>
                                        <p:attrNameLst>
                                          <p:attrName>style.visibility</p:attrName>
                                        </p:attrNameLst>
                                      </p:cBhvr>
                                      <p:to>
                                        <p:strVal val="visible"/>
                                      </p:to>
                                    </p:set>
                                    <p:animEffect transition="in" filter="fade">
                                      <p:cBhvr>
                                        <p:cTn id="22" dur="2000"/>
                                        <p:tgtEl>
                                          <p:spTgt spid="7171">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6" end="6"/>
                                            </p:txEl>
                                          </p:spTgt>
                                        </p:tgtEl>
                                        <p:attrNameLst>
                                          <p:attrName>style.visibility</p:attrName>
                                        </p:attrNameLst>
                                      </p:cBhvr>
                                      <p:to>
                                        <p:strVal val="visible"/>
                                      </p:to>
                                    </p:set>
                                    <p:animEffect transition="in" filter="fade">
                                      <p:cBhvr>
                                        <p:cTn id="27" dur="2000"/>
                                        <p:tgtEl>
                                          <p:spTgt spid="7171">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8" end="8"/>
                                            </p:txEl>
                                          </p:spTgt>
                                        </p:tgtEl>
                                        <p:attrNameLst>
                                          <p:attrName>style.visibility</p:attrName>
                                        </p:attrNameLst>
                                      </p:cBhvr>
                                      <p:to>
                                        <p:strVal val="visible"/>
                                      </p:to>
                                    </p:set>
                                    <p:animEffect transition="in" filter="fade">
                                      <p:cBhvr>
                                        <p:cTn id="32" dur="2000"/>
                                        <p:tgtEl>
                                          <p:spTgt spid="7171">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1">
                                            <p:txEl>
                                              <p:pRg st="9" end="9"/>
                                            </p:txEl>
                                          </p:spTgt>
                                        </p:tgtEl>
                                        <p:attrNameLst>
                                          <p:attrName>style.visibility</p:attrName>
                                        </p:attrNameLst>
                                      </p:cBhvr>
                                      <p:to>
                                        <p:strVal val="visible"/>
                                      </p:to>
                                    </p:set>
                                    <p:animEffect transition="in" filter="fade">
                                      <p:cBhvr>
                                        <p:cTn id="37" dur="2000"/>
                                        <p:tgtEl>
                                          <p:spTgt spid="717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0"/>
            <a:ext cx="8115300" cy="762000"/>
          </a:xfrm>
        </p:spPr>
        <p:txBody>
          <a:bodyPr/>
          <a:lstStyle/>
          <a:p>
            <a:pPr algn="l" eaLnBrk="1" hangingPunct="1">
              <a:defRPr/>
            </a:pPr>
            <a:r>
              <a:rPr lang="en-US" sz="3200" b="1" dirty="0" smtClean="0">
                <a:solidFill>
                  <a:srgbClr val="C00000"/>
                </a:solidFill>
              </a:rPr>
              <a:t>Previewing Vocabulary </a:t>
            </a:r>
            <a:r>
              <a:rPr lang="en-US" sz="2000" b="1" dirty="0" smtClean="0">
                <a:solidFill>
                  <a:schemeClr val="tx1"/>
                </a:solidFill>
              </a:rPr>
              <a:t>page 95/ 109/ 113/ 114/ 115</a:t>
            </a:r>
            <a:endParaRPr lang="en-US" sz="3600" b="1" dirty="0">
              <a:solidFill>
                <a:srgbClr val="C00000"/>
              </a:solidFill>
            </a:endParaRPr>
          </a:p>
        </p:txBody>
      </p:sp>
      <p:sp>
        <p:nvSpPr>
          <p:cNvPr id="7171" name="Text Placeholder 5"/>
          <p:cNvSpPr>
            <a:spLocks noGrp="1"/>
          </p:cNvSpPr>
          <p:nvPr>
            <p:ph idx="1"/>
          </p:nvPr>
        </p:nvSpPr>
        <p:spPr>
          <a:xfrm>
            <a:off x="495300" y="1219200"/>
            <a:ext cx="8915400" cy="4906963"/>
          </a:xfrm>
        </p:spPr>
        <p:txBody>
          <a:bodyPr/>
          <a:lstStyle/>
          <a:p>
            <a:pPr algn="ctr" rtl="1" eaLnBrk="1" hangingPunct="1"/>
            <a:r>
              <a:rPr lang="ar-SA" b="1" dirty="0" smtClean="0">
                <a:cs typeface="Arial" pitchFamily="34" charset="0"/>
              </a:rPr>
              <a:t> </a:t>
            </a:r>
            <a:r>
              <a:rPr lang="en-US" b="1" dirty="0" smtClean="0">
                <a:cs typeface="Arial" pitchFamily="34" charset="0"/>
              </a:rPr>
              <a:t> </a:t>
            </a:r>
            <a:r>
              <a:rPr lang="en-US"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graphicFrame>
        <p:nvGraphicFramePr>
          <p:cNvPr id="5" name="جدول 4"/>
          <p:cNvGraphicFramePr>
            <a:graphicFrameLocks noGrp="1"/>
          </p:cNvGraphicFramePr>
          <p:nvPr/>
        </p:nvGraphicFramePr>
        <p:xfrm>
          <a:off x="152400" y="1066800"/>
          <a:ext cx="8153400" cy="4811724"/>
        </p:xfrm>
        <a:graphic>
          <a:graphicData uri="http://schemas.openxmlformats.org/drawingml/2006/table">
            <a:tbl>
              <a:tblPr rtl="1"/>
              <a:tblGrid>
                <a:gridCol w="3969224"/>
                <a:gridCol w="1768522"/>
                <a:gridCol w="1647968"/>
                <a:gridCol w="767686"/>
              </a:tblGrid>
              <a:tr h="407772">
                <a:tc>
                  <a:txBody>
                    <a:bodyPr/>
                    <a:lstStyle/>
                    <a:p>
                      <a:pPr algn="ctr" rtl="1">
                        <a:lnSpc>
                          <a:spcPct val="100000"/>
                        </a:lnSpc>
                        <a:spcAft>
                          <a:spcPts val="0"/>
                        </a:spcAft>
                      </a:pPr>
                      <a:r>
                        <a:rPr lang="en-US" sz="1800" b="1" dirty="0" smtClean="0">
                          <a:latin typeface="Calibri"/>
                          <a:ea typeface="Calibri"/>
                          <a:cs typeface="Arial"/>
                        </a:rPr>
                        <a:t>meanings</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28575" cap="flat" cmpd="sng" algn="ctr">
                      <a:solidFill>
                        <a:srgbClr val="8064A2"/>
                      </a:solidFill>
                      <a:prstDash val="solid"/>
                      <a:round/>
                      <a:headEnd type="none" w="med" len="med"/>
                      <a:tailEnd type="none" w="med" len="med"/>
                    </a:lnB>
                    <a:solidFill>
                      <a:srgbClr val="C2D69B"/>
                    </a:solidFill>
                  </a:tcPr>
                </a:tc>
                <a:tc>
                  <a:txBody>
                    <a:bodyPr/>
                    <a:lstStyle/>
                    <a:p>
                      <a:pPr algn="ctr" rtl="1">
                        <a:lnSpc>
                          <a:spcPct val="100000"/>
                        </a:lnSpc>
                        <a:spcAft>
                          <a:spcPts val="0"/>
                        </a:spcAft>
                      </a:pPr>
                      <a:r>
                        <a:rPr lang="en-US" sz="1800" b="1" dirty="0" smtClean="0">
                          <a:latin typeface="Cambria"/>
                          <a:ea typeface="Times New Roman"/>
                          <a:cs typeface="Times New Roman"/>
                        </a:rPr>
                        <a:t>Parts of speech</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28575" cap="flat" cmpd="sng" algn="ctr">
                      <a:solidFill>
                        <a:srgbClr val="8064A2"/>
                      </a:solidFill>
                      <a:prstDash val="solid"/>
                      <a:round/>
                      <a:headEnd type="none" w="med" len="med"/>
                      <a:tailEnd type="none" w="med" len="med"/>
                    </a:lnB>
                    <a:solidFill>
                      <a:srgbClr val="C2D69B"/>
                    </a:solidFill>
                  </a:tcPr>
                </a:tc>
                <a:tc>
                  <a:txBody>
                    <a:bodyPr/>
                    <a:lstStyle/>
                    <a:p>
                      <a:pPr algn="ctr" rtl="1">
                        <a:lnSpc>
                          <a:spcPct val="100000"/>
                        </a:lnSpc>
                        <a:spcAft>
                          <a:spcPts val="0"/>
                        </a:spcAft>
                      </a:pPr>
                      <a:r>
                        <a:rPr lang="en-US" sz="1800" b="1" dirty="0" smtClean="0">
                          <a:latin typeface="Cambria"/>
                          <a:ea typeface="Times New Roman"/>
                          <a:cs typeface="Times New Roman"/>
                        </a:rPr>
                        <a:t>words</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28575" cap="flat" cmpd="sng" algn="ctr">
                      <a:solidFill>
                        <a:srgbClr val="8064A2"/>
                      </a:solidFill>
                      <a:prstDash val="solid"/>
                      <a:round/>
                      <a:headEnd type="none" w="med" len="med"/>
                      <a:tailEnd type="none" w="med" len="med"/>
                    </a:lnB>
                    <a:solidFill>
                      <a:srgbClr val="C2D69B"/>
                    </a:solidFill>
                  </a:tcPr>
                </a:tc>
                <a:tc>
                  <a:txBody>
                    <a:bodyPr/>
                    <a:lstStyle/>
                    <a:p>
                      <a:pPr algn="ctr" rtl="1">
                        <a:lnSpc>
                          <a:spcPct val="100000"/>
                        </a:lnSpc>
                        <a:spcAft>
                          <a:spcPts val="0"/>
                        </a:spcAft>
                      </a:pPr>
                      <a:r>
                        <a:rPr lang="en-US" sz="1800" b="1" dirty="0">
                          <a:latin typeface="Cambria"/>
                          <a:ea typeface="Times New Roman"/>
                          <a:cs typeface="Times New Roman"/>
                        </a:rPr>
                        <a:t>No.</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28575" cap="flat" cmpd="sng" algn="ctr">
                      <a:solidFill>
                        <a:srgbClr val="8064A2"/>
                      </a:solidFill>
                      <a:prstDash val="solid"/>
                      <a:round/>
                      <a:headEnd type="none" w="med" len="med"/>
                      <a:tailEnd type="none" w="med" len="med"/>
                    </a:lnB>
                    <a:solidFill>
                      <a:srgbClr val="C2D69B"/>
                    </a:solidFill>
                  </a:tcPr>
                </a:tc>
              </a:tr>
              <a:tr h="407772">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800" b="1" dirty="0" smtClean="0">
                          <a:latin typeface="+mn-lt"/>
                          <a:ea typeface="Calibri"/>
                          <a:cs typeface="Arial"/>
                        </a:rPr>
                        <a:t>hints</a:t>
                      </a:r>
                    </a:p>
                    <a:p>
                      <a:pPr algn="l" rtl="1">
                        <a:lnSpc>
                          <a:spcPct val="100000"/>
                        </a:lnSpc>
                        <a:spcAft>
                          <a:spcPts val="0"/>
                        </a:spcAft>
                      </a:pP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28575"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Noun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28575"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l" rtl="1">
                        <a:lnSpc>
                          <a:spcPct val="100000"/>
                        </a:lnSpc>
                        <a:spcAft>
                          <a:spcPts val="0"/>
                        </a:spcAft>
                      </a:pPr>
                      <a:r>
                        <a:rPr lang="en-US" sz="1800" b="1" dirty="0" smtClean="0">
                          <a:latin typeface="Calibri"/>
                          <a:ea typeface="Calibri"/>
                          <a:cs typeface="Arial"/>
                        </a:rPr>
                        <a:t>gestures</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28575"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600" b="1" dirty="0">
                          <a:latin typeface="Calibri"/>
                          <a:ea typeface="Calibri"/>
                          <a:cs typeface="Arial"/>
                        </a:rPr>
                        <a:t>1</a:t>
                      </a:r>
                      <a:endParaRPr lang="en-US" sz="1400"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28575"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500454">
                <a:tc>
                  <a:txBody>
                    <a:bodyPr/>
                    <a:lstStyle/>
                    <a:p>
                      <a:pPr algn="l" rtl="1">
                        <a:lnSpc>
                          <a:spcPct val="100000"/>
                        </a:lnSpc>
                        <a:spcAft>
                          <a:spcPts val="0"/>
                        </a:spcAft>
                      </a:pPr>
                      <a:r>
                        <a:rPr lang="en-US" sz="1800" b="1" dirty="0" smtClean="0">
                          <a:latin typeface="Calibri"/>
                          <a:ea typeface="Calibri"/>
                          <a:cs typeface="Arial"/>
                        </a:rPr>
                        <a:t>Choose / select or carry</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en-US" sz="1800" b="1" dirty="0" smtClean="0">
                          <a:latin typeface="Calibri"/>
                          <a:ea typeface="Calibri"/>
                          <a:cs typeface="Arial"/>
                        </a:rPr>
                        <a:t>PV</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l" rtl="1">
                        <a:lnSpc>
                          <a:spcPct val="100000"/>
                        </a:lnSpc>
                        <a:spcAft>
                          <a:spcPts val="0"/>
                        </a:spcAft>
                      </a:pPr>
                      <a:r>
                        <a:rPr lang="en-US" sz="1800" b="1" dirty="0" smtClean="0">
                          <a:latin typeface="Calibri"/>
                          <a:ea typeface="Calibri"/>
                          <a:cs typeface="Arial"/>
                        </a:rPr>
                        <a:t>Pick up</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ar-SA" sz="1600" b="1" dirty="0">
                          <a:latin typeface="Calibri"/>
                          <a:ea typeface="Calibri"/>
                          <a:cs typeface="Arial"/>
                        </a:rPr>
                        <a:t>2</a:t>
                      </a:r>
                      <a:endParaRPr lang="en-US" sz="1400"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500454">
                <a:tc>
                  <a:txBody>
                    <a:bodyPr/>
                    <a:lstStyle/>
                    <a:p>
                      <a:pPr algn="l" rtl="1">
                        <a:lnSpc>
                          <a:spcPct val="100000"/>
                        </a:lnSpc>
                        <a:spcAft>
                          <a:spcPts val="0"/>
                        </a:spcAft>
                      </a:pPr>
                      <a:r>
                        <a:rPr lang="en-US" sz="1800" b="1" dirty="0" smtClean="0">
                          <a:latin typeface="Calibri"/>
                          <a:ea typeface="Calibri"/>
                          <a:cs typeface="Arial"/>
                        </a:rPr>
                        <a:t>living things like animals</a:t>
                      </a:r>
                      <a:r>
                        <a:rPr lang="en-US" sz="1800" b="1" baseline="0" dirty="0" smtClean="0">
                          <a:latin typeface="Calibri"/>
                          <a:ea typeface="Calibri"/>
                          <a:cs typeface="Arial"/>
                        </a:rPr>
                        <a:t> </a:t>
                      </a:r>
                      <a:r>
                        <a:rPr lang="en-US" sz="1800" b="1" baseline="0" smtClean="0">
                          <a:latin typeface="Calibri"/>
                          <a:ea typeface="Calibri"/>
                          <a:cs typeface="Arial"/>
                        </a:rPr>
                        <a:t>and plants</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Noun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l" rtl="1">
                        <a:lnSpc>
                          <a:spcPct val="100000"/>
                        </a:lnSpc>
                        <a:spcAft>
                          <a:spcPts val="0"/>
                        </a:spcAft>
                      </a:pPr>
                      <a:r>
                        <a:rPr lang="en-US" sz="1800" b="1" dirty="0" smtClean="0">
                          <a:latin typeface="Calibri"/>
                          <a:ea typeface="Calibri"/>
                          <a:cs typeface="Arial"/>
                        </a:rPr>
                        <a:t>Creatures</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ar-SA" sz="1600" b="1" dirty="0">
                          <a:latin typeface="Calibri"/>
                          <a:ea typeface="Calibri"/>
                          <a:cs typeface="Arial"/>
                        </a:rPr>
                        <a:t>3</a:t>
                      </a:r>
                      <a:endParaRPr lang="en-US" sz="1400"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l" rtl="1">
                        <a:lnSpc>
                          <a:spcPct val="100000"/>
                        </a:lnSpc>
                        <a:spcAft>
                          <a:spcPts val="0"/>
                        </a:spcAft>
                      </a:pPr>
                      <a:r>
                        <a:rPr lang="en-US" sz="1800" b="1" dirty="0" smtClean="0">
                          <a:latin typeface="Calibri"/>
                          <a:ea typeface="Calibri"/>
                          <a:cs typeface="Arial"/>
                        </a:rPr>
                        <a:t>A repeated / or sent back sound</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en-US" sz="1800" b="1" dirty="0" smtClean="0">
                          <a:latin typeface="Calibri"/>
                          <a:ea typeface="Calibri"/>
                          <a:cs typeface="Arial"/>
                        </a:rPr>
                        <a:t>V</a:t>
                      </a:r>
                      <a:r>
                        <a:rPr lang="en-US" sz="1800" b="1" baseline="0" dirty="0" smtClean="0">
                          <a:latin typeface="Calibri"/>
                          <a:ea typeface="Calibri"/>
                          <a:cs typeface="Arial"/>
                        </a:rPr>
                        <a:t> or 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l" rtl="1">
                        <a:lnSpc>
                          <a:spcPct val="100000"/>
                        </a:lnSpc>
                        <a:spcAft>
                          <a:spcPts val="0"/>
                        </a:spcAft>
                      </a:pPr>
                      <a:r>
                        <a:rPr lang="en-US" sz="1800" b="1" dirty="0" smtClean="0">
                          <a:latin typeface="Calibri"/>
                          <a:ea typeface="Calibri"/>
                          <a:cs typeface="Arial"/>
                        </a:rPr>
                        <a:t>Echo</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ar-SA" sz="1600" b="1" dirty="0">
                          <a:latin typeface="Calibri"/>
                          <a:ea typeface="Calibri"/>
                          <a:cs typeface="Arial"/>
                        </a:rPr>
                        <a:t>4</a:t>
                      </a:r>
                      <a:endParaRPr lang="en-US" sz="1400"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l" rtl="1">
                        <a:lnSpc>
                          <a:spcPct val="100000"/>
                        </a:lnSpc>
                        <a:spcAft>
                          <a:spcPts val="0"/>
                        </a:spcAft>
                      </a:pPr>
                      <a:r>
                        <a:rPr lang="en-US" sz="1800" b="1" dirty="0" smtClean="0">
                          <a:latin typeface="Calibri"/>
                          <a:ea typeface="Calibri"/>
                          <a:cs typeface="Arial"/>
                        </a:rPr>
                        <a:t>To demand/ advocate</a:t>
                      </a:r>
                      <a:r>
                        <a:rPr lang="en-US" sz="1800" b="1" baseline="0" dirty="0" smtClean="0">
                          <a:latin typeface="Calibri"/>
                          <a:ea typeface="Calibri"/>
                          <a:cs typeface="Arial"/>
                        </a:rPr>
                        <a:t> </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V or 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l" rtl="1">
                        <a:lnSpc>
                          <a:spcPct val="100000"/>
                        </a:lnSpc>
                        <a:spcAft>
                          <a:spcPts val="0"/>
                        </a:spcAft>
                      </a:pPr>
                      <a:r>
                        <a:rPr lang="en-US" sz="1800" b="1" dirty="0" smtClean="0">
                          <a:latin typeface="Calibri"/>
                          <a:ea typeface="Calibri"/>
                          <a:cs typeface="Arial"/>
                        </a:rPr>
                        <a:t>claim</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ar-SA" sz="1600" b="1" dirty="0">
                          <a:latin typeface="Calibri"/>
                          <a:ea typeface="Calibri"/>
                          <a:cs typeface="Arial"/>
                        </a:rPr>
                        <a:t>5</a:t>
                      </a:r>
                      <a:endParaRPr lang="en-US" sz="1400"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l" rtl="1">
                        <a:lnSpc>
                          <a:spcPct val="100000"/>
                        </a:lnSpc>
                        <a:spcAft>
                          <a:spcPts val="0"/>
                        </a:spcAft>
                      </a:pPr>
                      <a:r>
                        <a:rPr lang="en-US" sz="1800" b="1" dirty="0" smtClean="0">
                          <a:latin typeface="Calibri"/>
                          <a:ea typeface="Calibri"/>
                          <a:cs typeface="Arial"/>
                        </a:rPr>
                        <a:t>Similar kinds or</a:t>
                      </a:r>
                      <a:r>
                        <a:rPr lang="en-US" sz="1800" b="1" baseline="0" dirty="0" smtClean="0">
                          <a:latin typeface="Calibri"/>
                          <a:ea typeface="Calibri"/>
                          <a:cs typeface="Arial"/>
                        </a:rPr>
                        <a:t> sorts</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en-US" sz="1800" b="1" dirty="0" smtClean="0">
                          <a:latin typeface="Calibri"/>
                          <a:ea typeface="Calibri"/>
                          <a:cs typeface="Arial"/>
                        </a:rPr>
                        <a:t>Noun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l" rtl="1">
                        <a:lnSpc>
                          <a:spcPct val="100000"/>
                        </a:lnSpc>
                        <a:spcAft>
                          <a:spcPts val="0"/>
                        </a:spcAft>
                      </a:pPr>
                      <a:r>
                        <a:rPr lang="en-US" sz="1800" b="1" dirty="0" smtClean="0">
                          <a:latin typeface="Calibri"/>
                          <a:ea typeface="Calibri"/>
                          <a:cs typeface="Arial"/>
                        </a:rPr>
                        <a:t>Species</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ar-SA" sz="1600" b="1" dirty="0">
                          <a:latin typeface="Calibri"/>
                          <a:ea typeface="Calibri"/>
                          <a:cs typeface="Arial"/>
                        </a:rPr>
                        <a:t>6</a:t>
                      </a:r>
                      <a:endParaRPr lang="en-US" sz="1400"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l" rtl="1">
                        <a:lnSpc>
                          <a:spcPct val="100000"/>
                        </a:lnSpc>
                        <a:spcAft>
                          <a:spcPts val="0"/>
                        </a:spcAft>
                      </a:pPr>
                      <a:r>
                        <a:rPr lang="en-US" sz="1800" b="1" dirty="0" smtClean="0">
                          <a:latin typeface="Calibri"/>
                          <a:ea typeface="Calibri"/>
                          <a:cs typeface="Arial"/>
                        </a:rPr>
                        <a:t>A metal piece of money</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Noun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l" rtl="1">
                        <a:lnSpc>
                          <a:spcPct val="100000"/>
                        </a:lnSpc>
                        <a:spcAft>
                          <a:spcPts val="0"/>
                        </a:spcAft>
                      </a:pPr>
                      <a:r>
                        <a:rPr lang="en-US" sz="1800" b="1" dirty="0" smtClean="0">
                          <a:latin typeface="Calibri"/>
                          <a:ea typeface="Calibri"/>
                          <a:cs typeface="Arial"/>
                        </a:rPr>
                        <a:t>Coin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ar-SA" sz="1600" b="1" dirty="0">
                          <a:latin typeface="Calibri"/>
                          <a:ea typeface="Calibri"/>
                          <a:cs typeface="Arial"/>
                        </a:rPr>
                        <a:t>7</a:t>
                      </a:r>
                      <a:endParaRPr lang="en-US" sz="1400"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l" rtl="1">
                        <a:lnSpc>
                          <a:spcPct val="100000"/>
                        </a:lnSpc>
                        <a:spcAft>
                          <a:spcPts val="0"/>
                        </a:spcAft>
                      </a:pPr>
                      <a:r>
                        <a:rPr lang="en-US" sz="1800" b="1" dirty="0" smtClean="0">
                          <a:latin typeface="Calibri"/>
                          <a:ea typeface="Calibri"/>
                          <a:cs typeface="Arial"/>
                        </a:rPr>
                        <a:t>To get or obtain or win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en-US" sz="1800" b="1" dirty="0" smtClean="0">
                          <a:latin typeface="Calibri"/>
                          <a:ea typeface="Calibri"/>
                          <a:cs typeface="Arial"/>
                        </a:rPr>
                        <a:t>Verb</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l" rtl="1">
                        <a:lnSpc>
                          <a:spcPct val="100000"/>
                        </a:lnSpc>
                        <a:spcAft>
                          <a:spcPts val="0"/>
                        </a:spcAft>
                      </a:pPr>
                      <a:r>
                        <a:rPr lang="en-US" sz="1800" b="1" dirty="0" smtClean="0">
                          <a:latin typeface="Calibri"/>
                          <a:ea typeface="Calibri"/>
                          <a:cs typeface="Arial"/>
                        </a:rPr>
                        <a:t>Acquire</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ar-SA" sz="1600" b="1" dirty="0">
                          <a:latin typeface="Calibri"/>
                          <a:ea typeface="Calibri"/>
                          <a:cs typeface="Arial"/>
                        </a:rPr>
                        <a:t>8</a:t>
                      </a:r>
                      <a:endParaRPr lang="en-US" sz="1400"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l" rtl="1">
                        <a:lnSpc>
                          <a:spcPct val="100000"/>
                        </a:lnSpc>
                        <a:spcAft>
                          <a:spcPts val="0"/>
                        </a:spcAft>
                      </a:pPr>
                      <a:r>
                        <a:rPr lang="en-US" sz="1800" b="1" dirty="0" smtClean="0">
                          <a:latin typeface="Calibri"/>
                          <a:ea typeface="Calibri"/>
                          <a:cs typeface="Arial"/>
                        </a:rPr>
                        <a:t>Concentrate on/ focus on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PV</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l" rtl="1">
                        <a:lnSpc>
                          <a:spcPct val="100000"/>
                        </a:lnSpc>
                        <a:spcAft>
                          <a:spcPts val="0"/>
                        </a:spcAft>
                      </a:pPr>
                      <a:r>
                        <a:rPr lang="en-US" sz="1800" b="1" dirty="0" smtClean="0">
                          <a:latin typeface="Calibri"/>
                          <a:ea typeface="Calibri"/>
                          <a:cs typeface="Arial"/>
                        </a:rPr>
                        <a:t>Shed light on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ar-SA" sz="1600" b="1" dirty="0">
                          <a:latin typeface="Calibri"/>
                          <a:ea typeface="Calibri"/>
                          <a:cs typeface="Arial"/>
                        </a:rPr>
                        <a:t>9</a:t>
                      </a:r>
                      <a:endParaRPr lang="en-US" sz="1400"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l" rtl="1">
                        <a:lnSpc>
                          <a:spcPct val="100000"/>
                        </a:lnSpc>
                        <a:spcAft>
                          <a:spcPts val="0"/>
                        </a:spcAft>
                      </a:pPr>
                      <a:r>
                        <a:rPr lang="en-US" sz="1800" b="1" dirty="0" smtClean="0">
                          <a:latin typeface="Calibri"/>
                          <a:ea typeface="Calibri"/>
                          <a:cs typeface="Arial"/>
                        </a:rPr>
                        <a:t>Honest &amp; responsible / straight back</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en-US" sz="1800" b="1" dirty="0" err="1" smtClean="0">
                          <a:latin typeface="Calibri"/>
                          <a:ea typeface="Calibri"/>
                          <a:cs typeface="Arial"/>
                        </a:rPr>
                        <a:t>Adj</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l" rtl="1">
                        <a:lnSpc>
                          <a:spcPct val="100000"/>
                        </a:lnSpc>
                        <a:spcAft>
                          <a:spcPts val="0"/>
                        </a:spcAft>
                      </a:pPr>
                      <a:r>
                        <a:rPr lang="en-US" sz="1800" b="1" dirty="0" smtClean="0">
                          <a:latin typeface="Calibri"/>
                          <a:ea typeface="Calibri"/>
                          <a:cs typeface="Arial"/>
                        </a:rPr>
                        <a:t>upright</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ar-SA" sz="1600" b="1" dirty="0">
                          <a:latin typeface="Calibri"/>
                          <a:ea typeface="Calibri"/>
                          <a:cs typeface="Arial"/>
                        </a:rPr>
                        <a:t>10</a:t>
                      </a:r>
                      <a:endParaRPr lang="en-US" sz="1400"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bl>
          </a:graphicData>
        </a:graphic>
      </p:graphicFrame>
    </p:spTree>
  </p:cSld>
  <p:clrMapOvr>
    <a:masterClrMapping/>
  </p:clrMapOvr>
  <p:transition advTm="234">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0"/>
            <a:ext cx="8115300" cy="762000"/>
          </a:xfrm>
        </p:spPr>
        <p:txBody>
          <a:bodyPr/>
          <a:lstStyle/>
          <a:p>
            <a:pPr algn="l" eaLnBrk="1" hangingPunct="1">
              <a:defRPr/>
            </a:pPr>
            <a:r>
              <a:rPr lang="en-US" sz="3200" b="1" dirty="0" smtClean="0">
                <a:solidFill>
                  <a:srgbClr val="C00000"/>
                </a:solidFill>
              </a:rPr>
              <a:t>Previewing Vocabulary </a:t>
            </a:r>
            <a:r>
              <a:rPr lang="en-US" sz="2000" b="1" dirty="0" smtClean="0">
                <a:solidFill>
                  <a:schemeClr val="tx1"/>
                </a:solidFill>
              </a:rPr>
              <a:t>page / 143/ 148/ 158/ 167</a:t>
            </a:r>
            <a:endParaRPr lang="en-US" sz="3600" b="1" dirty="0">
              <a:solidFill>
                <a:srgbClr val="C00000"/>
              </a:solidFill>
            </a:endParaRPr>
          </a:p>
        </p:txBody>
      </p:sp>
      <p:sp>
        <p:nvSpPr>
          <p:cNvPr id="7171" name="Text Placeholder 5"/>
          <p:cNvSpPr>
            <a:spLocks noGrp="1"/>
          </p:cNvSpPr>
          <p:nvPr>
            <p:ph idx="1"/>
          </p:nvPr>
        </p:nvSpPr>
        <p:spPr>
          <a:xfrm>
            <a:off x="495300" y="1219200"/>
            <a:ext cx="8915400" cy="4906963"/>
          </a:xfrm>
        </p:spPr>
        <p:txBody>
          <a:bodyPr/>
          <a:lstStyle/>
          <a:p>
            <a:pPr algn="ctr" rtl="1" eaLnBrk="1" hangingPunct="1"/>
            <a:r>
              <a:rPr lang="ar-SA" b="1" dirty="0" smtClean="0">
                <a:cs typeface="Arial" pitchFamily="34" charset="0"/>
              </a:rPr>
              <a:t> </a:t>
            </a:r>
            <a:r>
              <a:rPr lang="en-US" b="1" dirty="0" smtClean="0">
                <a:cs typeface="Arial" pitchFamily="34" charset="0"/>
              </a:rPr>
              <a:t> </a:t>
            </a:r>
            <a:r>
              <a:rPr lang="en-US"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graphicFrame>
        <p:nvGraphicFramePr>
          <p:cNvPr id="5" name="جدول 4"/>
          <p:cNvGraphicFramePr>
            <a:graphicFrameLocks noGrp="1"/>
          </p:cNvGraphicFramePr>
          <p:nvPr/>
        </p:nvGraphicFramePr>
        <p:xfrm>
          <a:off x="685800" y="1905000"/>
          <a:ext cx="8153400" cy="3321504"/>
        </p:xfrm>
        <a:graphic>
          <a:graphicData uri="http://schemas.openxmlformats.org/drawingml/2006/table">
            <a:tbl>
              <a:tblPr rtl="1"/>
              <a:tblGrid>
                <a:gridCol w="3969224"/>
                <a:gridCol w="1686636"/>
                <a:gridCol w="1729854"/>
                <a:gridCol w="767686"/>
              </a:tblGrid>
              <a:tr h="407772">
                <a:tc>
                  <a:txBody>
                    <a:bodyPr/>
                    <a:lstStyle/>
                    <a:p>
                      <a:pPr algn="ctr" rtl="1">
                        <a:lnSpc>
                          <a:spcPct val="100000"/>
                        </a:lnSpc>
                        <a:spcAft>
                          <a:spcPts val="0"/>
                        </a:spcAft>
                      </a:pPr>
                      <a:r>
                        <a:rPr lang="en-US" sz="1800" b="1" dirty="0" smtClean="0">
                          <a:latin typeface="Calibri"/>
                          <a:ea typeface="Calibri"/>
                          <a:cs typeface="Arial"/>
                        </a:rPr>
                        <a:t>meanings</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28575" cap="flat" cmpd="sng" algn="ctr">
                      <a:solidFill>
                        <a:srgbClr val="8064A2"/>
                      </a:solidFill>
                      <a:prstDash val="solid"/>
                      <a:round/>
                      <a:headEnd type="none" w="med" len="med"/>
                      <a:tailEnd type="none" w="med" len="med"/>
                    </a:lnB>
                    <a:solidFill>
                      <a:srgbClr val="C2D69B"/>
                    </a:solidFill>
                  </a:tcPr>
                </a:tc>
                <a:tc>
                  <a:txBody>
                    <a:bodyPr/>
                    <a:lstStyle/>
                    <a:p>
                      <a:pPr algn="ctr" rtl="1">
                        <a:lnSpc>
                          <a:spcPct val="100000"/>
                        </a:lnSpc>
                        <a:spcAft>
                          <a:spcPts val="0"/>
                        </a:spcAft>
                      </a:pPr>
                      <a:r>
                        <a:rPr lang="en-US" sz="1800" b="1" dirty="0" smtClean="0">
                          <a:latin typeface="Cambria"/>
                          <a:ea typeface="Times New Roman"/>
                          <a:cs typeface="Times New Roman"/>
                        </a:rPr>
                        <a:t>Parts of speech</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28575" cap="flat" cmpd="sng" algn="ctr">
                      <a:solidFill>
                        <a:srgbClr val="8064A2"/>
                      </a:solidFill>
                      <a:prstDash val="solid"/>
                      <a:round/>
                      <a:headEnd type="none" w="med" len="med"/>
                      <a:tailEnd type="none" w="med" len="med"/>
                    </a:lnB>
                    <a:solidFill>
                      <a:srgbClr val="C2D69B"/>
                    </a:solidFill>
                  </a:tcPr>
                </a:tc>
                <a:tc>
                  <a:txBody>
                    <a:bodyPr/>
                    <a:lstStyle/>
                    <a:p>
                      <a:pPr algn="ctr" rtl="1">
                        <a:lnSpc>
                          <a:spcPct val="100000"/>
                        </a:lnSpc>
                        <a:spcAft>
                          <a:spcPts val="0"/>
                        </a:spcAft>
                      </a:pPr>
                      <a:r>
                        <a:rPr lang="en-US" sz="1800" b="1" dirty="0" smtClean="0">
                          <a:latin typeface="Cambria"/>
                          <a:ea typeface="Times New Roman"/>
                          <a:cs typeface="Times New Roman"/>
                        </a:rPr>
                        <a:t>words</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28575" cap="flat" cmpd="sng" algn="ctr">
                      <a:solidFill>
                        <a:srgbClr val="8064A2"/>
                      </a:solidFill>
                      <a:prstDash val="solid"/>
                      <a:round/>
                      <a:headEnd type="none" w="med" len="med"/>
                      <a:tailEnd type="none" w="med" len="med"/>
                    </a:lnB>
                    <a:solidFill>
                      <a:srgbClr val="C2D69B"/>
                    </a:solidFill>
                  </a:tcPr>
                </a:tc>
                <a:tc>
                  <a:txBody>
                    <a:bodyPr/>
                    <a:lstStyle/>
                    <a:p>
                      <a:pPr algn="ctr" rtl="1">
                        <a:lnSpc>
                          <a:spcPct val="100000"/>
                        </a:lnSpc>
                        <a:spcAft>
                          <a:spcPts val="0"/>
                        </a:spcAft>
                      </a:pPr>
                      <a:r>
                        <a:rPr lang="en-US" sz="1800" b="1" dirty="0">
                          <a:latin typeface="Cambria"/>
                          <a:ea typeface="Times New Roman"/>
                          <a:cs typeface="Times New Roman"/>
                        </a:rPr>
                        <a:t>No.</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28575" cap="flat" cmpd="sng" algn="ctr">
                      <a:solidFill>
                        <a:srgbClr val="8064A2"/>
                      </a:solidFill>
                      <a:prstDash val="solid"/>
                      <a:round/>
                      <a:headEnd type="none" w="med" len="med"/>
                      <a:tailEnd type="none" w="med" len="med"/>
                    </a:lnB>
                    <a:solidFill>
                      <a:srgbClr val="C2D69B"/>
                    </a:solidFill>
                  </a:tcPr>
                </a:tc>
              </a:tr>
              <a:tr h="407772">
                <a:tc>
                  <a:txBody>
                    <a:bodyPr/>
                    <a:lstStyle/>
                    <a:p>
                      <a:pPr algn="l" rtl="1">
                        <a:lnSpc>
                          <a:spcPct val="100000"/>
                        </a:lnSpc>
                        <a:spcAft>
                          <a:spcPts val="0"/>
                        </a:spcAft>
                      </a:pPr>
                      <a:r>
                        <a:rPr lang="en-US" sz="1800" b="1" dirty="0" smtClean="0">
                          <a:latin typeface="Calibri"/>
                          <a:ea typeface="Calibri"/>
                          <a:cs typeface="Arial"/>
                        </a:rPr>
                        <a:t>Central point / concentrate </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28575"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V / 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28575"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l" rtl="1">
                        <a:lnSpc>
                          <a:spcPct val="100000"/>
                        </a:lnSpc>
                        <a:spcAft>
                          <a:spcPts val="0"/>
                        </a:spcAft>
                      </a:pPr>
                      <a:r>
                        <a:rPr lang="en-US" sz="1800" b="1" dirty="0" smtClean="0">
                          <a:latin typeface="Calibri"/>
                          <a:ea typeface="Calibri"/>
                          <a:cs typeface="Arial"/>
                        </a:rPr>
                        <a:t> focus </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28575"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600" b="1" dirty="0" smtClean="0">
                          <a:latin typeface="Calibri"/>
                          <a:ea typeface="Calibri"/>
                          <a:cs typeface="+mn-cs"/>
                        </a:rPr>
                        <a:t>11</a:t>
                      </a:r>
                      <a:endParaRPr lang="en-US" sz="1400" b="1" dirty="0">
                        <a:latin typeface="Calibri"/>
                        <a:ea typeface="Calibri"/>
                        <a:cs typeface="+mn-cs"/>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28575"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500454">
                <a:tc>
                  <a:txBody>
                    <a:bodyPr/>
                    <a:lstStyle/>
                    <a:p>
                      <a:pPr algn="l" rtl="1">
                        <a:lnSpc>
                          <a:spcPct val="100000"/>
                        </a:lnSpc>
                        <a:spcAft>
                          <a:spcPts val="0"/>
                        </a:spcAft>
                      </a:pPr>
                      <a:r>
                        <a:rPr lang="en-US" sz="1800" b="1" dirty="0" smtClean="0">
                          <a:latin typeface="Calibri"/>
                          <a:ea typeface="Calibri"/>
                          <a:cs typeface="Arial"/>
                        </a:rPr>
                        <a:t>What a container can hold</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en-US" sz="1800" b="1" dirty="0" smtClean="0">
                          <a:latin typeface="Calibri"/>
                          <a:ea typeface="Calibri"/>
                          <a:cs typeface="Arial"/>
                        </a:rPr>
                        <a:t>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l" rtl="1">
                        <a:lnSpc>
                          <a:spcPct val="100000"/>
                        </a:lnSpc>
                        <a:spcAft>
                          <a:spcPts val="0"/>
                        </a:spcAft>
                      </a:pPr>
                      <a:r>
                        <a:rPr lang="en-US" sz="1800" b="1" dirty="0" smtClean="0">
                          <a:latin typeface="Calibri"/>
                          <a:ea typeface="Calibri"/>
                          <a:cs typeface="Arial"/>
                        </a:rPr>
                        <a:t>Capacity</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ar-SA" sz="1600" b="1" dirty="0" smtClean="0">
                          <a:latin typeface="Calibri"/>
                          <a:ea typeface="Calibri"/>
                          <a:cs typeface="+mn-cs"/>
                        </a:rPr>
                        <a:t>12</a:t>
                      </a:r>
                      <a:endParaRPr lang="en-US" sz="1400" b="1" dirty="0">
                        <a:latin typeface="Calibri"/>
                        <a:ea typeface="Calibri"/>
                        <a:cs typeface="+mn-cs"/>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500454">
                <a:tc>
                  <a:txBody>
                    <a:bodyPr/>
                    <a:lstStyle/>
                    <a:p>
                      <a:pPr algn="l" rtl="1">
                        <a:lnSpc>
                          <a:spcPct val="100000"/>
                        </a:lnSpc>
                        <a:spcAft>
                          <a:spcPts val="0"/>
                        </a:spcAft>
                      </a:pPr>
                      <a:r>
                        <a:rPr lang="en-US" sz="1800" b="1" dirty="0" smtClean="0">
                          <a:latin typeface="Calibri"/>
                          <a:ea typeface="Calibri"/>
                          <a:cs typeface="Arial"/>
                        </a:rPr>
                        <a:t>Reply / answer</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V</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l" rtl="1">
                        <a:lnSpc>
                          <a:spcPct val="100000"/>
                        </a:lnSpc>
                        <a:spcAft>
                          <a:spcPts val="0"/>
                        </a:spcAft>
                      </a:pPr>
                      <a:r>
                        <a:rPr lang="en-US" sz="1800" b="1" dirty="0" smtClean="0">
                          <a:latin typeface="Calibri"/>
                          <a:ea typeface="Calibri"/>
                          <a:cs typeface="Arial"/>
                        </a:rPr>
                        <a:t>Respond</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ar-SA" sz="1600" b="1" dirty="0" smtClean="0">
                          <a:latin typeface="Calibri"/>
                          <a:ea typeface="Calibri"/>
                          <a:cs typeface="+mn-cs"/>
                        </a:rPr>
                        <a:t>13</a:t>
                      </a:r>
                      <a:endParaRPr lang="en-US" sz="1400" b="1" dirty="0">
                        <a:latin typeface="Calibri"/>
                        <a:ea typeface="Calibri"/>
                        <a:cs typeface="+mn-cs"/>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l" rtl="1">
                        <a:lnSpc>
                          <a:spcPct val="100000"/>
                        </a:lnSpc>
                        <a:spcAft>
                          <a:spcPts val="0"/>
                        </a:spcAft>
                      </a:pPr>
                      <a:r>
                        <a:rPr lang="en-US" sz="1800" b="1" dirty="0" smtClean="0">
                          <a:latin typeface="Calibri"/>
                          <a:ea typeface="Calibri"/>
                          <a:cs typeface="Arial"/>
                        </a:rPr>
                        <a:t>Understand</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en-US" sz="1800" b="1" dirty="0" smtClean="0">
                          <a:latin typeface="Calibri"/>
                          <a:ea typeface="Calibri"/>
                          <a:cs typeface="Arial"/>
                        </a:rPr>
                        <a:t>V</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l" rtl="1">
                        <a:lnSpc>
                          <a:spcPct val="100000"/>
                        </a:lnSpc>
                        <a:spcAft>
                          <a:spcPts val="0"/>
                        </a:spcAft>
                      </a:pPr>
                      <a:r>
                        <a:rPr lang="en-US" sz="1800" b="1" dirty="0" smtClean="0">
                          <a:latin typeface="Calibri"/>
                          <a:ea typeface="Calibri"/>
                          <a:cs typeface="Arial"/>
                        </a:rPr>
                        <a:t>Realize</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ctr" rtl="1">
                        <a:lnSpc>
                          <a:spcPct val="100000"/>
                        </a:lnSpc>
                        <a:spcAft>
                          <a:spcPts val="0"/>
                        </a:spcAft>
                      </a:pPr>
                      <a:r>
                        <a:rPr lang="ar-SA" sz="1600" b="1" dirty="0" smtClean="0">
                          <a:latin typeface="Calibri"/>
                          <a:ea typeface="Calibri"/>
                          <a:cs typeface="+mn-cs"/>
                        </a:rPr>
                        <a:t>14</a:t>
                      </a:r>
                      <a:endParaRPr lang="en-US" sz="1400" b="1" dirty="0">
                        <a:latin typeface="Calibri"/>
                        <a:ea typeface="Calibri"/>
                        <a:cs typeface="+mn-cs"/>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l" rtl="1">
                        <a:lnSpc>
                          <a:spcPct val="100000"/>
                        </a:lnSpc>
                        <a:spcAft>
                          <a:spcPts val="0"/>
                        </a:spcAft>
                      </a:pPr>
                      <a:r>
                        <a:rPr lang="en-US" sz="1800" b="1" dirty="0" smtClean="0">
                          <a:latin typeface="Calibri"/>
                          <a:ea typeface="Calibri"/>
                          <a:cs typeface="Arial"/>
                        </a:rPr>
                        <a:t>The main point/ the centre  </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expression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l" rtl="1">
                        <a:lnSpc>
                          <a:spcPct val="100000"/>
                        </a:lnSpc>
                        <a:spcAft>
                          <a:spcPts val="0"/>
                        </a:spcAft>
                      </a:pPr>
                      <a:r>
                        <a:rPr lang="en-US" sz="1800" b="1" dirty="0" smtClean="0">
                          <a:latin typeface="Calibri"/>
                          <a:ea typeface="Calibri"/>
                          <a:cs typeface="Arial"/>
                        </a:rPr>
                        <a:t>Head of something</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ar-SA" sz="1600" b="1" dirty="0" smtClean="0">
                          <a:latin typeface="Calibri"/>
                          <a:ea typeface="Calibri"/>
                          <a:cs typeface="+mn-cs"/>
                        </a:rPr>
                        <a:t>15</a:t>
                      </a:r>
                      <a:endParaRPr lang="en-US" sz="1400" b="1" dirty="0">
                        <a:latin typeface="Calibri"/>
                        <a:ea typeface="Calibri"/>
                        <a:cs typeface="+mn-cs"/>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r h="407772">
                <a:tc>
                  <a:txBody>
                    <a:bodyPr/>
                    <a:lstStyle/>
                    <a:p>
                      <a:pPr algn="l" rtl="1">
                        <a:lnSpc>
                          <a:spcPct val="100000"/>
                        </a:lnSpc>
                        <a:spcAft>
                          <a:spcPts val="0"/>
                        </a:spcAft>
                      </a:pPr>
                      <a:r>
                        <a:rPr lang="en-US" sz="1800" b="1" dirty="0" smtClean="0">
                          <a:latin typeface="Calibri"/>
                          <a:ea typeface="Calibri"/>
                          <a:cs typeface="Arial"/>
                        </a:rPr>
                        <a:t>Give back / come back</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800" b="1" dirty="0" smtClean="0">
                          <a:latin typeface="Calibri"/>
                          <a:ea typeface="Calibri"/>
                          <a:cs typeface="Arial"/>
                        </a:rPr>
                        <a:t>Verb</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l" rtl="1">
                        <a:lnSpc>
                          <a:spcPct val="100000"/>
                        </a:lnSpc>
                        <a:spcAft>
                          <a:spcPts val="0"/>
                        </a:spcAft>
                      </a:pPr>
                      <a:r>
                        <a:rPr lang="en-US" sz="1800" b="1" dirty="0" smtClean="0">
                          <a:latin typeface="Calibri"/>
                          <a:ea typeface="Calibri"/>
                          <a:cs typeface="Arial"/>
                        </a:rPr>
                        <a:t>return</a:t>
                      </a:r>
                      <a:endParaRPr lang="en-US" sz="1800" b="1" dirty="0">
                        <a:latin typeface="Calibri"/>
                        <a:ea typeface="Calibri"/>
                        <a:cs typeface="Arial"/>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ctr" rtl="1">
                        <a:lnSpc>
                          <a:spcPct val="100000"/>
                        </a:lnSpc>
                        <a:spcAft>
                          <a:spcPts val="0"/>
                        </a:spcAft>
                      </a:pPr>
                      <a:r>
                        <a:rPr lang="en-US" sz="1600" b="1" dirty="0" smtClean="0">
                          <a:latin typeface="Calibri"/>
                          <a:ea typeface="Calibri"/>
                          <a:cs typeface="+mn-cs"/>
                        </a:rPr>
                        <a:t>16</a:t>
                      </a:r>
                      <a:endParaRPr lang="en-US" sz="1600" b="1" dirty="0">
                        <a:latin typeface="Calibri"/>
                        <a:ea typeface="Calibri"/>
                        <a:cs typeface="+mn-cs"/>
                      </a:endParaRPr>
                    </a:p>
                  </a:txBody>
                  <a:tcPr marL="68580" marR="68580" marT="0" marB="0" anchor="ctr">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C2D69B"/>
                    </a:solidFill>
                  </a:tcPr>
                </a:tc>
              </a:tr>
            </a:tbl>
          </a:graphicData>
        </a:graphic>
      </p:graphicFrame>
    </p:spTree>
  </p:cSld>
  <p:clrMapOvr>
    <a:masterClrMapping/>
  </p:clrMapOvr>
  <p:transition advTm="234">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457200"/>
            <a:ext cx="8915400" cy="960438"/>
          </a:xfrm>
        </p:spPr>
        <p:txBody>
          <a:bodyPr/>
          <a:lstStyle/>
          <a:p>
            <a:pPr algn="l" eaLnBrk="1" hangingPunct="1"/>
            <a:r>
              <a:rPr lang="en-US" sz="3200" b="1" dirty="0" smtClean="0">
                <a:solidFill>
                  <a:srgbClr val="C00000"/>
                </a:solidFill>
                <a:latin typeface="Arial Black" pitchFamily="34" charset="0"/>
              </a:rPr>
              <a:t>Questions</a:t>
            </a:r>
            <a:endParaRPr lang="ar-SA" dirty="0" smtClean="0">
              <a:solidFill>
                <a:srgbClr val="376092"/>
              </a:solidFill>
              <a:latin typeface="Arial Black" pitchFamily="34" charset="0"/>
              <a:cs typeface="Arial" pitchFamily="34" charset="0"/>
            </a:endParaRPr>
          </a:p>
        </p:txBody>
      </p:sp>
      <p:sp>
        <p:nvSpPr>
          <p:cNvPr id="8195" name="Content Placeholder 2"/>
          <p:cNvSpPr>
            <a:spLocks noGrp="1"/>
          </p:cNvSpPr>
          <p:nvPr>
            <p:ph idx="1"/>
          </p:nvPr>
        </p:nvSpPr>
        <p:spPr>
          <a:xfrm>
            <a:off x="304800" y="1295400"/>
            <a:ext cx="9067800" cy="4876800"/>
          </a:xfrm>
        </p:spPr>
        <p:txBody>
          <a:bodyPr/>
          <a:lstStyle/>
          <a:p>
            <a:pPr algn="l" rtl="1" eaLnBrk="1" hangingPunct="1">
              <a:buAutoNum type="arabicPeriod"/>
            </a:pPr>
            <a:endParaRPr lang="en-US" sz="1800" b="1" dirty="0" smtClean="0"/>
          </a:p>
          <a:p>
            <a:pPr algn="l" rtl="1" eaLnBrk="1" hangingPunct="1"/>
            <a:r>
              <a:rPr lang="en-US" sz="1800" b="1" dirty="0" smtClean="0"/>
              <a:t>1.The word “_____________” is closest in meaning to the word “ hints “. </a:t>
            </a:r>
          </a:p>
          <a:p>
            <a:pPr marL="457200" indent="-457200" algn="l" rtl="1" eaLnBrk="1" hangingPunct="1"/>
            <a:r>
              <a:rPr lang="en-US" sz="2000" b="1" dirty="0" smtClean="0"/>
              <a:t>      </a:t>
            </a:r>
            <a:r>
              <a:rPr lang="en-US" sz="2000" b="1" dirty="0" smtClean="0">
                <a:solidFill>
                  <a:srgbClr val="0070C0"/>
                </a:solidFill>
              </a:rPr>
              <a:t>a. creatures                                                                            b. lectures</a:t>
            </a:r>
          </a:p>
          <a:p>
            <a:pPr algn="l" rtl="1" eaLnBrk="1" hangingPunct="1"/>
            <a:r>
              <a:rPr lang="en-US" sz="2000" b="1" dirty="0" smtClean="0">
                <a:solidFill>
                  <a:srgbClr val="0070C0"/>
                </a:solidFill>
              </a:rPr>
              <a:t>      c. gestures                                                                              d. features</a:t>
            </a:r>
          </a:p>
          <a:p>
            <a:pPr algn="l" rtl="1" eaLnBrk="1" hangingPunct="1"/>
            <a:r>
              <a:rPr lang="en-US" sz="2000" b="1" dirty="0" smtClean="0"/>
              <a:t> 2. Our Doctor always _________on the meanings of new words in English.</a:t>
            </a:r>
          </a:p>
          <a:p>
            <a:pPr algn="l" rtl="1" eaLnBrk="1" hangingPunct="1"/>
            <a:r>
              <a:rPr lang="en-US" sz="2000" b="1" dirty="0" smtClean="0">
                <a:solidFill>
                  <a:srgbClr val="0070C0"/>
                </a:solidFill>
              </a:rPr>
              <a:t>     a. relaxes                                                                                 b. sheds light </a:t>
            </a:r>
          </a:p>
          <a:p>
            <a:pPr algn="l" rtl="1" eaLnBrk="1" hangingPunct="1"/>
            <a:r>
              <a:rPr lang="en-US" sz="2000" b="1" dirty="0" smtClean="0">
                <a:solidFill>
                  <a:srgbClr val="0070C0"/>
                </a:solidFill>
              </a:rPr>
              <a:t>     c. types                                                                                    d. types</a:t>
            </a:r>
          </a:p>
          <a:p>
            <a:pPr algn="l" rtl="1" eaLnBrk="1" hangingPunct="1"/>
            <a:r>
              <a:rPr lang="ar-SA" sz="2000" b="1" dirty="0" smtClean="0"/>
              <a:t>”</a:t>
            </a:r>
            <a:r>
              <a:rPr lang="en-US" sz="2000" b="1" dirty="0" smtClean="0"/>
              <a:t> 3. The phrasal verb  “___________”  is closest in meaning to the word “return</a:t>
            </a:r>
            <a:endParaRPr lang="en-US" sz="2000" b="1" dirty="0" smtClean="0">
              <a:solidFill>
                <a:srgbClr val="0070C0"/>
              </a:solidFill>
            </a:endParaRPr>
          </a:p>
          <a:p>
            <a:pPr algn="l" rtl="1" eaLnBrk="1" hangingPunct="1"/>
            <a:r>
              <a:rPr lang="en-US" sz="2000" b="1" dirty="0" smtClean="0">
                <a:solidFill>
                  <a:srgbClr val="0070C0"/>
                </a:solidFill>
              </a:rPr>
              <a:t>     a. pick up                                                                                 b. look forward to</a:t>
            </a:r>
          </a:p>
          <a:p>
            <a:pPr algn="l" rtl="1" eaLnBrk="1" hangingPunct="1"/>
            <a:r>
              <a:rPr lang="en-US" sz="2000" b="1" dirty="0" smtClean="0">
                <a:solidFill>
                  <a:srgbClr val="0070C0"/>
                </a:solidFill>
              </a:rPr>
              <a:t>     c. give back                                                                             d. interest in</a:t>
            </a:r>
          </a:p>
          <a:p>
            <a:pPr algn="l" rtl="1" eaLnBrk="1" hangingPunct="1"/>
            <a:r>
              <a:rPr lang="en-US" sz="2000" b="1" dirty="0" smtClean="0">
                <a:solidFill>
                  <a:srgbClr val="0070C0"/>
                </a:solidFill>
              </a:rPr>
              <a:t> </a:t>
            </a:r>
            <a:r>
              <a:rPr lang="en-US" sz="2000" b="1" dirty="0" smtClean="0"/>
              <a:t>4. I called him by phone so many times but he didn’t ______________________</a:t>
            </a:r>
          </a:p>
          <a:p>
            <a:pPr algn="l" rtl="1" eaLnBrk="1" hangingPunct="1"/>
            <a:r>
              <a:rPr lang="en-US" sz="2000" b="1" dirty="0" smtClean="0">
                <a:solidFill>
                  <a:srgbClr val="0070C0"/>
                </a:solidFill>
              </a:rPr>
              <a:t>     a. respond                                                                               b. ask</a:t>
            </a:r>
          </a:p>
          <a:p>
            <a:pPr algn="l" rtl="1" eaLnBrk="1" hangingPunct="1"/>
            <a:r>
              <a:rPr lang="en-US" sz="2000" b="1" dirty="0" smtClean="0">
                <a:solidFill>
                  <a:srgbClr val="0070C0"/>
                </a:solidFill>
              </a:rPr>
              <a:t>     c. sleep                                                                                    d. eat </a:t>
            </a:r>
          </a:p>
          <a:p>
            <a:pPr algn="l" rtl="1" eaLnBrk="1" hangingPunct="1"/>
            <a:r>
              <a:rPr lang="en-US" sz="2000" b="1" dirty="0" smtClean="0">
                <a:solidFill>
                  <a:srgbClr val="0070C0"/>
                </a:solidFill>
              </a:rPr>
              <a:t>                                              </a:t>
            </a:r>
            <a:r>
              <a:rPr lang="en-US" sz="2000" b="1" dirty="0" smtClean="0"/>
              <a:t> </a:t>
            </a:r>
          </a:p>
          <a:p>
            <a:pPr algn="l" rtl="1" eaLnBrk="1" hangingPunct="1"/>
            <a:r>
              <a:rPr lang="en-US" sz="2400" dirty="0" smtClean="0"/>
              <a:t>   </a:t>
            </a:r>
          </a:p>
          <a:p>
            <a:pPr algn="l" rtl="1" eaLnBrk="1" hangingPunct="1"/>
            <a:endParaRPr lang="en-US" sz="2400" b="1" dirty="0" smtClean="0">
              <a:cs typeface="Arial" pitchFamily="34" charset="0"/>
            </a:endParaRPr>
          </a:p>
          <a:p>
            <a:pPr algn="l" rtl="1" eaLnBrk="1" hangingPunct="1"/>
            <a:r>
              <a:rPr lang="ar-SA" b="1" dirty="0" smtClean="0">
                <a:cs typeface="Arial" pitchFamily="34" charset="0"/>
              </a:rPr>
              <a:t> </a:t>
            </a:r>
            <a:r>
              <a:rPr lang="en-US" b="1" dirty="0" smtClean="0">
                <a:cs typeface="Arial" pitchFamily="34" charset="0"/>
              </a:rPr>
              <a:t> </a:t>
            </a:r>
            <a:r>
              <a:rPr lang="ar-SA" b="1" dirty="0" smtClean="0">
                <a:cs typeface="Arial" pitchFamily="34" charset="0"/>
              </a:rPr>
              <a:t>  </a:t>
            </a:r>
            <a:r>
              <a:rPr lang="ar-SA" sz="1800" b="1" dirty="0" smtClean="0">
                <a:cs typeface="Arial" pitchFamily="34" charset="0"/>
              </a:rPr>
              <a:t>  </a:t>
            </a:r>
            <a:r>
              <a:rPr lang="en-US" b="1" dirty="0" smtClean="0">
                <a:cs typeface="Arial" pitchFamily="34" charset="0"/>
              </a:rPr>
              <a:t>  </a:t>
            </a:r>
            <a:r>
              <a:rPr lang="ar-SA" b="1" dirty="0" smtClean="0">
                <a:cs typeface="Arial" pitchFamily="34" charset="0"/>
              </a:rPr>
              <a:t> </a:t>
            </a:r>
          </a:p>
        </p:txBody>
      </p:sp>
    </p:spTree>
  </p:cSld>
  <p:clrMapOvr>
    <a:masterClrMapping/>
  </p:clrMapOvr>
  <p:transition advTm="234">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5">
                                            <p:txEl>
                                              <p:pRg st="1" end="1"/>
                                            </p:txEl>
                                          </p:spTgt>
                                        </p:tgtEl>
                                        <p:attrNameLst>
                                          <p:attrName>style.visibility</p:attrName>
                                        </p:attrNameLst>
                                      </p:cBhvr>
                                      <p:to>
                                        <p:strVal val="visible"/>
                                      </p:to>
                                    </p:set>
                                    <p:anim calcmode="lin" valueType="num">
                                      <p:cBhvr additive="base">
                                        <p:cTn id="7"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txEl>
                                              <p:pRg st="2" end="2"/>
                                            </p:txEl>
                                          </p:spTgt>
                                        </p:tgtEl>
                                        <p:attrNameLst>
                                          <p:attrName>style.visibility</p:attrName>
                                        </p:attrNameLst>
                                      </p:cBhvr>
                                      <p:to>
                                        <p:strVal val="visible"/>
                                      </p:to>
                                    </p:set>
                                    <p:anim calcmode="lin" valueType="num">
                                      <p:cBhvr additive="base">
                                        <p:cTn id="13"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5">
                                            <p:txEl>
                                              <p:pRg st="3" end="3"/>
                                            </p:txEl>
                                          </p:spTgt>
                                        </p:tgtEl>
                                        <p:attrNameLst>
                                          <p:attrName>style.visibility</p:attrName>
                                        </p:attrNameLst>
                                      </p:cBhvr>
                                      <p:to>
                                        <p:strVal val="visible"/>
                                      </p:to>
                                    </p:set>
                                    <p:anim calcmode="lin" valueType="num">
                                      <p:cBhvr additive="base">
                                        <p:cTn id="19"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195">
                                            <p:txEl>
                                              <p:pRg st="4" end="4"/>
                                            </p:txEl>
                                          </p:spTgt>
                                        </p:tgtEl>
                                        <p:attrNameLst>
                                          <p:attrName>style.visibility</p:attrName>
                                        </p:attrNameLst>
                                      </p:cBhvr>
                                      <p:to>
                                        <p:strVal val="visible"/>
                                      </p:to>
                                    </p:set>
                                    <p:anim calcmode="lin" valueType="num">
                                      <p:cBhvr additive="base">
                                        <p:cTn id="25" dur="500" fill="hold"/>
                                        <p:tgtEl>
                                          <p:spTgt spid="819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195">
                                            <p:txEl>
                                              <p:pRg st="5" end="5"/>
                                            </p:txEl>
                                          </p:spTgt>
                                        </p:tgtEl>
                                        <p:attrNameLst>
                                          <p:attrName>style.visibility</p:attrName>
                                        </p:attrNameLst>
                                      </p:cBhvr>
                                      <p:to>
                                        <p:strVal val="visible"/>
                                      </p:to>
                                    </p:set>
                                    <p:anim calcmode="lin" valueType="num">
                                      <p:cBhvr additive="base">
                                        <p:cTn id="31" dur="500" fill="hold"/>
                                        <p:tgtEl>
                                          <p:spTgt spid="819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19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195">
                                            <p:txEl>
                                              <p:pRg st="6" end="6"/>
                                            </p:txEl>
                                          </p:spTgt>
                                        </p:tgtEl>
                                        <p:attrNameLst>
                                          <p:attrName>style.visibility</p:attrName>
                                        </p:attrNameLst>
                                      </p:cBhvr>
                                      <p:to>
                                        <p:strVal val="visible"/>
                                      </p:to>
                                    </p:set>
                                    <p:anim calcmode="lin" valueType="num">
                                      <p:cBhvr additive="base">
                                        <p:cTn id="37" dur="500" fill="hold"/>
                                        <p:tgtEl>
                                          <p:spTgt spid="819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19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195">
                                            <p:txEl>
                                              <p:pRg st="7" end="7"/>
                                            </p:txEl>
                                          </p:spTgt>
                                        </p:tgtEl>
                                        <p:attrNameLst>
                                          <p:attrName>style.visibility</p:attrName>
                                        </p:attrNameLst>
                                      </p:cBhvr>
                                      <p:to>
                                        <p:strVal val="visible"/>
                                      </p:to>
                                    </p:set>
                                    <p:anim calcmode="lin" valueType="num">
                                      <p:cBhvr additive="base">
                                        <p:cTn id="43" dur="500" fill="hold"/>
                                        <p:tgtEl>
                                          <p:spTgt spid="8195">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19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195">
                                            <p:txEl>
                                              <p:pRg st="8" end="8"/>
                                            </p:txEl>
                                          </p:spTgt>
                                        </p:tgtEl>
                                        <p:attrNameLst>
                                          <p:attrName>style.visibility</p:attrName>
                                        </p:attrNameLst>
                                      </p:cBhvr>
                                      <p:to>
                                        <p:strVal val="visible"/>
                                      </p:to>
                                    </p:set>
                                    <p:anim calcmode="lin" valueType="num">
                                      <p:cBhvr additive="base">
                                        <p:cTn id="49" dur="500" fill="hold"/>
                                        <p:tgtEl>
                                          <p:spTgt spid="8195">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19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8195">
                                            <p:txEl>
                                              <p:pRg st="9" end="9"/>
                                            </p:txEl>
                                          </p:spTgt>
                                        </p:tgtEl>
                                        <p:attrNameLst>
                                          <p:attrName>style.visibility</p:attrName>
                                        </p:attrNameLst>
                                      </p:cBhvr>
                                      <p:to>
                                        <p:strVal val="visible"/>
                                      </p:to>
                                    </p:set>
                                    <p:anim calcmode="lin" valueType="num">
                                      <p:cBhvr additive="base">
                                        <p:cTn id="55" dur="500" fill="hold"/>
                                        <p:tgtEl>
                                          <p:spTgt spid="8195">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819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8195">
                                            <p:txEl>
                                              <p:pRg st="10" end="10"/>
                                            </p:txEl>
                                          </p:spTgt>
                                        </p:tgtEl>
                                        <p:attrNameLst>
                                          <p:attrName>style.visibility</p:attrName>
                                        </p:attrNameLst>
                                      </p:cBhvr>
                                      <p:to>
                                        <p:strVal val="visible"/>
                                      </p:to>
                                    </p:set>
                                    <p:anim calcmode="lin" valueType="num">
                                      <p:cBhvr additive="base">
                                        <p:cTn id="61" dur="500" fill="hold"/>
                                        <p:tgtEl>
                                          <p:spTgt spid="8195">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819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8195">
                                            <p:txEl>
                                              <p:pRg st="11" end="11"/>
                                            </p:txEl>
                                          </p:spTgt>
                                        </p:tgtEl>
                                        <p:attrNameLst>
                                          <p:attrName>style.visibility</p:attrName>
                                        </p:attrNameLst>
                                      </p:cBhvr>
                                      <p:to>
                                        <p:strVal val="visible"/>
                                      </p:to>
                                    </p:set>
                                    <p:anim calcmode="lin" valueType="num">
                                      <p:cBhvr additive="base">
                                        <p:cTn id="67" dur="500" fill="hold"/>
                                        <p:tgtEl>
                                          <p:spTgt spid="8195">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819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8195">
                                            <p:txEl>
                                              <p:pRg st="12" end="12"/>
                                            </p:txEl>
                                          </p:spTgt>
                                        </p:tgtEl>
                                        <p:attrNameLst>
                                          <p:attrName>style.visibility</p:attrName>
                                        </p:attrNameLst>
                                      </p:cBhvr>
                                      <p:to>
                                        <p:strVal val="visible"/>
                                      </p:to>
                                    </p:set>
                                    <p:anim calcmode="lin" valueType="num">
                                      <p:cBhvr additive="base">
                                        <p:cTn id="73" dur="500" fill="hold"/>
                                        <p:tgtEl>
                                          <p:spTgt spid="8195">
                                            <p:txEl>
                                              <p:pRg st="12" end="12"/>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819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8195">
                                            <p:txEl>
                                              <p:pRg st="13" end="13"/>
                                            </p:txEl>
                                          </p:spTgt>
                                        </p:tgtEl>
                                        <p:attrNameLst>
                                          <p:attrName>style.visibility</p:attrName>
                                        </p:attrNameLst>
                                      </p:cBhvr>
                                      <p:to>
                                        <p:strVal val="visible"/>
                                      </p:to>
                                    </p:set>
                                    <p:anim calcmode="lin" valueType="num">
                                      <p:cBhvr additive="base">
                                        <p:cTn id="79" dur="500" fill="hold"/>
                                        <p:tgtEl>
                                          <p:spTgt spid="8195">
                                            <p:txEl>
                                              <p:pRg st="13" end="13"/>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8195">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8195">
                                            <p:txEl>
                                              <p:pRg st="14" end="14"/>
                                            </p:txEl>
                                          </p:spTgt>
                                        </p:tgtEl>
                                        <p:attrNameLst>
                                          <p:attrName>style.visibility</p:attrName>
                                        </p:attrNameLst>
                                      </p:cBhvr>
                                      <p:to>
                                        <p:strVal val="visible"/>
                                      </p:to>
                                    </p:set>
                                    <p:anim calcmode="lin" valueType="num">
                                      <p:cBhvr additive="base">
                                        <p:cTn id="85" dur="500" fill="hold"/>
                                        <p:tgtEl>
                                          <p:spTgt spid="8195">
                                            <p:txEl>
                                              <p:pRg st="14" end="14"/>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8195">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8195">
                                            <p:txEl>
                                              <p:pRg st="16" end="16"/>
                                            </p:txEl>
                                          </p:spTgt>
                                        </p:tgtEl>
                                        <p:attrNameLst>
                                          <p:attrName>style.visibility</p:attrName>
                                        </p:attrNameLst>
                                      </p:cBhvr>
                                      <p:to>
                                        <p:strVal val="visible"/>
                                      </p:to>
                                    </p:set>
                                    <p:anim calcmode="lin" valueType="num">
                                      <p:cBhvr additive="base">
                                        <p:cTn id="91" dur="500" fill="hold"/>
                                        <p:tgtEl>
                                          <p:spTgt spid="8195">
                                            <p:txEl>
                                              <p:pRg st="16" end="16"/>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8195">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457200"/>
            <a:ext cx="8915400" cy="960438"/>
          </a:xfrm>
        </p:spPr>
        <p:txBody>
          <a:bodyPr/>
          <a:lstStyle/>
          <a:p>
            <a:pPr algn="l" eaLnBrk="1" hangingPunct="1"/>
            <a:r>
              <a:rPr lang="en-US" sz="3200" b="1" dirty="0" smtClean="0">
                <a:solidFill>
                  <a:srgbClr val="C00000"/>
                </a:solidFill>
                <a:latin typeface="Arial Black" pitchFamily="34" charset="0"/>
              </a:rPr>
              <a:t>Questions</a:t>
            </a:r>
            <a:endParaRPr lang="ar-SA" dirty="0" smtClean="0">
              <a:solidFill>
                <a:srgbClr val="376092"/>
              </a:solidFill>
              <a:latin typeface="Arial Black" pitchFamily="34" charset="0"/>
              <a:cs typeface="Arial" pitchFamily="34" charset="0"/>
            </a:endParaRPr>
          </a:p>
        </p:txBody>
      </p:sp>
      <p:sp>
        <p:nvSpPr>
          <p:cNvPr id="8195" name="Content Placeholder 2"/>
          <p:cNvSpPr>
            <a:spLocks noGrp="1"/>
          </p:cNvSpPr>
          <p:nvPr>
            <p:ph idx="1"/>
          </p:nvPr>
        </p:nvSpPr>
        <p:spPr>
          <a:xfrm>
            <a:off x="304800" y="1295400"/>
            <a:ext cx="9067800" cy="4876800"/>
          </a:xfrm>
        </p:spPr>
        <p:txBody>
          <a:bodyPr/>
          <a:lstStyle/>
          <a:p>
            <a:pPr algn="l" rtl="1" eaLnBrk="1" hangingPunct="1">
              <a:buAutoNum type="arabicPeriod"/>
            </a:pPr>
            <a:endParaRPr lang="en-US" sz="1800" b="1" dirty="0" smtClean="0"/>
          </a:p>
          <a:p>
            <a:pPr algn="l" rtl="1" eaLnBrk="1" hangingPunct="1"/>
            <a:r>
              <a:rPr lang="en-US" sz="1800" b="1" dirty="0" smtClean="0"/>
              <a:t>5.The word “_____________” is closest in meaning to the verb “ get or obtain “.</a:t>
            </a:r>
          </a:p>
          <a:p>
            <a:pPr algn="l" rtl="1" eaLnBrk="1" hangingPunct="1"/>
            <a:r>
              <a:rPr lang="en-US" sz="2000" b="1" dirty="0" smtClean="0"/>
              <a:t>      </a:t>
            </a:r>
            <a:r>
              <a:rPr lang="en-US" sz="2000" b="1" dirty="0" smtClean="0">
                <a:solidFill>
                  <a:srgbClr val="0070C0"/>
                </a:solidFill>
              </a:rPr>
              <a:t>a. reduce                                                                              b. widen</a:t>
            </a:r>
          </a:p>
          <a:p>
            <a:pPr algn="l" rtl="1" eaLnBrk="1" hangingPunct="1"/>
            <a:r>
              <a:rPr lang="en-US" sz="2000" b="1" dirty="0" smtClean="0">
                <a:solidFill>
                  <a:srgbClr val="0070C0"/>
                </a:solidFill>
              </a:rPr>
              <a:t>      c. require                                                                             d. acquire</a:t>
            </a:r>
          </a:p>
          <a:p>
            <a:pPr algn="l" rtl="1" eaLnBrk="1" hangingPunct="1"/>
            <a:r>
              <a:rPr lang="en-US" sz="2000" b="1" dirty="0" smtClean="0"/>
              <a:t> 6. All students should ______________  that English language is very important.</a:t>
            </a:r>
          </a:p>
          <a:p>
            <a:pPr algn="l" rtl="1" eaLnBrk="1" hangingPunct="1"/>
            <a:r>
              <a:rPr lang="en-US" sz="2000" b="1" dirty="0" smtClean="0">
                <a:solidFill>
                  <a:srgbClr val="0070C0"/>
                </a:solidFill>
              </a:rPr>
              <a:t>     a. realize                                                                               b. test</a:t>
            </a:r>
          </a:p>
          <a:p>
            <a:pPr algn="l" rtl="1" eaLnBrk="1" hangingPunct="1"/>
            <a:r>
              <a:rPr lang="en-US" sz="2000" b="1" dirty="0" smtClean="0">
                <a:solidFill>
                  <a:srgbClr val="0070C0"/>
                </a:solidFill>
              </a:rPr>
              <a:t>     c. work                                                                                  d. go</a:t>
            </a:r>
          </a:p>
          <a:p>
            <a:pPr algn="l" rtl="1" eaLnBrk="1" hangingPunct="1"/>
            <a:r>
              <a:rPr lang="en-US" sz="2000" b="1" dirty="0" smtClean="0"/>
              <a:t> 7. The word “honest or responsible ”  is closest in meaning to the word_________</a:t>
            </a:r>
            <a:endParaRPr lang="en-US" sz="2000" b="1" dirty="0" smtClean="0">
              <a:solidFill>
                <a:srgbClr val="0070C0"/>
              </a:solidFill>
            </a:endParaRPr>
          </a:p>
          <a:p>
            <a:pPr algn="l" rtl="1" eaLnBrk="1" hangingPunct="1"/>
            <a:r>
              <a:rPr lang="en-US" sz="2000" b="1" dirty="0" smtClean="0">
                <a:solidFill>
                  <a:srgbClr val="0070C0"/>
                </a:solidFill>
              </a:rPr>
              <a:t>     a. criminal                                                                            b. upright</a:t>
            </a:r>
          </a:p>
          <a:p>
            <a:pPr algn="l" rtl="1" eaLnBrk="1" hangingPunct="1"/>
            <a:r>
              <a:rPr lang="en-US" sz="2000" b="1" dirty="0" smtClean="0">
                <a:solidFill>
                  <a:srgbClr val="0070C0"/>
                </a:solidFill>
              </a:rPr>
              <a:t>     c. lazy                                                                                    d. clever</a:t>
            </a:r>
          </a:p>
          <a:p>
            <a:pPr algn="l" rtl="1" eaLnBrk="1" hangingPunct="1"/>
            <a:r>
              <a:rPr lang="en-US" sz="2000" b="1" dirty="0" smtClean="0">
                <a:solidFill>
                  <a:srgbClr val="0070C0"/>
                </a:solidFill>
              </a:rPr>
              <a:t> </a:t>
            </a:r>
            <a:r>
              <a:rPr lang="en-US" sz="2000" b="1" dirty="0" smtClean="0"/>
              <a:t>8. The phrase “ a metal piece of money ” is closest in meaning to the word______</a:t>
            </a:r>
          </a:p>
          <a:p>
            <a:pPr algn="l" rtl="1" eaLnBrk="1" hangingPunct="1"/>
            <a:r>
              <a:rPr lang="en-US" sz="2000" b="1" dirty="0" smtClean="0">
                <a:solidFill>
                  <a:srgbClr val="0070C0"/>
                </a:solidFill>
              </a:rPr>
              <a:t>     a. coin                                                                                   b. banknote</a:t>
            </a:r>
          </a:p>
          <a:p>
            <a:pPr algn="l" rtl="1" eaLnBrk="1" hangingPunct="1"/>
            <a:r>
              <a:rPr lang="en-US" sz="2000" b="1" dirty="0" smtClean="0">
                <a:solidFill>
                  <a:srgbClr val="0070C0"/>
                </a:solidFill>
              </a:rPr>
              <a:t>     c. paper                                                                                d. invoice   </a:t>
            </a:r>
          </a:p>
          <a:p>
            <a:pPr algn="l" rtl="1" eaLnBrk="1" hangingPunct="1"/>
            <a:r>
              <a:rPr lang="en-US" sz="2000" b="1" dirty="0" smtClean="0">
                <a:solidFill>
                  <a:srgbClr val="0070C0"/>
                </a:solidFill>
              </a:rPr>
              <a:t>                                              </a:t>
            </a:r>
            <a:r>
              <a:rPr lang="en-US" sz="2000" b="1" dirty="0" smtClean="0"/>
              <a:t> </a:t>
            </a:r>
          </a:p>
          <a:p>
            <a:pPr algn="l" rtl="1" eaLnBrk="1" hangingPunct="1"/>
            <a:r>
              <a:rPr lang="en-US" sz="2400" dirty="0" smtClean="0"/>
              <a:t>   </a:t>
            </a:r>
          </a:p>
          <a:p>
            <a:pPr algn="l" rtl="1" eaLnBrk="1" hangingPunct="1"/>
            <a:endParaRPr lang="en-US" sz="2400" b="1" dirty="0" smtClean="0">
              <a:cs typeface="Arial" pitchFamily="34" charset="0"/>
            </a:endParaRPr>
          </a:p>
          <a:p>
            <a:pPr algn="l" rtl="1" eaLnBrk="1" hangingPunct="1"/>
            <a:r>
              <a:rPr lang="ar-SA" b="1" dirty="0" smtClean="0">
                <a:cs typeface="Arial" pitchFamily="34" charset="0"/>
              </a:rPr>
              <a:t> </a:t>
            </a:r>
            <a:r>
              <a:rPr lang="en-US" b="1" dirty="0" smtClean="0">
                <a:cs typeface="Arial" pitchFamily="34" charset="0"/>
              </a:rPr>
              <a:t> </a:t>
            </a:r>
            <a:r>
              <a:rPr lang="ar-SA" b="1" dirty="0" smtClean="0">
                <a:cs typeface="Arial" pitchFamily="34" charset="0"/>
              </a:rPr>
              <a:t>  </a:t>
            </a:r>
            <a:r>
              <a:rPr lang="ar-SA" sz="1800" b="1" dirty="0" smtClean="0">
                <a:cs typeface="Arial" pitchFamily="34" charset="0"/>
              </a:rPr>
              <a:t>  </a:t>
            </a:r>
            <a:r>
              <a:rPr lang="en-US" b="1" dirty="0" smtClean="0">
                <a:cs typeface="Arial" pitchFamily="34" charset="0"/>
              </a:rPr>
              <a:t>  </a:t>
            </a:r>
            <a:r>
              <a:rPr lang="ar-SA" b="1" dirty="0" smtClean="0">
                <a:cs typeface="Arial" pitchFamily="34" charset="0"/>
              </a:rPr>
              <a:t> </a:t>
            </a:r>
          </a:p>
        </p:txBody>
      </p:sp>
    </p:spTree>
  </p:cSld>
  <p:clrMapOvr>
    <a:masterClrMapping/>
  </p:clrMapOvr>
  <p:transition advTm="234">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5">
                                            <p:txEl>
                                              <p:pRg st="1" end="1"/>
                                            </p:txEl>
                                          </p:spTgt>
                                        </p:tgtEl>
                                        <p:attrNameLst>
                                          <p:attrName>style.visibility</p:attrName>
                                        </p:attrNameLst>
                                      </p:cBhvr>
                                      <p:to>
                                        <p:strVal val="visible"/>
                                      </p:to>
                                    </p:set>
                                    <p:anim calcmode="lin" valueType="num">
                                      <p:cBhvr additive="base">
                                        <p:cTn id="7"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txEl>
                                              <p:pRg st="2" end="2"/>
                                            </p:txEl>
                                          </p:spTgt>
                                        </p:tgtEl>
                                        <p:attrNameLst>
                                          <p:attrName>style.visibility</p:attrName>
                                        </p:attrNameLst>
                                      </p:cBhvr>
                                      <p:to>
                                        <p:strVal val="visible"/>
                                      </p:to>
                                    </p:set>
                                    <p:anim calcmode="lin" valueType="num">
                                      <p:cBhvr additive="base">
                                        <p:cTn id="13"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5">
                                            <p:txEl>
                                              <p:pRg st="3" end="3"/>
                                            </p:txEl>
                                          </p:spTgt>
                                        </p:tgtEl>
                                        <p:attrNameLst>
                                          <p:attrName>style.visibility</p:attrName>
                                        </p:attrNameLst>
                                      </p:cBhvr>
                                      <p:to>
                                        <p:strVal val="visible"/>
                                      </p:to>
                                    </p:set>
                                    <p:anim calcmode="lin" valueType="num">
                                      <p:cBhvr additive="base">
                                        <p:cTn id="19"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195">
                                            <p:txEl>
                                              <p:pRg st="4" end="4"/>
                                            </p:txEl>
                                          </p:spTgt>
                                        </p:tgtEl>
                                        <p:attrNameLst>
                                          <p:attrName>style.visibility</p:attrName>
                                        </p:attrNameLst>
                                      </p:cBhvr>
                                      <p:to>
                                        <p:strVal val="visible"/>
                                      </p:to>
                                    </p:set>
                                    <p:anim calcmode="lin" valueType="num">
                                      <p:cBhvr additive="base">
                                        <p:cTn id="25" dur="500" fill="hold"/>
                                        <p:tgtEl>
                                          <p:spTgt spid="819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195">
                                            <p:txEl>
                                              <p:pRg st="5" end="5"/>
                                            </p:txEl>
                                          </p:spTgt>
                                        </p:tgtEl>
                                        <p:attrNameLst>
                                          <p:attrName>style.visibility</p:attrName>
                                        </p:attrNameLst>
                                      </p:cBhvr>
                                      <p:to>
                                        <p:strVal val="visible"/>
                                      </p:to>
                                    </p:set>
                                    <p:anim calcmode="lin" valueType="num">
                                      <p:cBhvr additive="base">
                                        <p:cTn id="31" dur="500" fill="hold"/>
                                        <p:tgtEl>
                                          <p:spTgt spid="819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19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195">
                                            <p:txEl>
                                              <p:pRg st="6" end="6"/>
                                            </p:txEl>
                                          </p:spTgt>
                                        </p:tgtEl>
                                        <p:attrNameLst>
                                          <p:attrName>style.visibility</p:attrName>
                                        </p:attrNameLst>
                                      </p:cBhvr>
                                      <p:to>
                                        <p:strVal val="visible"/>
                                      </p:to>
                                    </p:set>
                                    <p:anim calcmode="lin" valueType="num">
                                      <p:cBhvr additive="base">
                                        <p:cTn id="37" dur="500" fill="hold"/>
                                        <p:tgtEl>
                                          <p:spTgt spid="819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19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195">
                                            <p:txEl>
                                              <p:pRg st="7" end="7"/>
                                            </p:txEl>
                                          </p:spTgt>
                                        </p:tgtEl>
                                        <p:attrNameLst>
                                          <p:attrName>style.visibility</p:attrName>
                                        </p:attrNameLst>
                                      </p:cBhvr>
                                      <p:to>
                                        <p:strVal val="visible"/>
                                      </p:to>
                                    </p:set>
                                    <p:anim calcmode="lin" valueType="num">
                                      <p:cBhvr additive="base">
                                        <p:cTn id="43" dur="500" fill="hold"/>
                                        <p:tgtEl>
                                          <p:spTgt spid="8195">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19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195">
                                            <p:txEl>
                                              <p:pRg st="8" end="8"/>
                                            </p:txEl>
                                          </p:spTgt>
                                        </p:tgtEl>
                                        <p:attrNameLst>
                                          <p:attrName>style.visibility</p:attrName>
                                        </p:attrNameLst>
                                      </p:cBhvr>
                                      <p:to>
                                        <p:strVal val="visible"/>
                                      </p:to>
                                    </p:set>
                                    <p:anim calcmode="lin" valueType="num">
                                      <p:cBhvr additive="base">
                                        <p:cTn id="49" dur="500" fill="hold"/>
                                        <p:tgtEl>
                                          <p:spTgt spid="8195">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19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8195">
                                            <p:txEl>
                                              <p:pRg st="9" end="9"/>
                                            </p:txEl>
                                          </p:spTgt>
                                        </p:tgtEl>
                                        <p:attrNameLst>
                                          <p:attrName>style.visibility</p:attrName>
                                        </p:attrNameLst>
                                      </p:cBhvr>
                                      <p:to>
                                        <p:strVal val="visible"/>
                                      </p:to>
                                    </p:set>
                                    <p:anim calcmode="lin" valueType="num">
                                      <p:cBhvr additive="base">
                                        <p:cTn id="55" dur="500" fill="hold"/>
                                        <p:tgtEl>
                                          <p:spTgt spid="8195">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819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8195">
                                            <p:txEl>
                                              <p:pRg st="10" end="10"/>
                                            </p:txEl>
                                          </p:spTgt>
                                        </p:tgtEl>
                                        <p:attrNameLst>
                                          <p:attrName>style.visibility</p:attrName>
                                        </p:attrNameLst>
                                      </p:cBhvr>
                                      <p:to>
                                        <p:strVal val="visible"/>
                                      </p:to>
                                    </p:set>
                                    <p:anim calcmode="lin" valueType="num">
                                      <p:cBhvr additive="base">
                                        <p:cTn id="61" dur="500" fill="hold"/>
                                        <p:tgtEl>
                                          <p:spTgt spid="8195">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819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8195">
                                            <p:txEl>
                                              <p:pRg st="11" end="11"/>
                                            </p:txEl>
                                          </p:spTgt>
                                        </p:tgtEl>
                                        <p:attrNameLst>
                                          <p:attrName>style.visibility</p:attrName>
                                        </p:attrNameLst>
                                      </p:cBhvr>
                                      <p:to>
                                        <p:strVal val="visible"/>
                                      </p:to>
                                    </p:set>
                                    <p:anim calcmode="lin" valueType="num">
                                      <p:cBhvr additive="base">
                                        <p:cTn id="67" dur="500" fill="hold"/>
                                        <p:tgtEl>
                                          <p:spTgt spid="8195">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819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8195">
                                            <p:txEl>
                                              <p:pRg st="12" end="12"/>
                                            </p:txEl>
                                          </p:spTgt>
                                        </p:tgtEl>
                                        <p:attrNameLst>
                                          <p:attrName>style.visibility</p:attrName>
                                        </p:attrNameLst>
                                      </p:cBhvr>
                                      <p:to>
                                        <p:strVal val="visible"/>
                                      </p:to>
                                    </p:set>
                                    <p:anim calcmode="lin" valueType="num">
                                      <p:cBhvr additive="base">
                                        <p:cTn id="73" dur="500" fill="hold"/>
                                        <p:tgtEl>
                                          <p:spTgt spid="8195">
                                            <p:txEl>
                                              <p:pRg st="12" end="12"/>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819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8195">
                                            <p:txEl>
                                              <p:pRg st="13" end="13"/>
                                            </p:txEl>
                                          </p:spTgt>
                                        </p:tgtEl>
                                        <p:attrNameLst>
                                          <p:attrName>style.visibility</p:attrName>
                                        </p:attrNameLst>
                                      </p:cBhvr>
                                      <p:to>
                                        <p:strVal val="visible"/>
                                      </p:to>
                                    </p:set>
                                    <p:anim calcmode="lin" valueType="num">
                                      <p:cBhvr additive="base">
                                        <p:cTn id="79" dur="500" fill="hold"/>
                                        <p:tgtEl>
                                          <p:spTgt spid="8195">
                                            <p:txEl>
                                              <p:pRg st="13" end="13"/>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8195">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8195">
                                            <p:txEl>
                                              <p:pRg st="14" end="14"/>
                                            </p:txEl>
                                          </p:spTgt>
                                        </p:tgtEl>
                                        <p:attrNameLst>
                                          <p:attrName>style.visibility</p:attrName>
                                        </p:attrNameLst>
                                      </p:cBhvr>
                                      <p:to>
                                        <p:strVal val="visible"/>
                                      </p:to>
                                    </p:set>
                                    <p:anim calcmode="lin" valueType="num">
                                      <p:cBhvr additive="base">
                                        <p:cTn id="85" dur="500" fill="hold"/>
                                        <p:tgtEl>
                                          <p:spTgt spid="8195">
                                            <p:txEl>
                                              <p:pRg st="14" end="14"/>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8195">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8195">
                                            <p:txEl>
                                              <p:pRg st="16" end="16"/>
                                            </p:txEl>
                                          </p:spTgt>
                                        </p:tgtEl>
                                        <p:attrNameLst>
                                          <p:attrName>style.visibility</p:attrName>
                                        </p:attrNameLst>
                                      </p:cBhvr>
                                      <p:to>
                                        <p:strVal val="visible"/>
                                      </p:to>
                                    </p:set>
                                    <p:anim calcmode="lin" valueType="num">
                                      <p:cBhvr additive="base">
                                        <p:cTn id="91" dur="500" fill="hold"/>
                                        <p:tgtEl>
                                          <p:spTgt spid="8195">
                                            <p:txEl>
                                              <p:pRg st="16" end="16"/>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8195">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4000" b="1" dirty="0" smtClean="0">
                <a:solidFill>
                  <a:srgbClr val="7030A0"/>
                </a:solidFill>
              </a:rPr>
              <a:t>Parts of speech</a:t>
            </a:r>
            <a:endParaRPr lang="en-US" sz="4000" b="1" dirty="0">
              <a:solidFill>
                <a:schemeClr val="tx1"/>
              </a:solidFill>
            </a:endParaRPr>
          </a:p>
        </p:txBody>
      </p:sp>
      <p:sp>
        <p:nvSpPr>
          <p:cNvPr id="7171" name="Text Placeholder 5"/>
          <p:cNvSpPr>
            <a:spLocks noGrp="1"/>
          </p:cNvSpPr>
          <p:nvPr>
            <p:ph idx="1"/>
          </p:nvPr>
        </p:nvSpPr>
        <p:spPr>
          <a:xfrm>
            <a:off x="228600" y="1646237"/>
            <a:ext cx="9448800" cy="4678363"/>
          </a:xfrm>
        </p:spPr>
        <p:txBody>
          <a:bodyPr/>
          <a:lstStyle/>
          <a:p>
            <a:pPr algn="l" rtl="1" eaLnBrk="1" hangingPunct="1"/>
            <a:r>
              <a:rPr lang="ar-SA" sz="1800" b="1" dirty="0" smtClean="0">
                <a:cs typeface="Arial" pitchFamily="34" charset="0"/>
              </a:rPr>
              <a:t> </a:t>
            </a:r>
            <a:r>
              <a:rPr lang="en-US" sz="1800" b="1" dirty="0" smtClean="0">
                <a:cs typeface="Arial" pitchFamily="34" charset="0"/>
              </a:rPr>
              <a:t> </a:t>
            </a:r>
            <a:r>
              <a:rPr lang="en-US" sz="2400" b="1" u="sng" dirty="0" smtClean="0">
                <a:solidFill>
                  <a:srgbClr val="C00000"/>
                </a:solidFill>
                <a:cs typeface="Arial" pitchFamily="34" charset="0"/>
              </a:rPr>
              <a:t>Every </a:t>
            </a:r>
            <a:r>
              <a:rPr lang="en-US" sz="2400" b="1" u="sng" dirty="0" smtClean="0">
                <a:solidFill>
                  <a:srgbClr val="7030A0"/>
                </a:solidFill>
                <a:effectLst>
                  <a:outerShdw blurRad="38100" dist="38100" dir="2700000" algn="tl">
                    <a:srgbClr val="000000">
                      <a:alpha val="43137"/>
                    </a:srgbClr>
                  </a:outerShdw>
                </a:effectLst>
                <a:cs typeface="Arial" pitchFamily="34" charset="0"/>
              </a:rPr>
              <a:t>Simple</a:t>
            </a:r>
            <a:r>
              <a:rPr lang="en-US" sz="2400" b="1" u="sng" dirty="0" smtClean="0">
                <a:solidFill>
                  <a:srgbClr val="C00000"/>
                </a:solidFill>
                <a:cs typeface="Arial" pitchFamily="34" charset="0"/>
              </a:rPr>
              <a:t> sentence must contains at least </a:t>
            </a:r>
            <a:r>
              <a:rPr lang="en-US" sz="2400" b="1" u="sng" dirty="0" err="1" smtClean="0">
                <a:solidFill>
                  <a:srgbClr val="C00000"/>
                </a:solidFill>
                <a:cs typeface="Arial" pitchFamily="34" charset="0"/>
              </a:rPr>
              <a:t>twoor</a:t>
            </a:r>
            <a:r>
              <a:rPr lang="en-US" sz="2400" b="1" u="sng" dirty="0" smtClean="0">
                <a:solidFill>
                  <a:srgbClr val="C00000"/>
                </a:solidFill>
                <a:cs typeface="Arial" pitchFamily="34" charset="0"/>
              </a:rPr>
              <a:t> some or all of the following parts of   speech:</a:t>
            </a:r>
          </a:p>
          <a:p>
            <a:pPr algn="l" rtl="1" eaLnBrk="1" hangingPunct="1"/>
            <a:r>
              <a:rPr lang="en-US" sz="2400" b="1" dirty="0" smtClean="0">
                <a:cs typeface="Arial" pitchFamily="34" charset="0"/>
              </a:rPr>
              <a:t> 1. </a:t>
            </a:r>
            <a:r>
              <a:rPr lang="en-US" sz="2400" b="1" dirty="0" smtClean="0">
                <a:effectLst>
                  <a:outerShdw blurRad="38100" dist="38100" dir="2700000" algn="tl">
                    <a:srgbClr val="000000">
                      <a:alpha val="43137"/>
                    </a:srgbClr>
                  </a:outerShdw>
                </a:effectLst>
                <a:cs typeface="Arial" pitchFamily="34" charset="0"/>
              </a:rPr>
              <a:t>An article </a:t>
            </a:r>
            <a:r>
              <a:rPr lang="en-US" sz="2400" b="1" dirty="0" smtClean="0">
                <a:cs typeface="Arial" pitchFamily="34" charset="0"/>
              </a:rPr>
              <a:t>{ </a:t>
            </a:r>
            <a:r>
              <a:rPr lang="en-US" sz="2400" b="1" dirty="0" smtClean="0">
                <a:solidFill>
                  <a:srgbClr val="C00000"/>
                </a:solidFill>
                <a:effectLst>
                  <a:outerShdw blurRad="38100" dist="38100" dir="2700000" algn="tl">
                    <a:srgbClr val="000000">
                      <a:alpha val="43137"/>
                    </a:srgbClr>
                  </a:outerShdw>
                </a:effectLst>
                <a:cs typeface="Arial" pitchFamily="34" charset="0"/>
              </a:rPr>
              <a:t>a</a:t>
            </a:r>
            <a:r>
              <a:rPr lang="en-US" sz="2400" b="1" dirty="0" smtClean="0">
                <a:cs typeface="Arial" pitchFamily="34" charset="0"/>
              </a:rPr>
              <a:t> – </a:t>
            </a:r>
            <a:r>
              <a:rPr lang="en-US" sz="2400" b="1" dirty="0" smtClean="0">
                <a:solidFill>
                  <a:srgbClr val="0070C0"/>
                </a:solidFill>
                <a:effectLst>
                  <a:outerShdw blurRad="38100" dist="38100" dir="2700000" algn="tl">
                    <a:srgbClr val="000000">
                      <a:alpha val="43137"/>
                    </a:srgbClr>
                  </a:outerShdw>
                </a:effectLst>
                <a:cs typeface="Arial" pitchFamily="34" charset="0"/>
              </a:rPr>
              <a:t>an</a:t>
            </a:r>
            <a:r>
              <a:rPr lang="en-US" sz="2400" b="1" dirty="0" smtClean="0">
                <a:cs typeface="Arial" pitchFamily="34" charset="0"/>
              </a:rPr>
              <a:t> – </a:t>
            </a:r>
            <a:r>
              <a:rPr lang="en-US" sz="2400" b="1" dirty="0" smtClean="0">
                <a:solidFill>
                  <a:srgbClr val="009900"/>
                </a:solidFill>
                <a:effectLst>
                  <a:outerShdw blurRad="38100" dist="38100" dir="2700000" algn="tl">
                    <a:srgbClr val="000000">
                      <a:alpha val="43137"/>
                    </a:srgbClr>
                  </a:outerShdw>
                </a:effectLst>
                <a:cs typeface="Arial" pitchFamily="34" charset="0"/>
              </a:rPr>
              <a:t>the</a:t>
            </a:r>
            <a:r>
              <a:rPr lang="en-US" sz="2400" b="1" dirty="0" smtClean="0">
                <a:cs typeface="Arial" pitchFamily="34" charset="0"/>
              </a:rPr>
              <a:t> }</a:t>
            </a:r>
          </a:p>
          <a:p>
            <a:pPr algn="l" rtl="1" eaLnBrk="1" hangingPunct="1"/>
            <a:r>
              <a:rPr lang="en-US" sz="2400" b="1" dirty="0" smtClean="0">
                <a:cs typeface="Arial" pitchFamily="34" charset="0"/>
              </a:rPr>
              <a:t> 2. </a:t>
            </a:r>
            <a:r>
              <a:rPr lang="en-US" sz="2400" b="1" dirty="0" smtClean="0">
                <a:effectLst>
                  <a:outerShdw blurRad="38100" dist="38100" dir="2700000" algn="tl">
                    <a:srgbClr val="000000">
                      <a:alpha val="43137"/>
                    </a:srgbClr>
                  </a:outerShdw>
                </a:effectLst>
                <a:cs typeface="Arial" pitchFamily="34" charset="0"/>
              </a:rPr>
              <a:t>A noun ( singular/ plural </a:t>
            </a:r>
            <a:r>
              <a:rPr lang="en-US" sz="2400" b="1" dirty="0" smtClean="0">
                <a:cs typeface="Arial" pitchFamily="34" charset="0"/>
              </a:rPr>
              <a:t>=  { </a:t>
            </a:r>
            <a:r>
              <a:rPr lang="en-US" sz="2400" b="1" dirty="0" smtClean="0">
                <a:solidFill>
                  <a:srgbClr val="009900"/>
                </a:solidFill>
                <a:effectLst>
                  <a:outerShdw blurRad="38100" dist="38100" dir="2700000" algn="tl">
                    <a:srgbClr val="000000">
                      <a:alpha val="43137"/>
                    </a:srgbClr>
                  </a:outerShdw>
                </a:effectLst>
                <a:cs typeface="Arial" pitchFamily="34" charset="0"/>
              </a:rPr>
              <a:t>subject</a:t>
            </a:r>
            <a:r>
              <a:rPr lang="en-US" sz="2400" b="1" dirty="0" smtClean="0">
                <a:cs typeface="Arial" pitchFamily="34" charset="0"/>
              </a:rPr>
              <a:t> noun / </a:t>
            </a:r>
            <a:r>
              <a:rPr lang="en-US" sz="2400" b="1" dirty="0" smtClean="0">
                <a:solidFill>
                  <a:srgbClr val="C00000"/>
                </a:solidFill>
                <a:effectLst>
                  <a:outerShdw blurRad="38100" dist="38100" dir="2700000" algn="tl">
                    <a:srgbClr val="000000">
                      <a:alpha val="43137"/>
                    </a:srgbClr>
                  </a:outerShdw>
                </a:effectLst>
                <a:cs typeface="Arial" pitchFamily="34" charset="0"/>
              </a:rPr>
              <a:t>object</a:t>
            </a:r>
            <a:r>
              <a:rPr lang="en-US" sz="2400" b="1" dirty="0" smtClean="0">
                <a:cs typeface="Arial" pitchFamily="34" charset="0"/>
              </a:rPr>
              <a:t> noun }</a:t>
            </a:r>
          </a:p>
          <a:p>
            <a:pPr algn="l" rtl="1" eaLnBrk="1" hangingPunct="1"/>
            <a:r>
              <a:rPr lang="en-US" sz="2400" b="1" dirty="0" smtClean="0">
                <a:cs typeface="Arial" pitchFamily="34" charset="0"/>
              </a:rPr>
              <a:t> 3. </a:t>
            </a:r>
            <a:r>
              <a:rPr lang="en-US" sz="2400" b="1" dirty="0" smtClean="0">
                <a:effectLst>
                  <a:outerShdw blurRad="38100" dist="38100" dir="2700000" algn="tl">
                    <a:srgbClr val="000000">
                      <a:alpha val="43137"/>
                    </a:srgbClr>
                  </a:outerShdw>
                </a:effectLst>
                <a:cs typeface="Arial" pitchFamily="34" charset="0"/>
              </a:rPr>
              <a:t>A pronoun </a:t>
            </a:r>
            <a:r>
              <a:rPr lang="en-US" sz="2400" b="1" dirty="0" smtClean="0">
                <a:cs typeface="Arial" pitchFamily="34" charset="0"/>
              </a:rPr>
              <a:t>{ </a:t>
            </a:r>
            <a:r>
              <a:rPr lang="en-US" sz="2400" b="1" dirty="0" smtClean="0">
                <a:solidFill>
                  <a:srgbClr val="C00000"/>
                </a:solidFill>
                <a:effectLst>
                  <a:outerShdw blurRad="38100" dist="38100" dir="2700000" algn="tl">
                    <a:srgbClr val="000000">
                      <a:alpha val="43137"/>
                    </a:srgbClr>
                  </a:outerShdw>
                </a:effectLst>
                <a:cs typeface="Arial" pitchFamily="34" charset="0"/>
              </a:rPr>
              <a:t>I</a:t>
            </a:r>
            <a:r>
              <a:rPr lang="en-US" sz="2400" b="1" dirty="0" smtClean="0">
                <a:cs typeface="Arial" pitchFamily="34" charset="0"/>
              </a:rPr>
              <a:t> , </a:t>
            </a:r>
            <a:r>
              <a:rPr lang="en-US" sz="2400" b="1" dirty="0" smtClean="0">
                <a:solidFill>
                  <a:srgbClr val="009900"/>
                </a:solidFill>
                <a:effectLst>
                  <a:outerShdw blurRad="38100" dist="38100" dir="2700000" algn="tl">
                    <a:srgbClr val="000000">
                      <a:alpha val="43137"/>
                    </a:srgbClr>
                  </a:outerShdw>
                </a:effectLst>
                <a:cs typeface="Arial" pitchFamily="34" charset="0"/>
              </a:rPr>
              <a:t>he</a:t>
            </a:r>
            <a:r>
              <a:rPr lang="en-US" sz="2400" b="1" dirty="0" smtClean="0">
                <a:cs typeface="Arial" pitchFamily="34" charset="0"/>
              </a:rPr>
              <a:t>, </a:t>
            </a:r>
            <a:r>
              <a:rPr lang="en-US" sz="2400" b="1" dirty="0" smtClean="0">
                <a:solidFill>
                  <a:srgbClr val="0070C0"/>
                </a:solidFill>
                <a:cs typeface="Arial" pitchFamily="34" charset="0"/>
              </a:rPr>
              <a:t>She</a:t>
            </a:r>
            <a:r>
              <a:rPr lang="en-US" sz="2400" b="1" dirty="0" smtClean="0">
                <a:cs typeface="Arial" pitchFamily="34" charset="0"/>
              </a:rPr>
              <a:t>, </a:t>
            </a:r>
            <a:r>
              <a:rPr lang="en-US" sz="2400" b="1" dirty="0" smtClean="0">
                <a:solidFill>
                  <a:srgbClr val="7030A0"/>
                </a:solidFill>
                <a:effectLst>
                  <a:outerShdw blurRad="38100" dist="38100" dir="2700000" algn="tl">
                    <a:srgbClr val="000000">
                      <a:alpha val="43137"/>
                    </a:srgbClr>
                  </a:outerShdw>
                </a:effectLst>
                <a:cs typeface="Arial" pitchFamily="34" charset="0"/>
              </a:rPr>
              <a:t>their</a:t>
            </a:r>
            <a:r>
              <a:rPr lang="en-US" sz="2400" b="1" dirty="0" smtClean="0">
                <a:cs typeface="Arial" pitchFamily="34" charset="0"/>
              </a:rPr>
              <a:t>, </a:t>
            </a:r>
            <a:r>
              <a:rPr lang="en-US" sz="2400" b="1" dirty="0" smtClean="0">
                <a:solidFill>
                  <a:srgbClr val="FF3300"/>
                </a:solidFill>
                <a:effectLst>
                  <a:outerShdw blurRad="38100" dist="38100" dir="2700000" algn="tl">
                    <a:srgbClr val="000000">
                      <a:alpha val="43137"/>
                    </a:srgbClr>
                  </a:outerShdw>
                </a:effectLst>
                <a:cs typeface="Arial" pitchFamily="34" charset="0"/>
              </a:rPr>
              <a:t>us,</a:t>
            </a:r>
            <a:r>
              <a:rPr lang="en-US" sz="2400" b="1" dirty="0" smtClean="0">
                <a:cs typeface="Arial" pitchFamily="34" charset="0"/>
              </a:rPr>
              <a:t> </a:t>
            </a:r>
            <a:r>
              <a:rPr lang="en-US" sz="2400" b="1" dirty="0" smtClean="0">
                <a:solidFill>
                  <a:srgbClr val="002060"/>
                </a:solidFill>
                <a:effectLst>
                  <a:outerShdw blurRad="38100" dist="38100" dir="2700000" algn="tl">
                    <a:srgbClr val="000000">
                      <a:alpha val="43137"/>
                    </a:srgbClr>
                  </a:outerShdw>
                </a:effectLst>
                <a:cs typeface="Arial" pitchFamily="34" charset="0"/>
              </a:rPr>
              <a:t>me</a:t>
            </a:r>
            <a:r>
              <a:rPr lang="en-US" sz="2400" b="1" dirty="0" smtClean="0">
                <a:cs typeface="Arial" pitchFamily="34" charset="0"/>
              </a:rPr>
              <a:t>…….etc }</a:t>
            </a:r>
          </a:p>
          <a:p>
            <a:pPr algn="l" rtl="1" eaLnBrk="1" hangingPunct="1"/>
            <a:r>
              <a:rPr lang="en-US" sz="2400" b="1" dirty="0" smtClean="0">
                <a:cs typeface="Arial" pitchFamily="34" charset="0"/>
              </a:rPr>
              <a:t> 4. </a:t>
            </a:r>
            <a:r>
              <a:rPr lang="en-US" sz="2400" b="1" dirty="0" smtClean="0">
                <a:effectLst>
                  <a:outerShdw blurRad="38100" dist="38100" dir="2700000" algn="tl">
                    <a:srgbClr val="000000">
                      <a:alpha val="43137"/>
                    </a:srgbClr>
                  </a:outerShdw>
                </a:effectLst>
                <a:cs typeface="Arial" pitchFamily="34" charset="0"/>
              </a:rPr>
              <a:t>An adjective </a:t>
            </a:r>
            <a:r>
              <a:rPr lang="en-US" sz="2400" b="1" dirty="0" smtClean="0">
                <a:cs typeface="Arial" pitchFamily="34" charset="0"/>
              </a:rPr>
              <a:t>{ </a:t>
            </a:r>
            <a:r>
              <a:rPr lang="en-US" sz="2400" b="1" dirty="0" smtClean="0">
                <a:solidFill>
                  <a:srgbClr val="C00000"/>
                </a:solidFill>
                <a:effectLst>
                  <a:outerShdw blurRad="38100" dist="38100" dir="2700000" algn="tl">
                    <a:srgbClr val="000000">
                      <a:alpha val="43137"/>
                    </a:srgbClr>
                  </a:outerShdw>
                </a:effectLst>
                <a:cs typeface="Arial" pitchFamily="34" charset="0"/>
              </a:rPr>
              <a:t>easy</a:t>
            </a:r>
            <a:r>
              <a:rPr lang="en-US" sz="2400" b="1" dirty="0" smtClean="0">
                <a:cs typeface="Arial" pitchFamily="34" charset="0"/>
              </a:rPr>
              <a:t>, </a:t>
            </a:r>
            <a:r>
              <a:rPr lang="en-US" sz="2400" b="1" dirty="0" smtClean="0">
                <a:solidFill>
                  <a:srgbClr val="7030A0"/>
                </a:solidFill>
                <a:effectLst>
                  <a:outerShdw blurRad="38100" dist="38100" dir="2700000" algn="tl">
                    <a:srgbClr val="000000">
                      <a:alpha val="43137"/>
                    </a:srgbClr>
                  </a:outerShdw>
                </a:effectLst>
                <a:cs typeface="Arial" pitchFamily="34" charset="0"/>
              </a:rPr>
              <a:t>hot</a:t>
            </a:r>
            <a:r>
              <a:rPr lang="en-US" sz="2400" b="1" dirty="0" smtClean="0">
                <a:cs typeface="Arial" pitchFamily="34" charset="0"/>
              </a:rPr>
              <a:t>, </a:t>
            </a:r>
            <a:r>
              <a:rPr lang="en-US" sz="2400" b="1" dirty="0" smtClean="0">
                <a:solidFill>
                  <a:srgbClr val="FF0066"/>
                </a:solidFill>
                <a:effectLst>
                  <a:outerShdw blurRad="38100" dist="38100" dir="2700000" algn="tl">
                    <a:srgbClr val="000000">
                      <a:alpha val="43137"/>
                    </a:srgbClr>
                  </a:outerShdw>
                </a:effectLst>
                <a:cs typeface="Arial" pitchFamily="34" charset="0"/>
              </a:rPr>
              <a:t>important</a:t>
            </a:r>
            <a:r>
              <a:rPr lang="en-US" sz="2400" b="1" dirty="0" smtClean="0">
                <a:cs typeface="Arial" pitchFamily="34" charset="0"/>
              </a:rPr>
              <a:t>, </a:t>
            </a:r>
            <a:r>
              <a:rPr lang="en-US" sz="2400" b="1" dirty="0" smtClean="0">
                <a:solidFill>
                  <a:srgbClr val="0070C0"/>
                </a:solidFill>
                <a:effectLst>
                  <a:outerShdw blurRad="38100" dist="38100" dir="2700000" algn="tl">
                    <a:srgbClr val="000000">
                      <a:alpha val="43137"/>
                    </a:srgbClr>
                  </a:outerShdw>
                </a:effectLst>
                <a:cs typeface="Arial" pitchFamily="34" charset="0"/>
              </a:rPr>
              <a:t>high</a:t>
            </a:r>
            <a:r>
              <a:rPr lang="en-US" sz="2400" b="1" dirty="0" smtClean="0">
                <a:cs typeface="Arial" pitchFamily="34" charset="0"/>
              </a:rPr>
              <a:t>, ------ </a:t>
            </a:r>
            <a:r>
              <a:rPr lang="en-US" sz="2400" b="1" dirty="0" smtClean="0">
                <a:solidFill>
                  <a:srgbClr val="009900"/>
                </a:solidFill>
                <a:effectLst>
                  <a:outerShdw blurRad="38100" dist="38100" dir="2700000" algn="tl">
                    <a:srgbClr val="000000">
                      <a:alpha val="43137"/>
                    </a:srgbClr>
                  </a:outerShdw>
                </a:effectLst>
                <a:cs typeface="Arial" pitchFamily="34" charset="0"/>
              </a:rPr>
              <a:t>smaller</a:t>
            </a:r>
            <a:r>
              <a:rPr lang="en-US" sz="2400" b="1" dirty="0" smtClean="0">
                <a:cs typeface="Arial" pitchFamily="34" charset="0"/>
              </a:rPr>
              <a:t>,    </a:t>
            </a:r>
            <a:r>
              <a:rPr lang="en-US" sz="2400" b="1" dirty="0" smtClean="0">
                <a:solidFill>
                  <a:srgbClr val="C00000"/>
                </a:solidFill>
                <a:effectLst>
                  <a:outerShdw blurRad="38100" dist="38100" dir="2700000" algn="tl">
                    <a:srgbClr val="000000">
                      <a:alpha val="43137"/>
                    </a:srgbClr>
                  </a:outerShdw>
                </a:effectLst>
                <a:cs typeface="Arial" pitchFamily="34" charset="0"/>
              </a:rPr>
              <a:t>best</a:t>
            </a:r>
            <a:r>
              <a:rPr lang="en-US" sz="2400" b="1" dirty="0" smtClean="0">
                <a:cs typeface="Arial" pitchFamily="34" charset="0"/>
              </a:rPr>
              <a:t> ……etc }</a:t>
            </a:r>
          </a:p>
          <a:p>
            <a:pPr algn="l" rtl="1" eaLnBrk="1" hangingPunct="1"/>
            <a:r>
              <a:rPr lang="en-US" sz="2400" b="1" dirty="0" smtClean="0">
                <a:cs typeface="Arial" pitchFamily="34" charset="0"/>
              </a:rPr>
              <a:t> 5. </a:t>
            </a:r>
            <a:r>
              <a:rPr lang="en-US" sz="2400" b="1" dirty="0" smtClean="0">
                <a:effectLst>
                  <a:outerShdw blurRad="38100" dist="38100" dir="2700000" algn="tl">
                    <a:srgbClr val="000000">
                      <a:alpha val="43137"/>
                    </a:srgbClr>
                  </a:outerShdw>
                </a:effectLst>
                <a:cs typeface="Arial" pitchFamily="34" charset="0"/>
              </a:rPr>
              <a:t>An adverb </a:t>
            </a:r>
            <a:r>
              <a:rPr lang="en-US" sz="2400" b="1" dirty="0" smtClean="0">
                <a:cs typeface="Arial" pitchFamily="34" charset="0"/>
              </a:rPr>
              <a:t>{ </a:t>
            </a:r>
            <a:r>
              <a:rPr lang="en-US" sz="2400" b="1" dirty="0" smtClean="0">
                <a:solidFill>
                  <a:srgbClr val="FF0066"/>
                </a:solidFill>
                <a:effectLst>
                  <a:outerShdw blurRad="38100" dist="38100" dir="2700000" algn="tl">
                    <a:srgbClr val="000000">
                      <a:alpha val="43137"/>
                    </a:srgbClr>
                  </a:outerShdw>
                </a:effectLst>
                <a:cs typeface="Arial" pitchFamily="34" charset="0"/>
              </a:rPr>
              <a:t>quickly</a:t>
            </a:r>
            <a:r>
              <a:rPr lang="en-US" sz="2400" b="1" dirty="0" smtClean="0">
                <a:cs typeface="Arial" pitchFamily="34" charset="0"/>
              </a:rPr>
              <a:t>, </a:t>
            </a:r>
            <a:r>
              <a:rPr lang="en-US" sz="2400" b="1" dirty="0" smtClean="0">
                <a:solidFill>
                  <a:srgbClr val="00B050"/>
                </a:solidFill>
                <a:effectLst>
                  <a:outerShdw blurRad="38100" dist="38100" dir="2700000" algn="tl">
                    <a:srgbClr val="000000">
                      <a:alpha val="43137"/>
                    </a:srgbClr>
                  </a:outerShdw>
                </a:effectLst>
                <a:cs typeface="Arial" pitchFamily="34" charset="0"/>
              </a:rPr>
              <a:t>easily</a:t>
            </a:r>
            <a:r>
              <a:rPr lang="en-US" sz="2400" b="1" dirty="0" smtClean="0">
                <a:cs typeface="Arial" pitchFamily="34" charset="0"/>
              </a:rPr>
              <a:t>, </a:t>
            </a:r>
            <a:r>
              <a:rPr lang="en-US" sz="2400" b="1" dirty="0" smtClean="0">
                <a:solidFill>
                  <a:srgbClr val="0070C0"/>
                </a:solidFill>
                <a:effectLst>
                  <a:outerShdw blurRad="38100" dist="38100" dir="2700000" algn="tl">
                    <a:srgbClr val="000000">
                      <a:alpha val="43137"/>
                    </a:srgbClr>
                  </a:outerShdw>
                </a:effectLst>
                <a:cs typeface="Arial" pitchFamily="34" charset="0"/>
              </a:rPr>
              <a:t>fast</a:t>
            </a:r>
            <a:r>
              <a:rPr lang="en-US" sz="2400" b="1" dirty="0" smtClean="0">
                <a:cs typeface="Arial" pitchFamily="34" charset="0"/>
              </a:rPr>
              <a:t>, </a:t>
            </a:r>
            <a:r>
              <a:rPr lang="en-US" sz="2400" b="1" dirty="0" smtClean="0">
                <a:solidFill>
                  <a:srgbClr val="C00000"/>
                </a:solidFill>
                <a:effectLst>
                  <a:outerShdw blurRad="38100" dist="38100" dir="2700000" algn="tl">
                    <a:srgbClr val="000000">
                      <a:alpha val="43137"/>
                    </a:srgbClr>
                  </a:outerShdw>
                </a:effectLst>
                <a:cs typeface="Arial" pitchFamily="34" charset="0"/>
              </a:rPr>
              <a:t>fluently</a:t>
            </a:r>
            <a:r>
              <a:rPr lang="en-US" sz="2400" b="1" dirty="0" smtClean="0">
                <a:cs typeface="Arial" pitchFamily="34" charset="0"/>
              </a:rPr>
              <a:t>, </a:t>
            </a:r>
            <a:r>
              <a:rPr lang="en-US" sz="2400" b="1" dirty="0" smtClean="0">
                <a:solidFill>
                  <a:srgbClr val="7030A0"/>
                </a:solidFill>
                <a:effectLst>
                  <a:outerShdw blurRad="38100" dist="38100" dir="2700000" algn="tl">
                    <a:srgbClr val="000000">
                      <a:alpha val="43137"/>
                    </a:srgbClr>
                  </a:outerShdw>
                </a:effectLst>
                <a:cs typeface="Arial" pitchFamily="34" charset="0"/>
              </a:rPr>
              <a:t>well</a:t>
            </a:r>
            <a:r>
              <a:rPr lang="en-US" sz="2400" b="1" dirty="0" smtClean="0">
                <a:cs typeface="Arial" pitchFamily="34" charset="0"/>
              </a:rPr>
              <a:t> ………..etc }  </a:t>
            </a:r>
          </a:p>
          <a:p>
            <a:pPr algn="l" rtl="1" eaLnBrk="1" hangingPunct="1"/>
            <a:r>
              <a:rPr lang="en-US" sz="2400" b="1" dirty="0" smtClean="0">
                <a:cs typeface="Arial" pitchFamily="34" charset="0"/>
              </a:rPr>
              <a:t> A main verb { </a:t>
            </a:r>
            <a:r>
              <a:rPr lang="en-US" sz="2400" b="1" dirty="0" smtClean="0">
                <a:solidFill>
                  <a:srgbClr val="009900"/>
                </a:solidFill>
                <a:effectLst>
                  <a:outerShdw blurRad="38100" dist="38100" dir="2700000" algn="tl">
                    <a:srgbClr val="000000">
                      <a:alpha val="43137"/>
                    </a:srgbClr>
                  </a:outerShdw>
                </a:effectLst>
                <a:cs typeface="Arial" pitchFamily="34" charset="0"/>
              </a:rPr>
              <a:t>present,  </a:t>
            </a:r>
            <a:r>
              <a:rPr lang="en-US" sz="2400" b="1" dirty="0" smtClean="0">
                <a:solidFill>
                  <a:srgbClr val="FF3300"/>
                </a:solidFill>
                <a:effectLst>
                  <a:outerShdw blurRad="38100" dist="38100" dir="2700000" algn="tl">
                    <a:srgbClr val="000000">
                      <a:alpha val="43137"/>
                    </a:srgbClr>
                  </a:outerShdw>
                </a:effectLst>
                <a:cs typeface="Arial" pitchFamily="34" charset="0"/>
              </a:rPr>
              <a:t>past, </a:t>
            </a:r>
            <a:r>
              <a:rPr lang="en-US" sz="2400" b="1" dirty="0" smtClean="0">
                <a:solidFill>
                  <a:srgbClr val="002060"/>
                </a:solidFill>
                <a:effectLst>
                  <a:outerShdw blurRad="38100" dist="38100" dir="2700000" algn="tl">
                    <a:srgbClr val="000000">
                      <a:alpha val="43137"/>
                    </a:srgbClr>
                  </a:outerShdw>
                </a:effectLst>
                <a:cs typeface="Arial" pitchFamily="34" charset="0"/>
              </a:rPr>
              <a:t>future,</a:t>
            </a:r>
            <a:r>
              <a:rPr lang="en-US" sz="2400" b="1" dirty="0" smtClean="0">
                <a:solidFill>
                  <a:srgbClr val="0070C0"/>
                </a:solidFill>
                <a:effectLst>
                  <a:outerShdw blurRad="38100" dist="38100" dir="2700000" algn="tl">
                    <a:srgbClr val="000000">
                      <a:alpha val="43137"/>
                    </a:srgbClr>
                  </a:outerShdw>
                </a:effectLst>
                <a:cs typeface="Arial" pitchFamily="34" charset="0"/>
              </a:rPr>
              <a:t> </a:t>
            </a:r>
            <a:r>
              <a:rPr lang="en-US" sz="2400" b="1" dirty="0" smtClean="0">
                <a:effectLst>
                  <a:outerShdw blurRad="38100" dist="38100" dir="2700000" algn="tl">
                    <a:srgbClr val="000000">
                      <a:alpha val="43137"/>
                    </a:srgbClr>
                  </a:outerShdw>
                </a:effectLst>
                <a:cs typeface="Arial" pitchFamily="34" charset="0"/>
              </a:rPr>
              <a:t>}</a:t>
            </a:r>
          </a:p>
          <a:p>
            <a:pPr algn="l" rtl="1" eaLnBrk="1" hangingPunct="1"/>
            <a:r>
              <a:rPr lang="en-US" sz="2400" b="1" dirty="0" smtClean="0">
                <a:effectLst>
                  <a:outerShdw blurRad="38100" dist="38100" dir="2700000" algn="tl">
                    <a:srgbClr val="000000">
                      <a:alpha val="43137"/>
                    </a:srgbClr>
                  </a:outerShdw>
                </a:effectLst>
                <a:cs typeface="Arial" pitchFamily="34" charset="0"/>
              </a:rPr>
              <a:t> 6. An auxiliary { </a:t>
            </a:r>
            <a:r>
              <a:rPr lang="en-US" sz="2400" b="1" dirty="0" smtClean="0">
                <a:solidFill>
                  <a:srgbClr val="0070C0"/>
                </a:solidFill>
                <a:effectLst>
                  <a:outerShdw blurRad="38100" dist="38100" dir="2700000" algn="tl">
                    <a:srgbClr val="000000">
                      <a:alpha val="43137"/>
                    </a:srgbClr>
                  </a:outerShdw>
                </a:effectLst>
                <a:cs typeface="Arial" pitchFamily="34" charset="0"/>
              </a:rPr>
              <a:t>verbs to Be, </a:t>
            </a:r>
            <a:r>
              <a:rPr lang="en-US" sz="2400" b="1" dirty="0" smtClean="0">
                <a:solidFill>
                  <a:srgbClr val="C00000"/>
                </a:solidFill>
                <a:effectLst>
                  <a:outerShdw blurRad="38100" dist="38100" dir="2700000" algn="tl">
                    <a:srgbClr val="000000">
                      <a:alpha val="43137"/>
                    </a:srgbClr>
                  </a:outerShdw>
                </a:effectLst>
                <a:cs typeface="Arial" pitchFamily="34" charset="0"/>
              </a:rPr>
              <a:t>verbs to Have, </a:t>
            </a:r>
            <a:r>
              <a:rPr lang="en-US" sz="2400" b="1" dirty="0" smtClean="0">
                <a:solidFill>
                  <a:srgbClr val="009900"/>
                </a:solidFill>
                <a:effectLst>
                  <a:outerShdw blurRad="38100" dist="38100" dir="2700000" algn="tl">
                    <a:srgbClr val="000000">
                      <a:alpha val="43137"/>
                    </a:srgbClr>
                  </a:outerShdw>
                </a:effectLst>
                <a:cs typeface="Arial" pitchFamily="34" charset="0"/>
              </a:rPr>
              <a:t>Modals </a:t>
            </a:r>
            <a:r>
              <a:rPr lang="en-US" sz="2400" b="1" dirty="0" smtClean="0">
                <a:effectLst>
                  <a:outerShdw blurRad="38100" dist="38100" dir="2700000" algn="tl">
                    <a:srgbClr val="000000">
                      <a:alpha val="43137"/>
                    </a:srgbClr>
                  </a:outerShdw>
                </a:effectLst>
                <a:cs typeface="Arial" pitchFamily="34" charset="0"/>
              </a:rPr>
              <a:t>}</a:t>
            </a:r>
          </a:p>
          <a:p>
            <a:pPr algn="l" rtl="1" eaLnBrk="1" hangingPunct="1"/>
            <a:r>
              <a:rPr lang="en-US" sz="2400" b="1" dirty="0" smtClean="0">
                <a:effectLst>
                  <a:outerShdw blurRad="38100" dist="38100" dir="2700000" algn="tl">
                    <a:srgbClr val="000000">
                      <a:alpha val="43137"/>
                    </a:srgbClr>
                  </a:outerShdw>
                </a:effectLst>
                <a:cs typeface="Arial" pitchFamily="34" charset="0"/>
              </a:rPr>
              <a:t> 7. A preposition { </a:t>
            </a:r>
            <a:r>
              <a:rPr lang="en-US" sz="2400" b="1" dirty="0" smtClean="0">
                <a:solidFill>
                  <a:srgbClr val="00B050"/>
                </a:solidFill>
                <a:effectLst>
                  <a:outerShdw blurRad="38100" dist="38100" dir="2700000" algn="tl">
                    <a:srgbClr val="000000">
                      <a:alpha val="43137"/>
                    </a:srgbClr>
                  </a:outerShdw>
                </a:effectLst>
                <a:cs typeface="Arial" pitchFamily="34" charset="0"/>
              </a:rPr>
              <a:t>on, </a:t>
            </a:r>
            <a:r>
              <a:rPr lang="en-US" sz="2400" b="1" dirty="0" smtClean="0">
                <a:solidFill>
                  <a:srgbClr val="C00000"/>
                </a:solidFill>
                <a:effectLst>
                  <a:outerShdw blurRad="38100" dist="38100" dir="2700000" algn="tl">
                    <a:srgbClr val="000000">
                      <a:alpha val="43137"/>
                    </a:srgbClr>
                  </a:outerShdw>
                </a:effectLst>
                <a:cs typeface="Arial" pitchFamily="34" charset="0"/>
              </a:rPr>
              <a:t>in, </a:t>
            </a:r>
            <a:r>
              <a:rPr lang="en-US" sz="2400" b="1" dirty="0" smtClean="0">
                <a:solidFill>
                  <a:srgbClr val="7030A0"/>
                </a:solidFill>
                <a:effectLst>
                  <a:outerShdw blurRad="38100" dist="38100" dir="2700000" algn="tl">
                    <a:srgbClr val="000000">
                      <a:alpha val="43137"/>
                    </a:srgbClr>
                  </a:outerShdw>
                </a:effectLst>
                <a:cs typeface="Arial" pitchFamily="34" charset="0"/>
              </a:rPr>
              <a:t>at, </a:t>
            </a:r>
            <a:r>
              <a:rPr lang="en-US" sz="2400" b="1" dirty="0" smtClean="0">
                <a:solidFill>
                  <a:srgbClr val="00B0F0"/>
                </a:solidFill>
                <a:effectLst>
                  <a:outerShdw blurRad="38100" dist="38100" dir="2700000" algn="tl">
                    <a:srgbClr val="000000">
                      <a:alpha val="43137"/>
                    </a:srgbClr>
                  </a:outerShdw>
                </a:effectLst>
                <a:cs typeface="Arial" pitchFamily="34" charset="0"/>
              </a:rPr>
              <a:t>by, </a:t>
            </a:r>
            <a:r>
              <a:rPr lang="en-US" sz="2400" b="1" dirty="0" smtClean="0">
                <a:solidFill>
                  <a:srgbClr val="FF0066"/>
                </a:solidFill>
                <a:effectLst>
                  <a:outerShdw blurRad="38100" dist="38100" dir="2700000" algn="tl">
                    <a:srgbClr val="000000">
                      <a:alpha val="43137"/>
                    </a:srgbClr>
                  </a:outerShdw>
                </a:effectLst>
                <a:cs typeface="Arial" pitchFamily="34" charset="0"/>
              </a:rPr>
              <a:t>with, </a:t>
            </a:r>
            <a:r>
              <a:rPr lang="en-US" sz="2400" b="1" dirty="0" smtClean="0">
                <a:solidFill>
                  <a:schemeClr val="accent5">
                    <a:lumMod val="50000"/>
                  </a:schemeClr>
                </a:solidFill>
                <a:effectLst>
                  <a:outerShdw blurRad="38100" dist="38100" dir="2700000" algn="tl">
                    <a:srgbClr val="000000">
                      <a:alpha val="43137"/>
                    </a:srgbClr>
                  </a:outerShdw>
                </a:effectLst>
                <a:cs typeface="Arial" pitchFamily="34" charset="0"/>
              </a:rPr>
              <a:t>for ………………….etc</a:t>
            </a:r>
            <a:r>
              <a:rPr lang="en-US" sz="2400" b="1" dirty="0" smtClean="0">
                <a:solidFill>
                  <a:srgbClr val="7030A0"/>
                </a:solidFill>
                <a:effectLst>
                  <a:outerShdw blurRad="38100" dist="38100" dir="2700000" algn="tl">
                    <a:srgbClr val="000000">
                      <a:alpha val="43137"/>
                    </a:srgbClr>
                  </a:outerShdw>
                </a:effectLst>
                <a:cs typeface="Arial" pitchFamily="34" charset="0"/>
              </a:rPr>
              <a:t> </a:t>
            </a:r>
            <a:endParaRPr lang="en-US" sz="2400" b="1" dirty="0" smtClean="0">
              <a:effectLst>
                <a:outerShdw blurRad="38100" dist="38100" dir="2700000" algn="tl">
                  <a:srgbClr val="000000">
                    <a:alpha val="43137"/>
                  </a:srgbClr>
                </a:outerShdw>
              </a:effectLst>
              <a:cs typeface="Arial" pitchFamily="34" charset="0"/>
            </a:endParaRPr>
          </a:p>
          <a:p>
            <a:pPr algn="l" rtl="1" eaLnBrk="1" hangingPunct="1"/>
            <a:r>
              <a:rPr lang="en-US" sz="2400" b="1" dirty="0" smtClean="0">
                <a:effectLst>
                  <a:outerShdw blurRad="38100" dist="38100" dir="2700000" algn="tl">
                    <a:srgbClr val="000000">
                      <a:alpha val="43137"/>
                    </a:srgbClr>
                  </a:outerShdw>
                </a:effectLst>
                <a:cs typeface="Arial" pitchFamily="34" charset="0"/>
              </a:rPr>
              <a:t>  </a:t>
            </a:r>
            <a:endParaRPr lang="en-US" b="1" dirty="0" smtClean="0">
              <a:solidFill>
                <a:srgbClr val="00B050"/>
              </a:solidFill>
              <a:cs typeface="Arial" pitchFamily="34" charset="0"/>
            </a:endParaRPr>
          </a:p>
          <a:p>
            <a:pPr algn="l" rtl="1" eaLnBrk="1" hangingPunct="1"/>
            <a:r>
              <a:rPr lang="en-US" b="1" dirty="0" smtClean="0">
                <a:cs typeface="Arial" pitchFamily="34" charset="0"/>
              </a:rPr>
              <a:t>  </a:t>
            </a:r>
          </a:p>
          <a:p>
            <a:pPr algn="l" rtl="1" eaLnBrk="1" hangingPunct="1"/>
            <a:r>
              <a:rPr lang="en-US" b="1" dirty="0" smtClean="0">
                <a:cs typeface="Arial" pitchFamily="34" charset="0"/>
              </a:rPr>
              <a:t> </a:t>
            </a:r>
            <a:r>
              <a:rPr lang="en-US" b="1" dirty="0" smtClean="0"/>
              <a:t> </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advTm="234">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20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fade">
                                      <p:cBhvr>
                                        <p:cTn id="27" dur="20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fade">
                                      <p:cBhvr>
                                        <p:cTn id="32" dur="2000"/>
                                        <p:tgtEl>
                                          <p:spTgt spid="71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71">
                                            <p:txEl>
                                              <p:pRg st="6" end="6"/>
                                            </p:txEl>
                                          </p:spTgt>
                                        </p:tgtEl>
                                        <p:attrNameLst>
                                          <p:attrName>style.visibility</p:attrName>
                                        </p:attrNameLst>
                                      </p:cBhvr>
                                      <p:to>
                                        <p:strVal val="visible"/>
                                      </p:to>
                                    </p:set>
                                    <p:animEffect transition="in" filter="fade">
                                      <p:cBhvr>
                                        <p:cTn id="37" dur="2000"/>
                                        <p:tgtEl>
                                          <p:spTgt spid="717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171">
                                            <p:txEl>
                                              <p:pRg st="7" end="7"/>
                                            </p:txEl>
                                          </p:spTgt>
                                        </p:tgtEl>
                                        <p:attrNameLst>
                                          <p:attrName>style.visibility</p:attrName>
                                        </p:attrNameLst>
                                      </p:cBhvr>
                                      <p:to>
                                        <p:strVal val="visible"/>
                                      </p:to>
                                    </p:set>
                                    <p:animEffect transition="in" filter="fade">
                                      <p:cBhvr>
                                        <p:cTn id="42" dur="2000"/>
                                        <p:tgtEl>
                                          <p:spTgt spid="717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171">
                                            <p:txEl>
                                              <p:pRg st="8" end="8"/>
                                            </p:txEl>
                                          </p:spTgt>
                                        </p:tgtEl>
                                        <p:attrNameLst>
                                          <p:attrName>style.visibility</p:attrName>
                                        </p:attrNameLst>
                                      </p:cBhvr>
                                      <p:to>
                                        <p:strVal val="visible"/>
                                      </p:to>
                                    </p:set>
                                    <p:animEffect transition="in" filter="fade">
                                      <p:cBhvr>
                                        <p:cTn id="47" dur="2000"/>
                                        <p:tgtEl>
                                          <p:spTgt spid="7171">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171">
                                            <p:txEl>
                                              <p:pRg st="9" end="9"/>
                                            </p:txEl>
                                          </p:spTgt>
                                        </p:tgtEl>
                                        <p:attrNameLst>
                                          <p:attrName>style.visibility</p:attrName>
                                        </p:attrNameLst>
                                      </p:cBhvr>
                                      <p:to>
                                        <p:strVal val="visible"/>
                                      </p:to>
                                    </p:set>
                                    <p:animEffect transition="in" filter="fade">
                                      <p:cBhvr>
                                        <p:cTn id="52" dur="2000"/>
                                        <p:tgtEl>
                                          <p:spTgt spid="7171">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171">
                                            <p:txEl>
                                              <p:pRg st="10" end="10"/>
                                            </p:txEl>
                                          </p:spTgt>
                                        </p:tgtEl>
                                        <p:attrNameLst>
                                          <p:attrName>style.visibility</p:attrName>
                                        </p:attrNameLst>
                                      </p:cBhvr>
                                      <p:to>
                                        <p:strVal val="visible"/>
                                      </p:to>
                                    </p:set>
                                    <p:animEffect transition="in" filter="fade">
                                      <p:cBhvr>
                                        <p:cTn id="57" dur="2000"/>
                                        <p:tgtEl>
                                          <p:spTgt spid="7171">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171">
                                            <p:txEl>
                                              <p:pRg st="11" end="11"/>
                                            </p:txEl>
                                          </p:spTgt>
                                        </p:tgtEl>
                                        <p:attrNameLst>
                                          <p:attrName>style.visibility</p:attrName>
                                        </p:attrNameLst>
                                      </p:cBhvr>
                                      <p:to>
                                        <p:strVal val="visible"/>
                                      </p:to>
                                    </p:set>
                                    <p:animEffect transition="in" filter="fade">
                                      <p:cBhvr>
                                        <p:cTn id="62" dur="2000"/>
                                        <p:tgtEl>
                                          <p:spTgt spid="7171">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7171">
                                            <p:txEl>
                                              <p:pRg st="12" end="12"/>
                                            </p:txEl>
                                          </p:spTgt>
                                        </p:tgtEl>
                                        <p:attrNameLst>
                                          <p:attrName>style.visibility</p:attrName>
                                        </p:attrNameLst>
                                      </p:cBhvr>
                                      <p:to>
                                        <p:strVal val="visible"/>
                                      </p:to>
                                    </p:set>
                                    <p:animEffect transition="in" filter="fade">
                                      <p:cBhvr>
                                        <p:cTn id="67" dur="2000"/>
                                        <p:tgtEl>
                                          <p:spTgt spid="7171">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7171">
                                            <p:txEl>
                                              <p:pRg st="13" end="13"/>
                                            </p:txEl>
                                          </p:spTgt>
                                        </p:tgtEl>
                                        <p:attrNameLst>
                                          <p:attrName>style.visibility</p:attrName>
                                        </p:attrNameLst>
                                      </p:cBhvr>
                                      <p:to>
                                        <p:strVal val="visible"/>
                                      </p:to>
                                    </p:set>
                                    <p:animEffect transition="in" filter="fade">
                                      <p:cBhvr>
                                        <p:cTn id="72" dur="2000"/>
                                        <p:tgtEl>
                                          <p:spTgt spid="7171">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7171">
                                            <p:txEl>
                                              <p:pRg st="15" end="15"/>
                                            </p:txEl>
                                          </p:spTgt>
                                        </p:tgtEl>
                                        <p:attrNameLst>
                                          <p:attrName>style.visibility</p:attrName>
                                        </p:attrNameLst>
                                      </p:cBhvr>
                                      <p:to>
                                        <p:strVal val="visible"/>
                                      </p:to>
                                    </p:set>
                                    <p:animEffect transition="in" filter="fade">
                                      <p:cBhvr>
                                        <p:cTn id="77" dur="2000"/>
                                        <p:tgtEl>
                                          <p:spTgt spid="7171">
                                            <p:txEl>
                                              <p:pRg st="15" end="15"/>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7171">
                                            <p:txEl>
                                              <p:pRg st="16" end="16"/>
                                            </p:txEl>
                                          </p:spTgt>
                                        </p:tgtEl>
                                        <p:attrNameLst>
                                          <p:attrName>style.visibility</p:attrName>
                                        </p:attrNameLst>
                                      </p:cBhvr>
                                      <p:to>
                                        <p:strVal val="visible"/>
                                      </p:to>
                                    </p:set>
                                    <p:animEffect transition="in" filter="fade">
                                      <p:cBhvr>
                                        <p:cTn id="82" dur="2000"/>
                                        <p:tgtEl>
                                          <p:spTgt spid="7171">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b="1" dirty="0" smtClean="0">
                <a:solidFill>
                  <a:srgbClr val="C00000"/>
                </a:solidFill>
              </a:rPr>
              <a:t>Exercise </a:t>
            </a:r>
            <a:endParaRPr lang="en-US" sz="4000" b="1" dirty="0">
              <a:solidFill>
                <a:srgbClr val="C00000"/>
              </a:solidFill>
            </a:endParaRPr>
          </a:p>
        </p:txBody>
      </p:sp>
      <p:sp>
        <p:nvSpPr>
          <p:cNvPr id="7171" name="Text Placeholder 5"/>
          <p:cNvSpPr>
            <a:spLocks noGrp="1"/>
          </p:cNvSpPr>
          <p:nvPr>
            <p:ph idx="1"/>
          </p:nvPr>
        </p:nvSpPr>
        <p:spPr>
          <a:xfrm>
            <a:off x="495300" y="1295401"/>
            <a:ext cx="8915400" cy="4876800"/>
          </a:xfrm>
        </p:spPr>
        <p:txBody>
          <a:bodyPr/>
          <a:lstStyle/>
          <a:p>
            <a:pPr algn="l" rtl="1" eaLnBrk="1" hangingPunct="1"/>
            <a:r>
              <a:rPr lang="en-US" sz="1800" b="1" dirty="0" smtClean="0">
                <a:cs typeface="Arial" pitchFamily="34" charset="0"/>
              </a:rPr>
              <a:t>  </a:t>
            </a:r>
            <a:r>
              <a:rPr lang="en-US" sz="2400" b="1" dirty="0" smtClean="0">
                <a:solidFill>
                  <a:srgbClr val="C00000"/>
                </a:solidFill>
                <a:effectLst>
                  <a:outerShdw blurRad="38100" dist="38100" dir="2700000" algn="tl">
                    <a:srgbClr val="000000">
                      <a:alpha val="43137"/>
                    </a:srgbClr>
                  </a:outerShdw>
                </a:effectLst>
                <a:cs typeface="Arial" pitchFamily="34" charset="0"/>
              </a:rPr>
              <a:t>Circle the most suitable answer a, b, c or d for each of the following </a:t>
            </a:r>
            <a:endParaRPr lang="en-US" sz="1800" b="1" dirty="0" smtClean="0">
              <a:solidFill>
                <a:srgbClr val="C00000"/>
              </a:solidFill>
              <a:effectLst>
                <a:outerShdw blurRad="38100" dist="38100" dir="2700000" algn="tl">
                  <a:srgbClr val="000000">
                    <a:alpha val="43137"/>
                  </a:srgbClr>
                </a:outerShdw>
              </a:effectLst>
              <a:cs typeface="Arial" pitchFamily="34" charset="0"/>
            </a:endParaRPr>
          </a:p>
          <a:p>
            <a:pPr algn="l" rtl="1" eaLnBrk="1" hangingPunct="1"/>
            <a:r>
              <a:rPr lang="en-US" sz="1800" b="1" spc="300" dirty="0" smtClean="0">
                <a:cs typeface="Arial" pitchFamily="34" charset="0"/>
              </a:rPr>
              <a:t>  </a:t>
            </a:r>
            <a:r>
              <a:rPr lang="en-US" sz="2000" b="1" spc="300" dirty="0" smtClean="0">
                <a:effectLst>
                  <a:outerShdw blurRad="38100" dist="38100" dir="2700000" algn="tl">
                    <a:srgbClr val="000000">
                      <a:alpha val="43137"/>
                    </a:srgbClr>
                  </a:outerShdw>
                </a:effectLst>
                <a:cs typeface="Arial" pitchFamily="34" charset="0"/>
              </a:rPr>
              <a:t>-</a:t>
            </a:r>
            <a:r>
              <a:rPr lang="en-US" sz="2000" b="1" dirty="0" smtClean="0">
                <a:effectLst>
                  <a:outerShdw blurRad="38100" dist="38100" dir="2700000" algn="tl">
                    <a:srgbClr val="000000">
                      <a:alpha val="43137"/>
                    </a:srgbClr>
                  </a:outerShdw>
                </a:effectLst>
                <a:cs typeface="Arial" pitchFamily="34" charset="0"/>
              </a:rPr>
              <a:t> The </a:t>
            </a:r>
            <a:r>
              <a:rPr lang="en-US" sz="2000" b="1" u="sng" dirty="0" smtClean="0">
                <a:effectLst>
                  <a:outerShdw blurRad="38100" dist="38100" dir="2700000" algn="tl">
                    <a:srgbClr val="000000">
                      <a:alpha val="43137"/>
                    </a:srgbClr>
                  </a:outerShdw>
                </a:effectLst>
                <a:cs typeface="Arial" pitchFamily="34" charset="0"/>
              </a:rPr>
              <a:t>final</a:t>
            </a:r>
            <a:r>
              <a:rPr lang="en-US" sz="2000" b="1" dirty="0" smtClean="0">
                <a:effectLst>
                  <a:outerShdw blurRad="38100" dist="38100" dir="2700000" algn="tl">
                    <a:srgbClr val="000000">
                      <a:alpha val="43137"/>
                    </a:srgbClr>
                  </a:outerShdw>
                </a:effectLst>
                <a:cs typeface="Arial" pitchFamily="34" charset="0"/>
              </a:rPr>
              <a:t> test </a:t>
            </a:r>
            <a:r>
              <a:rPr lang="en-US" sz="2000" b="1" u="sng" dirty="0" smtClean="0">
                <a:effectLst>
                  <a:outerShdw blurRad="38100" dist="38100" dir="2700000" algn="tl">
                    <a:srgbClr val="000000">
                      <a:alpha val="43137"/>
                    </a:srgbClr>
                  </a:outerShdw>
                </a:effectLst>
                <a:cs typeface="Arial" pitchFamily="34" charset="0"/>
              </a:rPr>
              <a:t>will</a:t>
            </a:r>
            <a:r>
              <a:rPr lang="en-US" sz="2000" b="1" dirty="0" smtClean="0">
                <a:effectLst>
                  <a:outerShdw blurRad="38100" dist="38100" dir="2700000" algn="tl">
                    <a:srgbClr val="000000">
                      <a:alpha val="43137"/>
                    </a:srgbClr>
                  </a:outerShdw>
                </a:effectLst>
                <a:cs typeface="Arial" pitchFamily="34" charset="0"/>
              </a:rPr>
              <a:t> be similar to the </a:t>
            </a:r>
            <a:r>
              <a:rPr lang="en-US" sz="2000" b="1" u="sng" dirty="0" smtClean="0">
                <a:effectLst>
                  <a:outerShdw blurRad="38100" dist="38100" dir="2700000" algn="tl">
                    <a:srgbClr val="000000">
                      <a:alpha val="43137"/>
                    </a:srgbClr>
                  </a:outerShdw>
                </a:effectLst>
                <a:cs typeface="Arial" pitchFamily="34" charset="0"/>
              </a:rPr>
              <a:t>questions</a:t>
            </a:r>
            <a:r>
              <a:rPr lang="en-US" sz="2000" b="1" dirty="0" smtClean="0">
                <a:effectLst>
                  <a:outerShdw blurRad="38100" dist="38100" dir="2700000" algn="tl">
                    <a:srgbClr val="000000">
                      <a:alpha val="43137"/>
                    </a:srgbClr>
                  </a:outerShdw>
                </a:effectLst>
                <a:cs typeface="Arial" pitchFamily="34" charset="0"/>
              </a:rPr>
              <a:t> </a:t>
            </a:r>
            <a:r>
              <a:rPr lang="en-US" sz="2000" b="1" u="sng" dirty="0" smtClean="0">
                <a:effectLst>
                  <a:outerShdw blurRad="38100" dist="38100" dir="2700000" algn="tl">
                    <a:srgbClr val="000000">
                      <a:alpha val="43137"/>
                    </a:srgbClr>
                  </a:outerShdw>
                </a:effectLst>
                <a:cs typeface="Arial" pitchFamily="34" charset="0"/>
              </a:rPr>
              <a:t>in</a:t>
            </a:r>
            <a:r>
              <a:rPr lang="en-US" sz="2000" b="1" dirty="0" smtClean="0">
                <a:effectLst>
                  <a:outerShdw blurRad="38100" dist="38100" dir="2700000" algn="tl">
                    <a:srgbClr val="000000">
                      <a:alpha val="43137"/>
                    </a:srgbClr>
                  </a:outerShdw>
                </a:effectLst>
                <a:cs typeface="Arial" pitchFamily="34" charset="0"/>
              </a:rPr>
              <a:t> the lectures exercises.</a:t>
            </a:r>
            <a:endParaRPr lang="en-US" sz="1800" b="1" dirty="0" smtClean="0">
              <a:effectLst>
                <a:outerShdw blurRad="38100" dist="38100" dir="2700000" algn="tl">
                  <a:srgbClr val="000000">
                    <a:alpha val="43137"/>
                  </a:srgbClr>
                </a:outerShdw>
              </a:effectLst>
              <a:cs typeface="Arial" pitchFamily="34" charset="0"/>
            </a:endParaRPr>
          </a:p>
          <a:p>
            <a:pPr algn="l" rtl="1" eaLnBrk="1" hangingPunct="1"/>
            <a:r>
              <a:rPr lang="en-US" sz="1800" b="1" dirty="0" smtClean="0">
                <a:solidFill>
                  <a:srgbClr val="0070C0"/>
                </a:solidFill>
                <a:cs typeface="Arial" pitchFamily="34" charset="0"/>
              </a:rPr>
              <a:t>    </a:t>
            </a:r>
            <a:r>
              <a:rPr lang="en-US" sz="2000" b="1" dirty="0" smtClean="0">
                <a:cs typeface="Arial" pitchFamily="34" charset="0"/>
              </a:rPr>
              <a:t>1. The part speech of “ final” is __________________________________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verb                                                                                    B. an adverb</a:t>
            </a:r>
          </a:p>
          <a:p>
            <a:pPr algn="l" rtl="1" eaLnBrk="1" hangingPunct="1"/>
            <a:r>
              <a:rPr lang="en-US" sz="1800" b="1" dirty="0" smtClean="0">
                <a:solidFill>
                  <a:srgbClr val="0070C0"/>
                </a:solidFill>
                <a:cs typeface="Arial" pitchFamily="34" charset="0"/>
              </a:rPr>
              <a:t>         C. a noun                                                                                   D. an adjective    </a:t>
            </a:r>
          </a:p>
          <a:p>
            <a:pPr algn="l" rtl="1" eaLnBrk="1" hangingPunct="1"/>
            <a:r>
              <a:rPr lang="en-US" sz="1800" b="1" dirty="0" smtClean="0">
                <a:cs typeface="Arial" pitchFamily="34" charset="0"/>
              </a:rPr>
              <a:t>   </a:t>
            </a:r>
            <a:r>
              <a:rPr lang="en-US" sz="2000" b="1" dirty="0" smtClean="0">
                <a:cs typeface="Arial" pitchFamily="34" charset="0"/>
              </a:rPr>
              <a:t>2.  The part speech of “ questions ” is 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verb                                                                                   B. an adverb</a:t>
            </a:r>
          </a:p>
          <a:p>
            <a:pPr algn="l" rtl="1" eaLnBrk="1" hangingPunct="1"/>
            <a:r>
              <a:rPr lang="en-US" sz="1800" b="1" dirty="0" smtClean="0">
                <a:solidFill>
                  <a:srgbClr val="0070C0"/>
                </a:solidFill>
                <a:cs typeface="Arial" pitchFamily="34" charset="0"/>
              </a:rPr>
              <a:t>         C. a noun                                                                                  D. an adjective    </a:t>
            </a:r>
          </a:p>
          <a:p>
            <a:pPr algn="l" rtl="1" eaLnBrk="1" hangingPunct="1"/>
            <a:r>
              <a:rPr lang="en-US" sz="1800" b="1" dirty="0" smtClean="0">
                <a:cs typeface="Arial" pitchFamily="34" charset="0"/>
              </a:rPr>
              <a:t>   </a:t>
            </a:r>
            <a:r>
              <a:rPr lang="en-US" sz="2000" b="1" dirty="0" smtClean="0">
                <a:cs typeface="Arial" pitchFamily="34" charset="0"/>
              </a:rPr>
              <a:t>3. The part speech of “ will” is __________________________________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main verb                                                                        B. a verb to be</a:t>
            </a:r>
          </a:p>
          <a:p>
            <a:pPr algn="l" rtl="1" eaLnBrk="1" hangingPunct="1"/>
            <a:r>
              <a:rPr lang="en-US" sz="1800" b="1" dirty="0" smtClean="0">
                <a:solidFill>
                  <a:srgbClr val="0070C0"/>
                </a:solidFill>
                <a:cs typeface="Arial" pitchFamily="34" charset="0"/>
              </a:rPr>
              <a:t>         C. a modal                                                                               D. a preposition</a:t>
            </a:r>
          </a:p>
          <a:p>
            <a:pPr algn="l" rtl="1" eaLnBrk="1" hangingPunct="1"/>
            <a:r>
              <a:rPr lang="en-US" sz="1800" b="1" dirty="0" smtClean="0">
                <a:cs typeface="Arial" pitchFamily="34" charset="0"/>
              </a:rPr>
              <a:t>   </a:t>
            </a:r>
            <a:r>
              <a:rPr lang="en-US" sz="2000" b="1" dirty="0" smtClean="0">
                <a:cs typeface="Arial" pitchFamily="34" charset="0"/>
              </a:rPr>
              <a:t>4. The part speech of “ in” is ___________________________________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verb                                                                                  B. a preposition</a:t>
            </a:r>
          </a:p>
          <a:p>
            <a:pPr algn="l" rtl="1" eaLnBrk="1" hangingPunct="1"/>
            <a:r>
              <a:rPr lang="en-US" sz="1800" b="1" dirty="0" smtClean="0">
                <a:solidFill>
                  <a:srgbClr val="0070C0"/>
                </a:solidFill>
                <a:cs typeface="Arial" pitchFamily="34" charset="0"/>
              </a:rPr>
              <a:t>         C. a noun                                                                                 D. an adjective    </a:t>
            </a:r>
          </a:p>
          <a:p>
            <a:pPr algn="l" rtl="1" eaLnBrk="1" hangingPunct="1"/>
            <a:r>
              <a:rPr lang="en-US" sz="1800" b="1" dirty="0" smtClean="0">
                <a:cs typeface="Arial" pitchFamily="34" charset="0"/>
              </a:rPr>
              <a:t>          </a:t>
            </a:r>
            <a:endParaRPr lang="en-US" b="1" dirty="0" smtClean="0">
              <a:cs typeface="Arial" pitchFamily="34" charset="0"/>
            </a:endParaRPr>
          </a:p>
          <a:p>
            <a:pPr algn="l" rtl="1" eaLnBrk="1" hangingPunct="1"/>
            <a:r>
              <a:rPr lang="en-US" b="1" dirty="0" smtClean="0">
                <a:cs typeface="Arial" pitchFamily="34" charset="0"/>
              </a:rPr>
              <a:t>  </a:t>
            </a:r>
            <a:r>
              <a:rPr lang="en-US" b="1" dirty="0" smtClean="0"/>
              <a:t> </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advTm="234">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171">
                                            <p:txEl>
                                              <p:pRg st="2" end="2"/>
                                            </p:txEl>
                                          </p:spTgt>
                                        </p:tgtEl>
                                        <p:attrNameLst>
                                          <p:attrName>style.visibility</p:attrName>
                                        </p:attrNameLst>
                                      </p:cBhvr>
                                      <p:to>
                                        <p:strVal val="visible"/>
                                      </p:to>
                                    </p:set>
                                    <p:animEffect transition="in" filter="fade">
                                      <p:cBhvr>
                                        <p:cTn id="15" dur="2000"/>
                                        <p:tgtEl>
                                          <p:spTgt spid="7171">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171">
                                            <p:txEl>
                                              <p:pRg st="3" end="3"/>
                                            </p:txEl>
                                          </p:spTgt>
                                        </p:tgtEl>
                                        <p:attrNameLst>
                                          <p:attrName>style.visibility</p:attrName>
                                        </p:attrNameLst>
                                      </p:cBhvr>
                                      <p:to>
                                        <p:strVal val="visible"/>
                                      </p:to>
                                    </p:set>
                                    <p:animEffect transition="in" filter="fade">
                                      <p:cBhvr>
                                        <p:cTn id="18" dur="2000"/>
                                        <p:tgtEl>
                                          <p:spTgt spid="7171">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171">
                                            <p:txEl>
                                              <p:pRg st="4" end="4"/>
                                            </p:txEl>
                                          </p:spTgt>
                                        </p:tgtEl>
                                        <p:attrNameLst>
                                          <p:attrName>style.visibility</p:attrName>
                                        </p:attrNameLst>
                                      </p:cBhvr>
                                      <p:to>
                                        <p:strVal val="visible"/>
                                      </p:to>
                                    </p:set>
                                    <p:animEffect transition="in" filter="fade">
                                      <p:cBhvr>
                                        <p:cTn id="21" dur="2000"/>
                                        <p:tgtEl>
                                          <p:spTgt spid="7171">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171">
                                            <p:txEl>
                                              <p:pRg st="5" end="5"/>
                                            </p:txEl>
                                          </p:spTgt>
                                        </p:tgtEl>
                                        <p:attrNameLst>
                                          <p:attrName>style.visibility</p:attrName>
                                        </p:attrNameLst>
                                      </p:cBhvr>
                                      <p:to>
                                        <p:strVal val="visible"/>
                                      </p:to>
                                    </p:set>
                                    <p:animEffect transition="in" filter="fade">
                                      <p:cBhvr>
                                        <p:cTn id="26" dur="2000"/>
                                        <p:tgtEl>
                                          <p:spTgt spid="7171">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171">
                                            <p:txEl>
                                              <p:pRg st="6" end="6"/>
                                            </p:txEl>
                                          </p:spTgt>
                                        </p:tgtEl>
                                        <p:attrNameLst>
                                          <p:attrName>style.visibility</p:attrName>
                                        </p:attrNameLst>
                                      </p:cBhvr>
                                      <p:to>
                                        <p:strVal val="visible"/>
                                      </p:to>
                                    </p:set>
                                    <p:animEffect transition="in" filter="fade">
                                      <p:cBhvr>
                                        <p:cTn id="31" dur="2000"/>
                                        <p:tgtEl>
                                          <p:spTgt spid="7171">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7171">
                                            <p:txEl>
                                              <p:pRg st="7" end="7"/>
                                            </p:txEl>
                                          </p:spTgt>
                                        </p:tgtEl>
                                        <p:attrNameLst>
                                          <p:attrName>style.visibility</p:attrName>
                                        </p:attrNameLst>
                                      </p:cBhvr>
                                      <p:to>
                                        <p:strVal val="visible"/>
                                      </p:to>
                                    </p:set>
                                    <p:animEffect transition="in" filter="fade">
                                      <p:cBhvr>
                                        <p:cTn id="36" dur="2000"/>
                                        <p:tgtEl>
                                          <p:spTgt spid="7171">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7171">
                                            <p:txEl>
                                              <p:pRg st="8" end="8"/>
                                            </p:txEl>
                                          </p:spTgt>
                                        </p:tgtEl>
                                        <p:attrNameLst>
                                          <p:attrName>style.visibility</p:attrName>
                                        </p:attrNameLst>
                                      </p:cBhvr>
                                      <p:to>
                                        <p:strVal val="visible"/>
                                      </p:to>
                                    </p:set>
                                    <p:animEffect transition="in" filter="fade">
                                      <p:cBhvr>
                                        <p:cTn id="41" dur="2000"/>
                                        <p:tgtEl>
                                          <p:spTgt spid="7171">
                                            <p:txEl>
                                              <p:pRg st="8" end="8"/>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7171">
                                            <p:txEl>
                                              <p:pRg st="9" end="9"/>
                                            </p:txEl>
                                          </p:spTgt>
                                        </p:tgtEl>
                                        <p:attrNameLst>
                                          <p:attrName>style.visibility</p:attrName>
                                        </p:attrNameLst>
                                      </p:cBhvr>
                                      <p:to>
                                        <p:strVal val="visible"/>
                                      </p:to>
                                    </p:set>
                                    <p:animEffect transition="in" filter="fade">
                                      <p:cBhvr>
                                        <p:cTn id="46" dur="2000"/>
                                        <p:tgtEl>
                                          <p:spTgt spid="7171">
                                            <p:txEl>
                                              <p:pRg st="9" end="9"/>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7171">
                                            <p:txEl>
                                              <p:pRg st="10" end="10"/>
                                            </p:txEl>
                                          </p:spTgt>
                                        </p:tgtEl>
                                        <p:attrNameLst>
                                          <p:attrName>style.visibility</p:attrName>
                                        </p:attrNameLst>
                                      </p:cBhvr>
                                      <p:to>
                                        <p:strVal val="visible"/>
                                      </p:to>
                                    </p:set>
                                    <p:animEffect transition="in" filter="fade">
                                      <p:cBhvr>
                                        <p:cTn id="51" dur="2000"/>
                                        <p:tgtEl>
                                          <p:spTgt spid="7171">
                                            <p:txEl>
                                              <p:pRg st="10" end="1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7171">
                                            <p:txEl>
                                              <p:pRg st="11" end="11"/>
                                            </p:txEl>
                                          </p:spTgt>
                                        </p:tgtEl>
                                        <p:attrNameLst>
                                          <p:attrName>style.visibility</p:attrName>
                                        </p:attrNameLst>
                                      </p:cBhvr>
                                      <p:to>
                                        <p:strVal val="visible"/>
                                      </p:to>
                                    </p:set>
                                    <p:animEffect transition="in" filter="fade">
                                      <p:cBhvr>
                                        <p:cTn id="56" dur="2000"/>
                                        <p:tgtEl>
                                          <p:spTgt spid="7171">
                                            <p:txEl>
                                              <p:pRg st="11" end="11"/>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7171">
                                            <p:txEl>
                                              <p:pRg st="12" end="12"/>
                                            </p:txEl>
                                          </p:spTgt>
                                        </p:tgtEl>
                                        <p:attrNameLst>
                                          <p:attrName>style.visibility</p:attrName>
                                        </p:attrNameLst>
                                      </p:cBhvr>
                                      <p:to>
                                        <p:strVal val="visible"/>
                                      </p:to>
                                    </p:set>
                                    <p:animEffect transition="in" filter="fade">
                                      <p:cBhvr>
                                        <p:cTn id="61" dur="2000"/>
                                        <p:tgtEl>
                                          <p:spTgt spid="7171">
                                            <p:txEl>
                                              <p:pRg st="12" end="12"/>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7171">
                                            <p:txEl>
                                              <p:pRg st="13" end="13"/>
                                            </p:txEl>
                                          </p:spTgt>
                                        </p:tgtEl>
                                        <p:attrNameLst>
                                          <p:attrName>style.visibility</p:attrName>
                                        </p:attrNameLst>
                                      </p:cBhvr>
                                      <p:to>
                                        <p:strVal val="visible"/>
                                      </p:to>
                                    </p:set>
                                    <p:animEffect transition="in" filter="fade">
                                      <p:cBhvr>
                                        <p:cTn id="66" dur="2000"/>
                                        <p:tgtEl>
                                          <p:spTgt spid="7171">
                                            <p:txEl>
                                              <p:pRg st="13" end="13"/>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7171">
                                            <p:txEl>
                                              <p:pRg st="14" end="14"/>
                                            </p:txEl>
                                          </p:spTgt>
                                        </p:tgtEl>
                                        <p:attrNameLst>
                                          <p:attrName>style.visibility</p:attrName>
                                        </p:attrNameLst>
                                      </p:cBhvr>
                                      <p:to>
                                        <p:strVal val="visible"/>
                                      </p:to>
                                    </p:set>
                                    <p:animEffect transition="in" filter="fade">
                                      <p:cBhvr>
                                        <p:cTn id="71" dur="2000"/>
                                        <p:tgtEl>
                                          <p:spTgt spid="7171">
                                            <p:txEl>
                                              <p:pRg st="14" end="14"/>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7171">
                                            <p:txEl>
                                              <p:pRg st="15" end="15"/>
                                            </p:txEl>
                                          </p:spTgt>
                                        </p:tgtEl>
                                        <p:attrNameLst>
                                          <p:attrName>style.visibility</p:attrName>
                                        </p:attrNameLst>
                                      </p:cBhvr>
                                      <p:to>
                                        <p:strVal val="visible"/>
                                      </p:to>
                                    </p:set>
                                    <p:animEffect transition="in" filter="fade">
                                      <p:cBhvr>
                                        <p:cTn id="76" dur="2000"/>
                                        <p:tgtEl>
                                          <p:spTgt spid="7171">
                                            <p:txEl>
                                              <p:pRg st="15" end="15"/>
                                            </p:txEl>
                                          </p:spTgt>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7171">
                                            <p:txEl>
                                              <p:pRg st="16" end="16"/>
                                            </p:txEl>
                                          </p:spTgt>
                                        </p:tgtEl>
                                        <p:attrNameLst>
                                          <p:attrName>style.visibility</p:attrName>
                                        </p:attrNameLst>
                                      </p:cBhvr>
                                      <p:to>
                                        <p:strVal val="visible"/>
                                      </p:to>
                                    </p:set>
                                    <p:animEffect transition="in" filter="fade">
                                      <p:cBhvr>
                                        <p:cTn id="79" dur="2000"/>
                                        <p:tgtEl>
                                          <p:spTgt spid="7171">
                                            <p:txEl>
                                              <p:pRg st="16" end="16"/>
                                            </p:txEl>
                                          </p:spTgt>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7171">
                                            <p:txEl>
                                              <p:pRg st="17" end="17"/>
                                            </p:txEl>
                                          </p:spTgt>
                                        </p:tgtEl>
                                        <p:attrNameLst>
                                          <p:attrName>style.visibility</p:attrName>
                                        </p:attrNameLst>
                                      </p:cBhvr>
                                      <p:to>
                                        <p:strVal val="visible"/>
                                      </p:to>
                                    </p:set>
                                    <p:animEffect transition="in" filter="fade">
                                      <p:cBhvr>
                                        <p:cTn id="82" dur="2000"/>
                                        <p:tgtEl>
                                          <p:spTgt spid="7171">
                                            <p:txEl>
                                              <p:pRg st="17" end="17"/>
                                            </p:txEl>
                                          </p:spTgt>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7171">
                                            <p:txEl>
                                              <p:pRg st="19" end="19"/>
                                            </p:txEl>
                                          </p:spTgt>
                                        </p:tgtEl>
                                        <p:attrNameLst>
                                          <p:attrName>style.visibility</p:attrName>
                                        </p:attrNameLst>
                                      </p:cBhvr>
                                      <p:to>
                                        <p:strVal val="visible"/>
                                      </p:to>
                                    </p:set>
                                    <p:animEffect transition="in" filter="fade">
                                      <p:cBhvr>
                                        <p:cTn id="85" dur="2000"/>
                                        <p:tgtEl>
                                          <p:spTgt spid="7171">
                                            <p:txEl>
                                              <p:pRg st="19" end="19"/>
                                            </p:txEl>
                                          </p:spTgt>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7171">
                                            <p:txEl>
                                              <p:pRg st="20" end="20"/>
                                            </p:txEl>
                                          </p:spTgt>
                                        </p:tgtEl>
                                        <p:attrNameLst>
                                          <p:attrName>style.visibility</p:attrName>
                                        </p:attrNameLst>
                                      </p:cBhvr>
                                      <p:to>
                                        <p:strVal val="visible"/>
                                      </p:to>
                                    </p:set>
                                    <p:animEffect transition="in" filter="fade">
                                      <p:cBhvr>
                                        <p:cTn id="88" dur="2000"/>
                                        <p:tgtEl>
                                          <p:spTgt spid="7171">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sz="3200" b="1" dirty="0" smtClean="0">
                <a:solidFill>
                  <a:srgbClr val="C00000"/>
                </a:solidFill>
              </a:rPr>
              <a:t>Exercise </a:t>
            </a:r>
            <a:endParaRPr lang="en-US" sz="4000" b="1" dirty="0">
              <a:solidFill>
                <a:srgbClr val="C00000"/>
              </a:solidFill>
            </a:endParaRPr>
          </a:p>
        </p:txBody>
      </p:sp>
      <p:sp>
        <p:nvSpPr>
          <p:cNvPr id="7171" name="Text Placeholder 5"/>
          <p:cNvSpPr>
            <a:spLocks noGrp="1"/>
          </p:cNvSpPr>
          <p:nvPr>
            <p:ph idx="1"/>
          </p:nvPr>
        </p:nvSpPr>
        <p:spPr>
          <a:xfrm>
            <a:off x="495300" y="1295401"/>
            <a:ext cx="8915400" cy="4876800"/>
          </a:xfrm>
        </p:spPr>
        <p:txBody>
          <a:bodyPr/>
          <a:lstStyle/>
          <a:p>
            <a:pPr algn="l" rtl="1" eaLnBrk="1" hangingPunct="1"/>
            <a:r>
              <a:rPr lang="en-US" sz="1800" b="1" dirty="0" smtClean="0">
                <a:cs typeface="Arial" pitchFamily="34" charset="0"/>
              </a:rPr>
              <a:t>  </a:t>
            </a:r>
            <a:r>
              <a:rPr lang="en-US" sz="2400" b="1" dirty="0" smtClean="0">
                <a:solidFill>
                  <a:srgbClr val="C00000"/>
                </a:solidFill>
                <a:effectLst>
                  <a:outerShdw blurRad="38100" dist="38100" dir="2700000" algn="tl">
                    <a:srgbClr val="000000">
                      <a:alpha val="43137"/>
                    </a:srgbClr>
                  </a:outerShdw>
                </a:effectLst>
                <a:cs typeface="Arial" pitchFamily="34" charset="0"/>
              </a:rPr>
              <a:t>Circle the most suitable answer a, b, c or d for each of the following </a:t>
            </a:r>
            <a:endParaRPr lang="en-US" sz="1800" b="1" dirty="0" smtClean="0">
              <a:solidFill>
                <a:srgbClr val="C00000"/>
              </a:solidFill>
              <a:effectLst>
                <a:outerShdw blurRad="38100" dist="38100" dir="2700000" algn="tl">
                  <a:srgbClr val="000000">
                    <a:alpha val="43137"/>
                  </a:srgbClr>
                </a:outerShdw>
              </a:effectLst>
              <a:cs typeface="Arial" pitchFamily="34" charset="0"/>
            </a:endParaRPr>
          </a:p>
          <a:p>
            <a:pPr algn="l" rtl="1" eaLnBrk="1" hangingPunct="1"/>
            <a:r>
              <a:rPr lang="en-US" sz="1800" b="1" dirty="0" smtClean="0">
                <a:cs typeface="Arial" pitchFamily="34" charset="0"/>
              </a:rPr>
              <a:t>  </a:t>
            </a:r>
            <a:r>
              <a:rPr lang="en-US" sz="2000" b="1" dirty="0" smtClean="0">
                <a:effectLst>
                  <a:outerShdw blurRad="38100" dist="38100" dir="2700000" algn="tl">
                    <a:srgbClr val="000000">
                      <a:alpha val="43137"/>
                    </a:srgbClr>
                  </a:outerShdw>
                </a:effectLst>
                <a:cs typeface="Arial" pitchFamily="34" charset="0"/>
              </a:rPr>
              <a:t> </a:t>
            </a:r>
            <a:r>
              <a:rPr lang="en-US" sz="2400" b="1" dirty="0" smtClean="0">
                <a:cs typeface="Arial" pitchFamily="34" charset="0"/>
              </a:rPr>
              <a:t>The </a:t>
            </a:r>
            <a:r>
              <a:rPr lang="en-US" sz="2400" b="1" u="sng" dirty="0" smtClean="0">
                <a:cs typeface="Arial" pitchFamily="34" charset="0"/>
              </a:rPr>
              <a:t>doctor</a:t>
            </a:r>
            <a:r>
              <a:rPr lang="en-US" sz="2400" b="1" dirty="0" smtClean="0">
                <a:cs typeface="Arial" pitchFamily="34" charset="0"/>
              </a:rPr>
              <a:t> </a:t>
            </a:r>
            <a:r>
              <a:rPr lang="en-US" sz="2400" b="1" u="sng" dirty="0" smtClean="0">
                <a:cs typeface="Arial" pitchFamily="34" charset="0"/>
              </a:rPr>
              <a:t>gave</a:t>
            </a:r>
            <a:r>
              <a:rPr lang="en-US" sz="2400" b="1" dirty="0" smtClean="0">
                <a:cs typeface="Arial" pitchFamily="34" charset="0"/>
              </a:rPr>
              <a:t> </a:t>
            </a:r>
            <a:r>
              <a:rPr lang="en-US" sz="2400" b="1" u="sng" dirty="0" smtClean="0">
                <a:cs typeface="Arial" pitchFamily="34" charset="0"/>
              </a:rPr>
              <a:t>us</a:t>
            </a:r>
            <a:r>
              <a:rPr lang="en-US" sz="2400" b="1" dirty="0" smtClean="0">
                <a:cs typeface="Arial" pitchFamily="34" charset="0"/>
              </a:rPr>
              <a:t> the first homework </a:t>
            </a:r>
            <a:r>
              <a:rPr lang="en-US" sz="2400" b="1" u="sng" dirty="0" smtClean="0">
                <a:cs typeface="Arial" pitchFamily="34" charset="0"/>
              </a:rPr>
              <a:t>last</a:t>
            </a:r>
            <a:r>
              <a:rPr lang="en-US" sz="2400" b="1" dirty="0" smtClean="0">
                <a:cs typeface="Arial" pitchFamily="34" charset="0"/>
              </a:rPr>
              <a:t> week.</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t>
            </a:r>
            <a:r>
              <a:rPr lang="en-US" sz="2000" b="1" dirty="0" smtClean="0">
                <a:cs typeface="Arial" pitchFamily="34" charset="0"/>
              </a:rPr>
              <a:t>5. The part speech of “ us” is _________________________pronoun</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possessive                                                        B. an object</a:t>
            </a:r>
          </a:p>
          <a:p>
            <a:pPr algn="l" rtl="1" eaLnBrk="1" hangingPunct="1"/>
            <a:r>
              <a:rPr lang="en-US" sz="1800" b="1" dirty="0" smtClean="0">
                <a:solidFill>
                  <a:srgbClr val="0070C0"/>
                </a:solidFill>
                <a:cs typeface="Arial" pitchFamily="34" charset="0"/>
              </a:rPr>
              <a:t>         C. a subject                                                              D. a reflexive </a:t>
            </a:r>
          </a:p>
          <a:p>
            <a:pPr algn="l" rtl="1" eaLnBrk="1" hangingPunct="1"/>
            <a:r>
              <a:rPr lang="en-US" sz="1800" b="1" dirty="0" smtClean="0">
                <a:cs typeface="Arial" pitchFamily="34" charset="0"/>
              </a:rPr>
              <a:t>   </a:t>
            </a:r>
            <a:r>
              <a:rPr lang="en-US" sz="2000" b="1" dirty="0" smtClean="0">
                <a:cs typeface="Arial" pitchFamily="34" charset="0"/>
              </a:rPr>
              <a:t>6.  The part speech of “ gave ” is ______________________________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present verb                                                   B. an auxiliary</a:t>
            </a:r>
          </a:p>
          <a:p>
            <a:pPr algn="l" rtl="1" eaLnBrk="1" hangingPunct="1"/>
            <a:r>
              <a:rPr lang="en-US" sz="1800" b="1" dirty="0" smtClean="0">
                <a:solidFill>
                  <a:srgbClr val="0070C0"/>
                </a:solidFill>
                <a:cs typeface="Arial" pitchFamily="34" charset="0"/>
              </a:rPr>
              <a:t>         C. a future verb                                                      D. a past verb    </a:t>
            </a:r>
          </a:p>
          <a:p>
            <a:pPr algn="l" rtl="1" eaLnBrk="1" hangingPunct="1"/>
            <a:r>
              <a:rPr lang="en-US" sz="1800" b="1" dirty="0" smtClean="0">
                <a:cs typeface="Arial" pitchFamily="34" charset="0"/>
              </a:rPr>
              <a:t>   </a:t>
            </a:r>
            <a:r>
              <a:rPr lang="en-US" sz="2000" b="1" dirty="0" smtClean="0">
                <a:cs typeface="Arial" pitchFamily="34" charset="0"/>
              </a:rPr>
              <a:t>7. The part speech of “ last” is ________________________________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an adjective                                                      B. a verb to be</a:t>
            </a:r>
          </a:p>
          <a:p>
            <a:pPr algn="l" rtl="1" eaLnBrk="1" hangingPunct="1"/>
            <a:r>
              <a:rPr lang="en-US" sz="1800" b="1" dirty="0" smtClean="0">
                <a:solidFill>
                  <a:srgbClr val="0070C0"/>
                </a:solidFill>
                <a:cs typeface="Arial" pitchFamily="34" charset="0"/>
              </a:rPr>
              <a:t>         C. an article                                                           D. a preposition</a:t>
            </a:r>
          </a:p>
          <a:p>
            <a:pPr algn="l" rtl="1" eaLnBrk="1" hangingPunct="1"/>
            <a:r>
              <a:rPr lang="en-US" sz="1800" b="1" dirty="0" smtClean="0">
                <a:cs typeface="Arial" pitchFamily="34" charset="0"/>
              </a:rPr>
              <a:t>   </a:t>
            </a:r>
            <a:r>
              <a:rPr lang="en-US" sz="2000" b="1" dirty="0" smtClean="0">
                <a:cs typeface="Arial" pitchFamily="34" charset="0"/>
              </a:rPr>
              <a:t>8. The part speech of “ doctor” is _________________________________</a:t>
            </a:r>
            <a:endParaRPr lang="en-US" sz="1800" b="1" dirty="0" smtClean="0">
              <a:cs typeface="Arial" pitchFamily="34" charset="0"/>
            </a:endParaRPr>
          </a:p>
          <a:p>
            <a:pPr algn="l" rtl="1" eaLnBrk="1" hangingPunct="1"/>
            <a:r>
              <a:rPr lang="en-US" sz="1800" b="1" dirty="0" smtClean="0">
                <a:solidFill>
                  <a:srgbClr val="0070C0"/>
                </a:solidFill>
                <a:cs typeface="Arial" pitchFamily="34" charset="0"/>
              </a:rPr>
              <a:t>         A. a verb                                                                 B. a subject noun</a:t>
            </a:r>
          </a:p>
          <a:p>
            <a:pPr algn="l" rtl="1" eaLnBrk="1" hangingPunct="1"/>
            <a:r>
              <a:rPr lang="en-US" sz="1800" b="1" dirty="0" smtClean="0">
                <a:solidFill>
                  <a:srgbClr val="0070C0"/>
                </a:solidFill>
                <a:cs typeface="Arial" pitchFamily="34" charset="0"/>
              </a:rPr>
              <a:t>         C. an object noun                                                 D. an adjective    </a:t>
            </a:r>
          </a:p>
          <a:p>
            <a:pPr algn="l" rtl="1" eaLnBrk="1" hangingPunct="1"/>
            <a:r>
              <a:rPr lang="en-US" sz="1800" b="1" dirty="0" smtClean="0">
                <a:cs typeface="Arial" pitchFamily="34" charset="0"/>
              </a:rPr>
              <a:t>          </a:t>
            </a:r>
            <a:endParaRPr lang="en-US" b="1" dirty="0" smtClean="0">
              <a:cs typeface="Arial" pitchFamily="34" charset="0"/>
            </a:endParaRPr>
          </a:p>
          <a:p>
            <a:pPr algn="l" rtl="1" eaLnBrk="1" hangingPunct="1"/>
            <a:r>
              <a:rPr lang="en-US" b="1" dirty="0" smtClean="0">
                <a:cs typeface="Arial" pitchFamily="34" charset="0"/>
              </a:rPr>
              <a:t>  </a:t>
            </a:r>
            <a:r>
              <a:rPr lang="en-US" b="1" dirty="0" smtClean="0"/>
              <a:t> </a:t>
            </a:r>
            <a:endParaRPr lang="en-US" dirty="0" smtClean="0"/>
          </a:p>
          <a:p>
            <a:pPr algn="l" rtl="1" eaLnBrk="1" hangingPunct="1"/>
            <a:r>
              <a:rPr lang="en-US" b="1" dirty="0" smtClean="0">
                <a:cs typeface="Arial" pitchFamily="34" charset="0"/>
              </a:rPr>
              <a:t> </a:t>
            </a:r>
          </a:p>
          <a:p>
            <a:pPr algn="l" rtl="1" eaLnBrk="1" hangingPunct="1"/>
            <a:r>
              <a:rPr lang="en-US" b="1" dirty="0" smtClean="0">
                <a:cs typeface="Arial" pitchFamily="34" charset="0"/>
              </a:rPr>
              <a:t>   </a:t>
            </a:r>
            <a:endParaRPr lang="ar-SA" b="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advTm="234">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171">
                                            <p:txEl>
                                              <p:pRg st="2" end="2"/>
                                            </p:txEl>
                                          </p:spTgt>
                                        </p:tgtEl>
                                        <p:attrNameLst>
                                          <p:attrName>style.visibility</p:attrName>
                                        </p:attrNameLst>
                                      </p:cBhvr>
                                      <p:to>
                                        <p:strVal val="visible"/>
                                      </p:to>
                                    </p:set>
                                    <p:animEffect transition="in" filter="fade">
                                      <p:cBhvr>
                                        <p:cTn id="15" dur="2000"/>
                                        <p:tgtEl>
                                          <p:spTgt spid="7171">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171">
                                            <p:txEl>
                                              <p:pRg st="3" end="3"/>
                                            </p:txEl>
                                          </p:spTgt>
                                        </p:tgtEl>
                                        <p:attrNameLst>
                                          <p:attrName>style.visibility</p:attrName>
                                        </p:attrNameLst>
                                      </p:cBhvr>
                                      <p:to>
                                        <p:strVal val="visible"/>
                                      </p:to>
                                    </p:set>
                                    <p:animEffect transition="in" filter="fade">
                                      <p:cBhvr>
                                        <p:cTn id="18" dur="2000"/>
                                        <p:tgtEl>
                                          <p:spTgt spid="7171">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171">
                                            <p:txEl>
                                              <p:pRg st="4" end="4"/>
                                            </p:txEl>
                                          </p:spTgt>
                                        </p:tgtEl>
                                        <p:attrNameLst>
                                          <p:attrName>style.visibility</p:attrName>
                                        </p:attrNameLst>
                                      </p:cBhvr>
                                      <p:to>
                                        <p:strVal val="visible"/>
                                      </p:to>
                                    </p:set>
                                    <p:animEffect transition="in" filter="fade">
                                      <p:cBhvr>
                                        <p:cTn id="21" dur="2000"/>
                                        <p:tgtEl>
                                          <p:spTgt spid="7171">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171">
                                            <p:txEl>
                                              <p:pRg st="5" end="5"/>
                                            </p:txEl>
                                          </p:spTgt>
                                        </p:tgtEl>
                                        <p:attrNameLst>
                                          <p:attrName>style.visibility</p:attrName>
                                        </p:attrNameLst>
                                      </p:cBhvr>
                                      <p:to>
                                        <p:strVal val="visible"/>
                                      </p:to>
                                    </p:set>
                                    <p:animEffect transition="in" filter="fade">
                                      <p:cBhvr>
                                        <p:cTn id="26" dur="2000"/>
                                        <p:tgtEl>
                                          <p:spTgt spid="7171">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171">
                                            <p:txEl>
                                              <p:pRg st="6" end="6"/>
                                            </p:txEl>
                                          </p:spTgt>
                                        </p:tgtEl>
                                        <p:attrNameLst>
                                          <p:attrName>style.visibility</p:attrName>
                                        </p:attrNameLst>
                                      </p:cBhvr>
                                      <p:to>
                                        <p:strVal val="visible"/>
                                      </p:to>
                                    </p:set>
                                    <p:animEffect transition="in" filter="fade">
                                      <p:cBhvr>
                                        <p:cTn id="31" dur="2000"/>
                                        <p:tgtEl>
                                          <p:spTgt spid="7171">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7171">
                                            <p:txEl>
                                              <p:pRg st="7" end="7"/>
                                            </p:txEl>
                                          </p:spTgt>
                                        </p:tgtEl>
                                        <p:attrNameLst>
                                          <p:attrName>style.visibility</p:attrName>
                                        </p:attrNameLst>
                                      </p:cBhvr>
                                      <p:to>
                                        <p:strVal val="visible"/>
                                      </p:to>
                                    </p:set>
                                    <p:animEffect transition="in" filter="fade">
                                      <p:cBhvr>
                                        <p:cTn id="36" dur="2000"/>
                                        <p:tgtEl>
                                          <p:spTgt spid="7171">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7171">
                                            <p:txEl>
                                              <p:pRg st="8" end="8"/>
                                            </p:txEl>
                                          </p:spTgt>
                                        </p:tgtEl>
                                        <p:attrNameLst>
                                          <p:attrName>style.visibility</p:attrName>
                                        </p:attrNameLst>
                                      </p:cBhvr>
                                      <p:to>
                                        <p:strVal val="visible"/>
                                      </p:to>
                                    </p:set>
                                    <p:animEffect transition="in" filter="fade">
                                      <p:cBhvr>
                                        <p:cTn id="41" dur="2000"/>
                                        <p:tgtEl>
                                          <p:spTgt spid="7171">
                                            <p:txEl>
                                              <p:pRg st="8" end="8"/>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7171">
                                            <p:txEl>
                                              <p:pRg st="9" end="9"/>
                                            </p:txEl>
                                          </p:spTgt>
                                        </p:tgtEl>
                                        <p:attrNameLst>
                                          <p:attrName>style.visibility</p:attrName>
                                        </p:attrNameLst>
                                      </p:cBhvr>
                                      <p:to>
                                        <p:strVal val="visible"/>
                                      </p:to>
                                    </p:set>
                                    <p:animEffect transition="in" filter="fade">
                                      <p:cBhvr>
                                        <p:cTn id="46" dur="2000"/>
                                        <p:tgtEl>
                                          <p:spTgt spid="7171">
                                            <p:txEl>
                                              <p:pRg st="9" end="9"/>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7171">
                                            <p:txEl>
                                              <p:pRg st="10" end="10"/>
                                            </p:txEl>
                                          </p:spTgt>
                                        </p:tgtEl>
                                        <p:attrNameLst>
                                          <p:attrName>style.visibility</p:attrName>
                                        </p:attrNameLst>
                                      </p:cBhvr>
                                      <p:to>
                                        <p:strVal val="visible"/>
                                      </p:to>
                                    </p:set>
                                    <p:animEffect transition="in" filter="fade">
                                      <p:cBhvr>
                                        <p:cTn id="51" dur="2000"/>
                                        <p:tgtEl>
                                          <p:spTgt spid="7171">
                                            <p:txEl>
                                              <p:pRg st="10" end="1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7171">
                                            <p:txEl>
                                              <p:pRg st="11" end="11"/>
                                            </p:txEl>
                                          </p:spTgt>
                                        </p:tgtEl>
                                        <p:attrNameLst>
                                          <p:attrName>style.visibility</p:attrName>
                                        </p:attrNameLst>
                                      </p:cBhvr>
                                      <p:to>
                                        <p:strVal val="visible"/>
                                      </p:to>
                                    </p:set>
                                    <p:animEffect transition="in" filter="fade">
                                      <p:cBhvr>
                                        <p:cTn id="56" dur="2000"/>
                                        <p:tgtEl>
                                          <p:spTgt spid="7171">
                                            <p:txEl>
                                              <p:pRg st="11" end="11"/>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7171">
                                            <p:txEl>
                                              <p:pRg st="12" end="12"/>
                                            </p:txEl>
                                          </p:spTgt>
                                        </p:tgtEl>
                                        <p:attrNameLst>
                                          <p:attrName>style.visibility</p:attrName>
                                        </p:attrNameLst>
                                      </p:cBhvr>
                                      <p:to>
                                        <p:strVal val="visible"/>
                                      </p:to>
                                    </p:set>
                                    <p:animEffect transition="in" filter="fade">
                                      <p:cBhvr>
                                        <p:cTn id="61" dur="2000"/>
                                        <p:tgtEl>
                                          <p:spTgt spid="7171">
                                            <p:txEl>
                                              <p:pRg st="12" end="12"/>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7171">
                                            <p:txEl>
                                              <p:pRg st="13" end="13"/>
                                            </p:txEl>
                                          </p:spTgt>
                                        </p:tgtEl>
                                        <p:attrNameLst>
                                          <p:attrName>style.visibility</p:attrName>
                                        </p:attrNameLst>
                                      </p:cBhvr>
                                      <p:to>
                                        <p:strVal val="visible"/>
                                      </p:to>
                                    </p:set>
                                    <p:animEffect transition="in" filter="fade">
                                      <p:cBhvr>
                                        <p:cTn id="66" dur="2000"/>
                                        <p:tgtEl>
                                          <p:spTgt spid="7171">
                                            <p:txEl>
                                              <p:pRg st="13" end="13"/>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7171">
                                            <p:txEl>
                                              <p:pRg st="14" end="14"/>
                                            </p:txEl>
                                          </p:spTgt>
                                        </p:tgtEl>
                                        <p:attrNameLst>
                                          <p:attrName>style.visibility</p:attrName>
                                        </p:attrNameLst>
                                      </p:cBhvr>
                                      <p:to>
                                        <p:strVal val="visible"/>
                                      </p:to>
                                    </p:set>
                                    <p:animEffect transition="in" filter="fade">
                                      <p:cBhvr>
                                        <p:cTn id="71" dur="2000"/>
                                        <p:tgtEl>
                                          <p:spTgt spid="7171">
                                            <p:txEl>
                                              <p:pRg st="14" end="14"/>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7171">
                                            <p:txEl>
                                              <p:pRg st="15" end="15"/>
                                            </p:txEl>
                                          </p:spTgt>
                                        </p:tgtEl>
                                        <p:attrNameLst>
                                          <p:attrName>style.visibility</p:attrName>
                                        </p:attrNameLst>
                                      </p:cBhvr>
                                      <p:to>
                                        <p:strVal val="visible"/>
                                      </p:to>
                                    </p:set>
                                    <p:animEffect transition="in" filter="fade">
                                      <p:cBhvr>
                                        <p:cTn id="76" dur="2000"/>
                                        <p:tgtEl>
                                          <p:spTgt spid="7171">
                                            <p:txEl>
                                              <p:pRg st="15" end="15"/>
                                            </p:txEl>
                                          </p:spTgt>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7171">
                                            <p:txEl>
                                              <p:pRg st="16" end="16"/>
                                            </p:txEl>
                                          </p:spTgt>
                                        </p:tgtEl>
                                        <p:attrNameLst>
                                          <p:attrName>style.visibility</p:attrName>
                                        </p:attrNameLst>
                                      </p:cBhvr>
                                      <p:to>
                                        <p:strVal val="visible"/>
                                      </p:to>
                                    </p:set>
                                    <p:animEffect transition="in" filter="fade">
                                      <p:cBhvr>
                                        <p:cTn id="79" dur="2000"/>
                                        <p:tgtEl>
                                          <p:spTgt spid="7171">
                                            <p:txEl>
                                              <p:pRg st="16" end="16"/>
                                            </p:txEl>
                                          </p:spTgt>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7171">
                                            <p:txEl>
                                              <p:pRg st="17" end="17"/>
                                            </p:txEl>
                                          </p:spTgt>
                                        </p:tgtEl>
                                        <p:attrNameLst>
                                          <p:attrName>style.visibility</p:attrName>
                                        </p:attrNameLst>
                                      </p:cBhvr>
                                      <p:to>
                                        <p:strVal val="visible"/>
                                      </p:to>
                                    </p:set>
                                    <p:animEffect transition="in" filter="fade">
                                      <p:cBhvr>
                                        <p:cTn id="82" dur="2000"/>
                                        <p:tgtEl>
                                          <p:spTgt spid="7171">
                                            <p:txEl>
                                              <p:pRg st="17" end="17"/>
                                            </p:txEl>
                                          </p:spTgt>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7171">
                                            <p:txEl>
                                              <p:pRg st="19" end="19"/>
                                            </p:txEl>
                                          </p:spTgt>
                                        </p:tgtEl>
                                        <p:attrNameLst>
                                          <p:attrName>style.visibility</p:attrName>
                                        </p:attrNameLst>
                                      </p:cBhvr>
                                      <p:to>
                                        <p:strVal val="visible"/>
                                      </p:to>
                                    </p:set>
                                    <p:animEffect transition="in" filter="fade">
                                      <p:cBhvr>
                                        <p:cTn id="85" dur="2000"/>
                                        <p:tgtEl>
                                          <p:spTgt spid="7171">
                                            <p:txEl>
                                              <p:pRg st="19" end="19"/>
                                            </p:txEl>
                                          </p:spTgt>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7171">
                                            <p:txEl>
                                              <p:pRg st="20" end="20"/>
                                            </p:txEl>
                                          </p:spTgt>
                                        </p:tgtEl>
                                        <p:attrNameLst>
                                          <p:attrName>style.visibility</p:attrName>
                                        </p:attrNameLst>
                                      </p:cBhvr>
                                      <p:to>
                                        <p:strVal val="visible"/>
                                      </p:to>
                                    </p:set>
                                    <p:animEffect transition="in" filter="fade">
                                      <p:cBhvr>
                                        <p:cTn id="88" dur="2000"/>
                                        <p:tgtEl>
                                          <p:spTgt spid="7171">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r 5.jpg"/>
          <p:cNvPicPr>
            <a:picLocks noGrp="1" noChangeAspect="1"/>
          </p:cNvPicPr>
          <p:nvPr>
            <p:ph idx="1"/>
          </p:nvPr>
        </p:nvPicPr>
        <p:blipFill>
          <a:blip r:embed="rId2"/>
          <a:stretch>
            <a:fillRect/>
          </a:stretch>
        </p:blipFill>
        <p:spPr>
          <a:xfrm>
            <a:off x="0" y="228600"/>
            <a:ext cx="5253228" cy="1385316"/>
          </a:xfrm>
        </p:spPr>
      </p:pic>
      <p:pic>
        <p:nvPicPr>
          <p:cNvPr id="6" name="Picture 5" descr="r6t.jpg"/>
          <p:cNvPicPr>
            <a:picLocks noChangeAspect="1"/>
          </p:cNvPicPr>
          <p:nvPr/>
        </p:nvPicPr>
        <p:blipFill>
          <a:blip r:embed="rId3"/>
          <a:stretch>
            <a:fillRect/>
          </a:stretch>
        </p:blipFill>
        <p:spPr>
          <a:xfrm>
            <a:off x="0" y="1600200"/>
            <a:ext cx="5212080" cy="4191000"/>
          </a:xfrm>
          <a:prstGeom prst="rect">
            <a:avLst/>
          </a:prstGeom>
        </p:spPr>
      </p:pic>
      <p:pic>
        <p:nvPicPr>
          <p:cNvPr id="7" name="Picture 6" descr="r 6.jpg"/>
          <p:cNvPicPr>
            <a:picLocks noChangeAspect="1"/>
          </p:cNvPicPr>
          <p:nvPr/>
        </p:nvPicPr>
        <p:blipFill>
          <a:blip r:embed="rId4"/>
          <a:stretch>
            <a:fillRect/>
          </a:stretch>
        </p:blipFill>
        <p:spPr>
          <a:xfrm>
            <a:off x="5181600" y="304800"/>
            <a:ext cx="4960620" cy="5257800"/>
          </a:xfrm>
          <a:prstGeom prst="rect">
            <a:avLst/>
          </a:prstGeom>
        </p:spPr>
      </p:pic>
    </p:spTree>
  </p:cSld>
  <p:clrMapOvr>
    <a:masterClrMapping/>
  </p:clrMapOvr>
  <p:transition advClick="0">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r 7.jpg"/>
          <p:cNvPicPr>
            <a:picLocks noGrp="1" noChangeAspect="1"/>
          </p:cNvPicPr>
          <p:nvPr>
            <p:ph idx="1"/>
          </p:nvPr>
        </p:nvPicPr>
        <p:blipFill>
          <a:blip r:embed="rId2"/>
          <a:stretch>
            <a:fillRect/>
          </a:stretch>
        </p:blipFill>
        <p:spPr>
          <a:xfrm>
            <a:off x="5029201" y="0"/>
            <a:ext cx="4876800" cy="6117016"/>
          </a:xfrm>
        </p:spPr>
      </p:pic>
      <p:pic>
        <p:nvPicPr>
          <p:cNvPr id="6" name="Picture 5" descr="r8k.jpg"/>
          <p:cNvPicPr>
            <a:picLocks noChangeAspect="1"/>
          </p:cNvPicPr>
          <p:nvPr/>
        </p:nvPicPr>
        <p:blipFill>
          <a:blip r:embed="rId3"/>
          <a:stretch>
            <a:fillRect/>
          </a:stretch>
        </p:blipFill>
        <p:spPr>
          <a:xfrm>
            <a:off x="0" y="304800"/>
            <a:ext cx="4969764" cy="5638800"/>
          </a:xfrm>
          <a:prstGeom prst="rect">
            <a:avLst/>
          </a:prstGeom>
        </p:spPr>
      </p:pic>
    </p:spTree>
  </p:cSld>
  <p:clrMapOvr>
    <a:masterClrMapping/>
  </p:clrMapOvr>
  <p:transition advClick="0">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r8.jpg"/>
          <p:cNvPicPr>
            <a:picLocks noGrp="1" noChangeAspect="1"/>
          </p:cNvPicPr>
          <p:nvPr>
            <p:ph idx="1"/>
          </p:nvPr>
        </p:nvPicPr>
        <p:blipFill>
          <a:blip r:embed="rId2"/>
          <a:stretch>
            <a:fillRect/>
          </a:stretch>
        </p:blipFill>
        <p:spPr>
          <a:xfrm>
            <a:off x="-1" y="0"/>
            <a:ext cx="5871255" cy="5791200"/>
          </a:xfrm>
        </p:spPr>
      </p:pic>
      <p:pic>
        <p:nvPicPr>
          <p:cNvPr id="5" name="Picture 4" descr="r9k.jpg"/>
          <p:cNvPicPr>
            <a:picLocks noChangeAspect="1"/>
          </p:cNvPicPr>
          <p:nvPr/>
        </p:nvPicPr>
        <p:blipFill>
          <a:blip r:embed="rId3"/>
          <a:stretch>
            <a:fillRect/>
          </a:stretch>
        </p:blipFill>
        <p:spPr>
          <a:xfrm>
            <a:off x="5283708" y="2743200"/>
            <a:ext cx="4622292" cy="1303020"/>
          </a:xfrm>
          <a:prstGeom prst="rect">
            <a:avLst/>
          </a:prstGeom>
        </p:spPr>
      </p:pic>
    </p:spTree>
  </p:cSld>
  <p:clrMapOvr>
    <a:masterClrMapping/>
  </p:clrMapOvr>
  <p:transition advClick="0">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r9.jpg"/>
          <p:cNvPicPr>
            <a:picLocks noGrp="1" noChangeAspect="1"/>
          </p:cNvPicPr>
          <p:nvPr>
            <p:ph idx="1"/>
          </p:nvPr>
        </p:nvPicPr>
        <p:blipFill>
          <a:blip r:embed="rId2"/>
          <a:stretch>
            <a:fillRect/>
          </a:stretch>
        </p:blipFill>
        <p:spPr>
          <a:xfrm>
            <a:off x="304800" y="0"/>
            <a:ext cx="4511040" cy="5638800"/>
          </a:xfrm>
        </p:spPr>
      </p:pic>
    </p:spTree>
  </p:cSld>
  <p:clrMapOvr>
    <a:masterClrMapping/>
  </p:clrMapOvr>
  <p:transition advClick="0">
    <p:wedg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w1.jpg"/>
          <p:cNvPicPr>
            <a:picLocks noGrp="1" noChangeAspect="1"/>
          </p:cNvPicPr>
          <p:nvPr>
            <p:ph idx="1"/>
          </p:nvPr>
        </p:nvPicPr>
        <p:blipFill>
          <a:blip r:embed="rId2"/>
          <a:stretch>
            <a:fillRect/>
          </a:stretch>
        </p:blipFill>
        <p:spPr>
          <a:xfrm>
            <a:off x="1981200" y="-1"/>
            <a:ext cx="5410200" cy="6248401"/>
          </a:xfrm>
        </p:spPr>
      </p:pic>
    </p:spTree>
  </p:cSld>
  <p:clrMapOvr>
    <a:masterClrMapping/>
  </p:clrMapOvr>
  <p:transition advClick="0">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0"/>
            <a:ext cx="8115300" cy="1143000"/>
          </a:xfrm>
        </p:spPr>
        <p:txBody>
          <a:bodyPr/>
          <a:lstStyle/>
          <a:p>
            <a:pPr algn="l" eaLnBrk="1" hangingPunct="1">
              <a:defRPr/>
            </a:pPr>
            <a:r>
              <a:rPr lang="en-US" sz="2800" b="1" dirty="0" smtClean="0">
                <a:solidFill>
                  <a:srgbClr val="C00000"/>
                </a:solidFill>
              </a:rPr>
              <a:t>Scanning &amp; skimming A reading passage                              </a:t>
            </a:r>
            <a:br>
              <a:rPr lang="en-US" sz="2800" b="1" dirty="0" smtClean="0">
                <a:solidFill>
                  <a:srgbClr val="C00000"/>
                </a:solidFill>
              </a:rPr>
            </a:br>
            <a:r>
              <a:rPr lang="en-US" sz="2800" b="1" dirty="0" smtClean="0">
                <a:solidFill>
                  <a:srgbClr val="C00000"/>
                </a:solidFill>
              </a:rPr>
              <a:t>                                                                                 </a:t>
            </a:r>
            <a:r>
              <a:rPr lang="en-US" sz="2400" b="1" dirty="0" smtClean="0">
                <a:solidFill>
                  <a:schemeClr val="tx1"/>
                </a:solidFill>
              </a:rPr>
              <a:t>page 183</a:t>
            </a:r>
            <a:endParaRPr lang="en-US" b="1" dirty="0">
              <a:solidFill>
                <a:schemeClr val="tx1"/>
              </a:solidFill>
            </a:endParaRPr>
          </a:p>
        </p:txBody>
      </p:sp>
      <p:sp>
        <p:nvSpPr>
          <p:cNvPr id="7171" name="Text Placeholder 5"/>
          <p:cNvSpPr>
            <a:spLocks noGrp="1"/>
          </p:cNvSpPr>
          <p:nvPr>
            <p:ph idx="1"/>
          </p:nvPr>
        </p:nvSpPr>
        <p:spPr>
          <a:xfrm>
            <a:off x="228600" y="1219200"/>
            <a:ext cx="9372600" cy="4906963"/>
          </a:xfrm>
        </p:spPr>
        <p:txBody>
          <a:bodyPr/>
          <a:lstStyle/>
          <a:p>
            <a:pPr algn="l" rtl="1" eaLnBrk="1" hangingPunct="1">
              <a:lnSpc>
                <a:spcPct val="150000"/>
              </a:lnSpc>
            </a:pPr>
            <a:r>
              <a:rPr lang="ar-SA" sz="2800" b="1" dirty="0" smtClean="0">
                <a:cs typeface="Arial" pitchFamily="34" charset="0"/>
              </a:rPr>
              <a:t> </a:t>
            </a:r>
            <a:r>
              <a:rPr lang="en-US" sz="2800" b="1" dirty="0" smtClean="0">
                <a:cs typeface="Arial" pitchFamily="34" charset="0"/>
              </a:rPr>
              <a:t> </a:t>
            </a:r>
            <a:r>
              <a:rPr lang="en-US" sz="2800" dirty="0" smtClean="0">
                <a:cs typeface="Arial" pitchFamily="34" charset="0"/>
              </a:rPr>
              <a:t> </a:t>
            </a:r>
            <a:r>
              <a:rPr lang="en-US" sz="1800" dirty="0" smtClean="0"/>
              <a:t> </a:t>
            </a:r>
            <a:r>
              <a:rPr lang="en-US" sz="2000" b="1" dirty="0" smtClean="0"/>
              <a:t>In some societies, women overeat to become plump because large women are considered beautiful, while skinny women are regarded as unattractive. A women's plumpness is also an indication of her family's wealth. In other societies, by contrast, a fat person is considered unattractive, so men and women eat little and try to remain slim. In many parts of the world, people lie in the sun for hours to darkens</a:t>
            </a:r>
            <a:r>
              <a:rPr lang="en-US" sz="2000" b="1" u="sng" dirty="0" smtClean="0"/>
              <a:t> their</a:t>
            </a:r>
            <a:r>
              <a:rPr lang="en-US" sz="2000" b="1" dirty="0" smtClean="0"/>
              <a:t> skin, while in other places light, soft skin is seen as attractive. People with gray hair often dye </a:t>
            </a:r>
            <a:r>
              <a:rPr lang="en-US" sz="2000" b="1" u="sng" dirty="0" smtClean="0"/>
              <a:t>it </a:t>
            </a:r>
            <a:r>
              <a:rPr lang="en-US" sz="2000" b="1" dirty="0" smtClean="0"/>
              <a:t> black, whereas those with naturally dark hair often change its color to blond or purple.</a:t>
            </a:r>
          </a:p>
          <a:p>
            <a:pPr algn="l" rtl="1" eaLnBrk="1" hangingPunct="1">
              <a:lnSpc>
                <a:spcPct val="150000"/>
              </a:lnSpc>
            </a:pPr>
            <a:r>
              <a:rPr lang="en-US" sz="2000" b="1" dirty="0" smtClean="0">
                <a:cs typeface="Arial" pitchFamily="34" charset="0"/>
              </a:rPr>
              <a:t>Now answer the questions that follow.</a:t>
            </a:r>
            <a:r>
              <a:rPr lang="en-US" b="1" dirty="0" smtClean="0">
                <a:cs typeface="Arial" pitchFamily="34" charset="0"/>
              </a:rPr>
              <a:t> </a:t>
            </a:r>
          </a:p>
          <a:p>
            <a:pPr algn="l"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ransition advTm="234">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457200"/>
            <a:ext cx="8915400" cy="960438"/>
          </a:xfrm>
        </p:spPr>
        <p:txBody>
          <a:bodyPr/>
          <a:lstStyle/>
          <a:p>
            <a:pPr algn="l" eaLnBrk="1" hangingPunct="1"/>
            <a:r>
              <a:rPr lang="en-US" sz="3200" b="1" dirty="0" smtClean="0">
                <a:solidFill>
                  <a:srgbClr val="C00000"/>
                </a:solidFill>
                <a:latin typeface="Arial Black" pitchFamily="34" charset="0"/>
              </a:rPr>
              <a:t>Questions</a:t>
            </a:r>
            <a:endParaRPr lang="ar-SA" dirty="0" smtClean="0">
              <a:solidFill>
                <a:srgbClr val="376092"/>
              </a:solidFill>
              <a:latin typeface="Arial Black" pitchFamily="34" charset="0"/>
              <a:cs typeface="Arial" pitchFamily="34" charset="0"/>
            </a:endParaRPr>
          </a:p>
        </p:txBody>
      </p:sp>
      <p:sp>
        <p:nvSpPr>
          <p:cNvPr id="8195" name="Content Placeholder 2"/>
          <p:cNvSpPr>
            <a:spLocks noGrp="1"/>
          </p:cNvSpPr>
          <p:nvPr>
            <p:ph idx="1"/>
          </p:nvPr>
        </p:nvSpPr>
        <p:spPr>
          <a:xfrm>
            <a:off x="304800" y="1295400"/>
            <a:ext cx="9448800" cy="4876800"/>
          </a:xfrm>
        </p:spPr>
        <p:txBody>
          <a:bodyPr/>
          <a:lstStyle/>
          <a:p>
            <a:pPr algn="l" rtl="1" eaLnBrk="1" hangingPunct="1"/>
            <a:r>
              <a:rPr lang="en-US" sz="2000" b="1" u="sng" dirty="0" smtClean="0"/>
              <a:t>Choose the most appropriate answer</a:t>
            </a:r>
            <a:r>
              <a:rPr lang="en-US" sz="2400" dirty="0" smtClean="0"/>
              <a:t>:</a:t>
            </a:r>
            <a:endParaRPr lang="en-US" sz="2000" dirty="0" smtClean="0"/>
          </a:p>
          <a:p>
            <a:pPr algn="l" rtl="1"/>
            <a:r>
              <a:rPr lang="en-US" sz="2400" dirty="0" smtClean="0"/>
              <a:t>1</a:t>
            </a:r>
            <a:r>
              <a:rPr lang="en-US" sz="2000" b="1" dirty="0" smtClean="0"/>
              <a:t>. The most appropriate topic for the paragraph is_________________________</a:t>
            </a:r>
            <a:endParaRPr lang="en-US" sz="2000" dirty="0" smtClean="0"/>
          </a:p>
          <a:p>
            <a:pPr algn="l" rtl="1"/>
            <a:r>
              <a:rPr lang="en-US" sz="1800" dirty="0" smtClean="0"/>
              <a:t>     </a:t>
            </a:r>
            <a:r>
              <a:rPr lang="en-US" sz="1800" b="1" dirty="0" smtClean="0">
                <a:solidFill>
                  <a:srgbClr val="0070C0"/>
                </a:solidFill>
              </a:rPr>
              <a:t>A. Skin Change                                                        B. Hair Color</a:t>
            </a:r>
          </a:p>
          <a:p>
            <a:pPr algn="l" rtl="1"/>
            <a:r>
              <a:rPr lang="en-US" sz="1800" b="1" dirty="0" smtClean="0">
                <a:solidFill>
                  <a:srgbClr val="0070C0"/>
                </a:solidFill>
              </a:rPr>
              <a:t>     C. Different views about body shape                 D. Family's Wealth</a:t>
            </a:r>
          </a:p>
          <a:p>
            <a:pPr algn="l" rtl="1"/>
            <a:endParaRPr lang="en-US" sz="1600" b="1" dirty="0" smtClean="0">
              <a:solidFill>
                <a:srgbClr val="0070C0"/>
              </a:solidFill>
            </a:endParaRPr>
          </a:p>
          <a:p>
            <a:pPr algn="l" rtl="1"/>
            <a:r>
              <a:rPr lang="en-US" sz="2000" dirty="0" smtClean="0"/>
              <a:t> </a:t>
            </a:r>
            <a:r>
              <a:rPr lang="en-US" sz="2000" b="1" dirty="0" smtClean="0"/>
              <a:t>2. The best Main Idea of the paragraph is that_____________________________</a:t>
            </a:r>
          </a:p>
          <a:p>
            <a:pPr algn="l" rtl="1"/>
            <a:r>
              <a:rPr lang="en-US" sz="2400" dirty="0" smtClean="0"/>
              <a:t>  </a:t>
            </a:r>
            <a:r>
              <a:rPr lang="en-US" sz="1800" b="1" spc="-150" dirty="0" smtClean="0">
                <a:solidFill>
                  <a:srgbClr val="0070C0"/>
                </a:solidFill>
              </a:rPr>
              <a:t>A. people with gray hair often dye it with black                          B. people lie in the sun to darken their skin</a:t>
            </a:r>
          </a:p>
          <a:p>
            <a:pPr algn="l" rtl="1"/>
            <a:r>
              <a:rPr lang="en-US" sz="1800" b="1" spc="-150" dirty="0" smtClean="0">
                <a:solidFill>
                  <a:srgbClr val="0070C0"/>
                </a:solidFill>
              </a:rPr>
              <a:t>   C. women's plumpness is also an indication of wealth            D. people have different attitudes about their bodies                   </a:t>
            </a:r>
            <a:r>
              <a:rPr lang="ar-SA" sz="1800" b="1" spc="-150" dirty="0" smtClean="0">
                <a:solidFill>
                  <a:srgbClr val="0070C0"/>
                </a:solidFill>
              </a:rPr>
              <a:t> </a:t>
            </a:r>
            <a:endParaRPr lang="en-US" sz="1800" b="1" spc="-150" dirty="0" smtClean="0">
              <a:solidFill>
                <a:srgbClr val="0070C0"/>
              </a:solidFill>
            </a:endParaRPr>
          </a:p>
          <a:p>
            <a:pPr algn="l" rtl="1"/>
            <a:r>
              <a:rPr lang="en-US" sz="1800" b="1" spc="-150" dirty="0" smtClean="0">
                <a:solidFill>
                  <a:srgbClr val="0070C0"/>
                </a:solidFill>
              </a:rPr>
              <a:t>  </a:t>
            </a:r>
          </a:p>
          <a:p>
            <a:pPr algn="l" rtl="1"/>
            <a:r>
              <a:rPr lang="en-US" sz="2000" b="1" dirty="0" smtClean="0"/>
              <a:t>3.Why do men and women eat little in some in some societies?______________</a:t>
            </a:r>
            <a:endParaRPr lang="en-US" sz="2000" dirty="0" smtClean="0"/>
          </a:p>
          <a:p>
            <a:pPr algn="l" rtl="1"/>
            <a:r>
              <a:rPr lang="en-US" sz="2000" dirty="0" smtClean="0"/>
              <a:t>  </a:t>
            </a:r>
            <a:r>
              <a:rPr lang="en-US" sz="2000" b="1" dirty="0" smtClean="0">
                <a:solidFill>
                  <a:srgbClr val="0070C0"/>
                </a:solidFill>
              </a:rPr>
              <a:t>A. To remain slim                                              B. To become plump</a:t>
            </a:r>
          </a:p>
          <a:p>
            <a:pPr algn="l" rtl="1"/>
            <a:r>
              <a:rPr lang="en-US" sz="2000" b="1" dirty="0" smtClean="0">
                <a:solidFill>
                  <a:srgbClr val="0070C0"/>
                </a:solidFill>
              </a:rPr>
              <a:t>  C. Because they are poor                                D. To save much money</a:t>
            </a:r>
          </a:p>
          <a:p>
            <a:pPr rtl="1"/>
            <a:endParaRPr lang="en-US" sz="2400" dirty="0" smtClean="0"/>
          </a:p>
          <a:p>
            <a:pPr rtl="1"/>
            <a:r>
              <a:rPr lang="en-US" sz="2400" b="1" dirty="0" smtClean="0"/>
              <a:t> </a:t>
            </a:r>
            <a:endParaRPr lang="en-US" sz="2400" dirty="0" smtClean="0"/>
          </a:p>
          <a:p>
            <a:pPr rtl="1"/>
            <a:r>
              <a:rPr lang="en-US" sz="2400" b="1" dirty="0" smtClean="0"/>
              <a:t> </a:t>
            </a:r>
            <a:endParaRPr lang="en-US" sz="2400" dirty="0" smtClean="0"/>
          </a:p>
          <a:p>
            <a:pPr rtl="1"/>
            <a:r>
              <a:rPr lang="en-US" sz="2400" b="1" dirty="0" smtClean="0"/>
              <a:t> </a:t>
            </a:r>
            <a:endParaRPr lang="en-US" sz="2400" dirty="0" smtClean="0"/>
          </a:p>
          <a:p>
            <a:pPr rtl="1"/>
            <a:r>
              <a:rPr lang="en-US" sz="2400" b="1" dirty="0" smtClean="0"/>
              <a:t> </a:t>
            </a:r>
            <a:endParaRPr lang="en-US" sz="2400" dirty="0" smtClean="0"/>
          </a:p>
          <a:p>
            <a:pPr algn="l" rtl="1" eaLnBrk="1" hangingPunct="1"/>
            <a:endParaRPr lang="en-US" sz="2400" dirty="0" smtClean="0"/>
          </a:p>
          <a:p>
            <a:pPr algn="l" rtl="1" eaLnBrk="1" hangingPunct="1"/>
            <a:endParaRPr lang="en-US" sz="2400" b="1" dirty="0" smtClean="0">
              <a:cs typeface="Arial" pitchFamily="34" charset="0"/>
            </a:endParaRPr>
          </a:p>
          <a:p>
            <a:pPr algn="l" rtl="1" eaLnBrk="1" hangingPunct="1"/>
            <a:r>
              <a:rPr lang="ar-SA" b="1" dirty="0" smtClean="0">
                <a:cs typeface="Arial" pitchFamily="34" charset="0"/>
              </a:rPr>
              <a:t> </a:t>
            </a:r>
            <a:r>
              <a:rPr lang="en-US" b="1" dirty="0" smtClean="0">
                <a:cs typeface="Arial" pitchFamily="34" charset="0"/>
              </a:rPr>
              <a:t> </a:t>
            </a:r>
            <a:r>
              <a:rPr lang="ar-SA" b="1" dirty="0" smtClean="0">
                <a:cs typeface="Arial" pitchFamily="34" charset="0"/>
              </a:rPr>
              <a:t>  </a:t>
            </a:r>
            <a:r>
              <a:rPr lang="ar-SA" sz="1800" b="1" dirty="0" smtClean="0">
                <a:cs typeface="Arial" pitchFamily="34" charset="0"/>
              </a:rPr>
              <a:t>  </a:t>
            </a:r>
            <a:r>
              <a:rPr lang="en-US" b="1" dirty="0" smtClean="0">
                <a:cs typeface="Arial" pitchFamily="34" charset="0"/>
              </a:rPr>
              <a:t>  </a:t>
            </a:r>
            <a:r>
              <a:rPr lang="ar-SA" b="1" dirty="0" smtClean="0">
                <a:cs typeface="Arial" pitchFamily="34" charset="0"/>
              </a:rPr>
              <a:t> </a:t>
            </a:r>
          </a:p>
        </p:txBody>
      </p:sp>
    </p:spTree>
  </p:cSld>
  <p:clrMapOvr>
    <a:masterClrMapping/>
  </p:clrMapOvr>
  <p:transition advTm="234">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195">
                                            <p:txEl>
                                              <p:pRg st="5" end="5"/>
                                            </p:txEl>
                                          </p:spTgt>
                                        </p:tgtEl>
                                        <p:attrNameLst>
                                          <p:attrName>style.visibility</p:attrName>
                                        </p:attrNameLst>
                                      </p:cBhvr>
                                      <p:to>
                                        <p:strVal val="visible"/>
                                      </p:to>
                                    </p:set>
                                    <p:anim calcmode="lin" valueType="num">
                                      <p:cBhvr additive="base">
                                        <p:cTn id="31" dur="500" fill="hold"/>
                                        <p:tgtEl>
                                          <p:spTgt spid="819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19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195">
                                            <p:txEl>
                                              <p:pRg st="6" end="6"/>
                                            </p:txEl>
                                          </p:spTgt>
                                        </p:tgtEl>
                                        <p:attrNameLst>
                                          <p:attrName>style.visibility</p:attrName>
                                        </p:attrNameLst>
                                      </p:cBhvr>
                                      <p:to>
                                        <p:strVal val="visible"/>
                                      </p:to>
                                    </p:set>
                                    <p:anim calcmode="lin" valueType="num">
                                      <p:cBhvr additive="base">
                                        <p:cTn id="37" dur="500" fill="hold"/>
                                        <p:tgtEl>
                                          <p:spTgt spid="819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19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195">
                                            <p:txEl>
                                              <p:pRg st="7" end="7"/>
                                            </p:txEl>
                                          </p:spTgt>
                                        </p:tgtEl>
                                        <p:attrNameLst>
                                          <p:attrName>style.visibility</p:attrName>
                                        </p:attrNameLst>
                                      </p:cBhvr>
                                      <p:to>
                                        <p:strVal val="visible"/>
                                      </p:to>
                                    </p:set>
                                    <p:anim calcmode="lin" valueType="num">
                                      <p:cBhvr additive="base">
                                        <p:cTn id="43" dur="500" fill="hold"/>
                                        <p:tgtEl>
                                          <p:spTgt spid="8195">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19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195">
                                            <p:txEl>
                                              <p:pRg st="8" end="8"/>
                                            </p:txEl>
                                          </p:spTgt>
                                        </p:tgtEl>
                                        <p:attrNameLst>
                                          <p:attrName>style.visibility</p:attrName>
                                        </p:attrNameLst>
                                      </p:cBhvr>
                                      <p:to>
                                        <p:strVal val="visible"/>
                                      </p:to>
                                    </p:set>
                                    <p:anim calcmode="lin" valueType="num">
                                      <p:cBhvr additive="base">
                                        <p:cTn id="49" dur="500" fill="hold"/>
                                        <p:tgtEl>
                                          <p:spTgt spid="8195">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19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8195">
                                            <p:txEl>
                                              <p:pRg st="9" end="9"/>
                                            </p:txEl>
                                          </p:spTgt>
                                        </p:tgtEl>
                                        <p:attrNameLst>
                                          <p:attrName>style.visibility</p:attrName>
                                        </p:attrNameLst>
                                      </p:cBhvr>
                                      <p:to>
                                        <p:strVal val="visible"/>
                                      </p:to>
                                    </p:set>
                                    <p:anim calcmode="lin" valueType="num">
                                      <p:cBhvr additive="base">
                                        <p:cTn id="55" dur="500" fill="hold"/>
                                        <p:tgtEl>
                                          <p:spTgt spid="8195">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819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8195">
                                            <p:txEl>
                                              <p:pRg st="10" end="10"/>
                                            </p:txEl>
                                          </p:spTgt>
                                        </p:tgtEl>
                                        <p:attrNameLst>
                                          <p:attrName>style.visibility</p:attrName>
                                        </p:attrNameLst>
                                      </p:cBhvr>
                                      <p:to>
                                        <p:strVal val="visible"/>
                                      </p:to>
                                    </p:set>
                                    <p:anim calcmode="lin" valueType="num">
                                      <p:cBhvr additive="base">
                                        <p:cTn id="61" dur="500" fill="hold"/>
                                        <p:tgtEl>
                                          <p:spTgt spid="8195">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819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8195">
                                            <p:txEl>
                                              <p:pRg st="11" end="11"/>
                                            </p:txEl>
                                          </p:spTgt>
                                        </p:tgtEl>
                                        <p:attrNameLst>
                                          <p:attrName>style.visibility</p:attrName>
                                        </p:attrNameLst>
                                      </p:cBhvr>
                                      <p:to>
                                        <p:strVal val="visible"/>
                                      </p:to>
                                    </p:set>
                                    <p:anim calcmode="lin" valueType="num">
                                      <p:cBhvr additive="base">
                                        <p:cTn id="67" dur="500" fill="hold"/>
                                        <p:tgtEl>
                                          <p:spTgt spid="8195">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819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8195">
                                            <p:txEl>
                                              <p:pRg st="13" end="13"/>
                                            </p:txEl>
                                          </p:spTgt>
                                        </p:tgtEl>
                                        <p:attrNameLst>
                                          <p:attrName>style.visibility</p:attrName>
                                        </p:attrNameLst>
                                      </p:cBhvr>
                                      <p:to>
                                        <p:strVal val="visible"/>
                                      </p:to>
                                    </p:set>
                                    <p:anim calcmode="lin" valueType="num">
                                      <p:cBhvr additive="base">
                                        <p:cTn id="73" dur="500" fill="hold"/>
                                        <p:tgtEl>
                                          <p:spTgt spid="8195">
                                            <p:txEl>
                                              <p:pRg st="13" end="1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8195">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8195">
                                            <p:txEl>
                                              <p:pRg st="14" end="14"/>
                                            </p:txEl>
                                          </p:spTgt>
                                        </p:tgtEl>
                                        <p:attrNameLst>
                                          <p:attrName>style.visibility</p:attrName>
                                        </p:attrNameLst>
                                      </p:cBhvr>
                                      <p:to>
                                        <p:strVal val="visible"/>
                                      </p:to>
                                    </p:set>
                                    <p:anim calcmode="lin" valueType="num">
                                      <p:cBhvr additive="base">
                                        <p:cTn id="79" dur="500" fill="hold"/>
                                        <p:tgtEl>
                                          <p:spTgt spid="8195">
                                            <p:txEl>
                                              <p:pRg st="14" end="14"/>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8195">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8195">
                                            <p:txEl>
                                              <p:pRg st="15" end="15"/>
                                            </p:txEl>
                                          </p:spTgt>
                                        </p:tgtEl>
                                        <p:attrNameLst>
                                          <p:attrName>style.visibility</p:attrName>
                                        </p:attrNameLst>
                                      </p:cBhvr>
                                      <p:to>
                                        <p:strVal val="visible"/>
                                      </p:to>
                                    </p:set>
                                    <p:anim calcmode="lin" valueType="num">
                                      <p:cBhvr additive="base">
                                        <p:cTn id="85" dur="500" fill="hold"/>
                                        <p:tgtEl>
                                          <p:spTgt spid="8195">
                                            <p:txEl>
                                              <p:pRg st="15" end="15"/>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8195">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8195">
                                            <p:txEl>
                                              <p:pRg st="16" end="16"/>
                                            </p:txEl>
                                          </p:spTgt>
                                        </p:tgtEl>
                                        <p:attrNameLst>
                                          <p:attrName>style.visibility</p:attrName>
                                        </p:attrNameLst>
                                      </p:cBhvr>
                                      <p:to>
                                        <p:strVal val="visible"/>
                                      </p:to>
                                    </p:set>
                                    <p:anim calcmode="lin" valueType="num">
                                      <p:cBhvr additive="base">
                                        <p:cTn id="91" dur="500" fill="hold"/>
                                        <p:tgtEl>
                                          <p:spTgt spid="8195">
                                            <p:txEl>
                                              <p:pRg st="16" end="16"/>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8195">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8195">
                                            <p:txEl>
                                              <p:pRg st="19" end="19"/>
                                            </p:txEl>
                                          </p:spTgt>
                                        </p:tgtEl>
                                        <p:attrNameLst>
                                          <p:attrName>style.visibility</p:attrName>
                                        </p:attrNameLst>
                                      </p:cBhvr>
                                      <p:to>
                                        <p:strVal val="visible"/>
                                      </p:to>
                                    </p:set>
                                    <p:anim calcmode="lin" valueType="num">
                                      <p:cBhvr additive="base">
                                        <p:cTn id="97" dur="500" fill="hold"/>
                                        <p:tgtEl>
                                          <p:spTgt spid="8195">
                                            <p:txEl>
                                              <p:pRg st="19" end="19"/>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8195">
                                            <p:txEl>
                                              <p:pRg st="19" end="1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457200"/>
            <a:ext cx="8915400" cy="960438"/>
          </a:xfrm>
        </p:spPr>
        <p:txBody>
          <a:bodyPr/>
          <a:lstStyle/>
          <a:p>
            <a:pPr algn="l" eaLnBrk="1" hangingPunct="1"/>
            <a:r>
              <a:rPr lang="en-US" sz="3200" b="1" dirty="0" smtClean="0">
                <a:solidFill>
                  <a:srgbClr val="C00000"/>
                </a:solidFill>
                <a:latin typeface="Arial Black" pitchFamily="34" charset="0"/>
              </a:rPr>
              <a:t>Questions</a:t>
            </a:r>
            <a:endParaRPr lang="ar-SA" dirty="0" smtClean="0">
              <a:solidFill>
                <a:srgbClr val="376092"/>
              </a:solidFill>
              <a:latin typeface="Arial Black" pitchFamily="34" charset="0"/>
              <a:cs typeface="Arial" pitchFamily="34" charset="0"/>
            </a:endParaRPr>
          </a:p>
        </p:txBody>
      </p:sp>
      <p:sp>
        <p:nvSpPr>
          <p:cNvPr id="8195" name="Content Placeholder 2"/>
          <p:cNvSpPr>
            <a:spLocks noGrp="1"/>
          </p:cNvSpPr>
          <p:nvPr>
            <p:ph idx="1"/>
          </p:nvPr>
        </p:nvSpPr>
        <p:spPr>
          <a:xfrm>
            <a:off x="304800" y="1295400"/>
            <a:ext cx="9448800" cy="4876800"/>
          </a:xfrm>
        </p:spPr>
        <p:txBody>
          <a:bodyPr/>
          <a:lstStyle/>
          <a:p>
            <a:pPr algn="l" rtl="1" eaLnBrk="1" hangingPunct="1"/>
            <a:r>
              <a:rPr lang="en-US" sz="2000" b="1" u="sng" dirty="0" smtClean="0"/>
              <a:t>Choose the most appropriate answer</a:t>
            </a:r>
            <a:r>
              <a:rPr lang="en-US" sz="2400" dirty="0" smtClean="0"/>
              <a:t>:</a:t>
            </a:r>
            <a:endParaRPr lang="en-US" sz="2000" dirty="0" smtClean="0"/>
          </a:p>
          <a:p>
            <a:pPr algn="l" rtl="1"/>
            <a:r>
              <a:rPr lang="en-US" sz="2000" b="1" dirty="0" smtClean="0"/>
              <a:t>4. The underlined pronoun " </a:t>
            </a:r>
            <a:r>
              <a:rPr lang="en-US" sz="2000" b="1" u="sng" dirty="0" smtClean="0"/>
              <a:t>their</a:t>
            </a:r>
            <a:r>
              <a:rPr lang="en-US" sz="2000" b="1" dirty="0" smtClean="0"/>
              <a:t> " Line 5 refers_______________________________</a:t>
            </a:r>
            <a:endParaRPr lang="en-US" sz="2000" dirty="0" smtClean="0"/>
          </a:p>
          <a:p>
            <a:pPr algn="l" rtl="1"/>
            <a:r>
              <a:rPr lang="en-US" sz="2000" b="1" dirty="0" smtClean="0">
                <a:solidFill>
                  <a:srgbClr val="0070C0"/>
                </a:solidFill>
              </a:rPr>
              <a:t>  A. people                                                                                    B. women</a:t>
            </a:r>
          </a:p>
          <a:p>
            <a:pPr algn="l" rtl="1"/>
            <a:r>
              <a:rPr lang="en-US" sz="2000" b="1" dirty="0" smtClean="0">
                <a:solidFill>
                  <a:srgbClr val="0070C0"/>
                </a:solidFill>
              </a:rPr>
              <a:t>  C. men                                                                                         D. fat persons</a:t>
            </a:r>
          </a:p>
          <a:p>
            <a:pPr algn="l" rtl="1"/>
            <a:endParaRPr lang="en-US" sz="1400" b="1" dirty="0" smtClean="0">
              <a:solidFill>
                <a:srgbClr val="0070C0"/>
              </a:solidFill>
            </a:endParaRPr>
          </a:p>
          <a:p>
            <a:pPr algn="l" rtl="1"/>
            <a:r>
              <a:rPr lang="en-US" sz="2000" b="1" dirty="0" smtClean="0"/>
              <a:t>5. The word in the paragraph that is closest in meaning to the word " thin" is_______</a:t>
            </a:r>
            <a:endParaRPr lang="en-US" sz="2000" dirty="0" smtClean="0"/>
          </a:p>
          <a:p>
            <a:pPr algn="l" rtl="1"/>
            <a:r>
              <a:rPr lang="en-US" sz="2000" dirty="0" smtClean="0"/>
              <a:t>  </a:t>
            </a:r>
            <a:r>
              <a:rPr lang="en-US" sz="2000" b="1" dirty="0" smtClean="0">
                <a:solidFill>
                  <a:srgbClr val="0070C0"/>
                </a:solidFill>
              </a:rPr>
              <a:t>A. plump                                                                                     B. skinny </a:t>
            </a:r>
          </a:p>
          <a:p>
            <a:pPr algn="l" rtl="1"/>
            <a:r>
              <a:rPr lang="en-US" sz="2000" b="1" dirty="0" smtClean="0">
                <a:solidFill>
                  <a:srgbClr val="0070C0"/>
                </a:solidFill>
              </a:rPr>
              <a:t> C. blond                                                                                        D. attractive</a:t>
            </a:r>
          </a:p>
          <a:p>
            <a:pPr algn="l" rtl="1"/>
            <a:endParaRPr lang="en-US" sz="1400" b="1" dirty="0" smtClean="0">
              <a:solidFill>
                <a:srgbClr val="0070C0"/>
              </a:solidFill>
            </a:endParaRPr>
          </a:p>
          <a:p>
            <a:pPr algn="l" rtl="1"/>
            <a:r>
              <a:rPr lang="en-US" sz="2000" b="1" dirty="0" smtClean="0"/>
              <a:t>6. The underlined pronouns " </a:t>
            </a:r>
            <a:r>
              <a:rPr lang="en-US" sz="2000" b="1" u="sng" dirty="0" smtClean="0"/>
              <a:t>it </a:t>
            </a:r>
            <a:r>
              <a:rPr lang="en-US" sz="2000" b="1" dirty="0" smtClean="0"/>
              <a:t>" line 6 refers to______________________________</a:t>
            </a:r>
            <a:endParaRPr lang="en-US" sz="2000" dirty="0" smtClean="0"/>
          </a:p>
          <a:p>
            <a:pPr algn="l" rtl="1"/>
            <a:r>
              <a:rPr lang="en-US" sz="2000" b="1" dirty="0" smtClean="0"/>
              <a:t> </a:t>
            </a:r>
            <a:r>
              <a:rPr lang="en-US" sz="2000" b="1" dirty="0" smtClean="0">
                <a:solidFill>
                  <a:srgbClr val="0070C0"/>
                </a:solidFill>
              </a:rPr>
              <a:t>A. skin                                                                                           B. body</a:t>
            </a:r>
          </a:p>
          <a:p>
            <a:pPr algn="l" rtl="1"/>
            <a:r>
              <a:rPr lang="en-US" sz="2000" b="1" dirty="0" smtClean="0">
                <a:solidFill>
                  <a:srgbClr val="0070C0"/>
                </a:solidFill>
              </a:rPr>
              <a:t>C. gray hair                                                                                   D. color</a:t>
            </a:r>
          </a:p>
          <a:p>
            <a:pPr rtl="1"/>
            <a:r>
              <a:rPr lang="en-US" sz="2000" b="1" dirty="0" smtClean="0">
                <a:solidFill>
                  <a:srgbClr val="0070C0"/>
                </a:solidFill>
              </a:rPr>
              <a:t> </a:t>
            </a:r>
          </a:p>
          <a:p>
            <a:pPr rtl="1"/>
            <a:r>
              <a:rPr lang="en-US" sz="2400" b="1" dirty="0" smtClean="0"/>
              <a:t> </a:t>
            </a:r>
            <a:endParaRPr lang="en-US" sz="2400" dirty="0" smtClean="0"/>
          </a:p>
          <a:p>
            <a:pPr rtl="1"/>
            <a:r>
              <a:rPr lang="en-US" sz="2400" b="1" dirty="0" smtClean="0"/>
              <a:t> </a:t>
            </a:r>
            <a:endParaRPr lang="en-US" sz="2400" dirty="0" smtClean="0"/>
          </a:p>
          <a:p>
            <a:pPr rtl="1"/>
            <a:r>
              <a:rPr lang="en-US" sz="2400" b="1" dirty="0" smtClean="0"/>
              <a:t> </a:t>
            </a:r>
            <a:endParaRPr lang="en-US" sz="2400" dirty="0" smtClean="0"/>
          </a:p>
          <a:p>
            <a:pPr rtl="1"/>
            <a:r>
              <a:rPr lang="en-US" sz="2400" b="1" dirty="0" smtClean="0"/>
              <a:t> </a:t>
            </a:r>
            <a:endParaRPr lang="en-US" sz="2400" dirty="0" smtClean="0"/>
          </a:p>
          <a:p>
            <a:pPr algn="l" rtl="1" eaLnBrk="1" hangingPunct="1"/>
            <a:endParaRPr lang="en-US" sz="2400" dirty="0" smtClean="0"/>
          </a:p>
          <a:p>
            <a:pPr algn="l" rtl="1" eaLnBrk="1" hangingPunct="1"/>
            <a:endParaRPr lang="en-US" sz="2400" b="1" dirty="0" smtClean="0">
              <a:cs typeface="Arial" pitchFamily="34" charset="0"/>
            </a:endParaRPr>
          </a:p>
          <a:p>
            <a:pPr algn="l" rtl="1" eaLnBrk="1" hangingPunct="1"/>
            <a:r>
              <a:rPr lang="ar-SA" b="1" dirty="0" smtClean="0">
                <a:cs typeface="Arial" pitchFamily="34" charset="0"/>
              </a:rPr>
              <a:t> </a:t>
            </a:r>
            <a:r>
              <a:rPr lang="en-US" b="1" dirty="0" smtClean="0">
                <a:cs typeface="Arial" pitchFamily="34" charset="0"/>
              </a:rPr>
              <a:t> </a:t>
            </a:r>
            <a:r>
              <a:rPr lang="ar-SA" b="1" dirty="0" smtClean="0">
                <a:cs typeface="Arial" pitchFamily="34" charset="0"/>
              </a:rPr>
              <a:t>  </a:t>
            </a:r>
            <a:r>
              <a:rPr lang="ar-SA" sz="1800" b="1" dirty="0" smtClean="0">
                <a:cs typeface="Arial" pitchFamily="34" charset="0"/>
              </a:rPr>
              <a:t>  </a:t>
            </a:r>
            <a:r>
              <a:rPr lang="en-US" b="1" dirty="0" smtClean="0">
                <a:cs typeface="Arial" pitchFamily="34" charset="0"/>
              </a:rPr>
              <a:t>  </a:t>
            </a:r>
            <a:r>
              <a:rPr lang="ar-SA" b="1" dirty="0" smtClean="0">
                <a:cs typeface="Arial" pitchFamily="34" charset="0"/>
              </a:rPr>
              <a:t> </a:t>
            </a:r>
          </a:p>
        </p:txBody>
      </p:sp>
    </p:spTree>
  </p:cSld>
  <p:clrMapOvr>
    <a:masterClrMapping/>
  </p:clrMapOvr>
  <p:transition advTm="234">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195">
                                            <p:txEl>
                                              <p:pRg st="5" end="5"/>
                                            </p:txEl>
                                          </p:spTgt>
                                        </p:tgtEl>
                                        <p:attrNameLst>
                                          <p:attrName>style.visibility</p:attrName>
                                        </p:attrNameLst>
                                      </p:cBhvr>
                                      <p:to>
                                        <p:strVal val="visible"/>
                                      </p:to>
                                    </p:set>
                                    <p:anim calcmode="lin" valueType="num">
                                      <p:cBhvr additive="base">
                                        <p:cTn id="31" dur="500" fill="hold"/>
                                        <p:tgtEl>
                                          <p:spTgt spid="819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19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195">
                                            <p:txEl>
                                              <p:pRg st="6" end="6"/>
                                            </p:txEl>
                                          </p:spTgt>
                                        </p:tgtEl>
                                        <p:attrNameLst>
                                          <p:attrName>style.visibility</p:attrName>
                                        </p:attrNameLst>
                                      </p:cBhvr>
                                      <p:to>
                                        <p:strVal val="visible"/>
                                      </p:to>
                                    </p:set>
                                    <p:anim calcmode="lin" valueType="num">
                                      <p:cBhvr additive="base">
                                        <p:cTn id="37" dur="500" fill="hold"/>
                                        <p:tgtEl>
                                          <p:spTgt spid="819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19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195">
                                            <p:txEl>
                                              <p:pRg st="7" end="7"/>
                                            </p:txEl>
                                          </p:spTgt>
                                        </p:tgtEl>
                                        <p:attrNameLst>
                                          <p:attrName>style.visibility</p:attrName>
                                        </p:attrNameLst>
                                      </p:cBhvr>
                                      <p:to>
                                        <p:strVal val="visible"/>
                                      </p:to>
                                    </p:set>
                                    <p:anim calcmode="lin" valueType="num">
                                      <p:cBhvr additive="base">
                                        <p:cTn id="43" dur="500" fill="hold"/>
                                        <p:tgtEl>
                                          <p:spTgt spid="8195">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19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195">
                                            <p:txEl>
                                              <p:pRg st="9" end="9"/>
                                            </p:txEl>
                                          </p:spTgt>
                                        </p:tgtEl>
                                        <p:attrNameLst>
                                          <p:attrName>style.visibility</p:attrName>
                                        </p:attrNameLst>
                                      </p:cBhvr>
                                      <p:to>
                                        <p:strVal val="visible"/>
                                      </p:to>
                                    </p:set>
                                    <p:anim calcmode="lin" valueType="num">
                                      <p:cBhvr additive="base">
                                        <p:cTn id="49" dur="500" fill="hold"/>
                                        <p:tgtEl>
                                          <p:spTgt spid="8195">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19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8195">
                                            <p:txEl>
                                              <p:pRg st="10" end="10"/>
                                            </p:txEl>
                                          </p:spTgt>
                                        </p:tgtEl>
                                        <p:attrNameLst>
                                          <p:attrName>style.visibility</p:attrName>
                                        </p:attrNameLst>
                                      </p:cBhvr>
                                      <p:to>
                                        <p:strVal val="visible"/>
                                      </p:to>
                                    </p:set>
                                    <p:anim calcmode="lin" valueType="num">
                                      <p:cBhvr additive="base">
                                        <p:cTn id="55" dur="500" fill="hold"/>
                                        <p:tgtEl>
                                          <p:spTgt spid="8195">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819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8195">
                                            <p:txEl>
                                              <p:pRg st="11" end="11"/>
                                            </p:txEl>
                                          </p:spTgt>
                                        </p:tgtEl>
                                        <p:attrNameLst>
                                          <p:attrName>style.visibility</p:attrName>
                                        </p:attrNameLst>
                                      </p:cBhvr>
                                      <p:to>
                                        <p:strVal val="visible"/>
                                      </p:to>
                                    </p:set>
                                    <p:anim calcmode="lin" valueType="num">
                                      <p:cBhvr additive="base">
                                        <p:cTn id="61" dur="500" fill="hold"/>
                                        <p:tgtEl>
                                          <p:spTgt spid="8195">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819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8195">
                                            <p:txEl>
                                              <p:pRg st="12" end="12"/>
                                            </p:txEl>
                                          </p:spTgt>
                                        </p:tgtEl>
                                        <p:attrNameLst>
                                          <p:attrName>style.visibility</p:attrName>
                                        </p:attrNameLst>
                                      </p:cBhvr>
                                      <p:to>
                                        <p:strVal val="visible"/>
                                      </p:to>
                                    </p:set>
                                    <p:anim calcmode="lin" valueType="num">
                                      <p:cBhvr additive="base">
                                        <p:cTn id="67" dur="500" fill="hold"/>
                                        <p:tgtEl>
                                          <p:spTgt spid="8195">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819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8195">
                                            <p:txEl>
                                              <p:pRg st="13" end="13"/>
                                            </p:txEl>
                                          </p:spTgt>
                                        </p:tgtEl>
                                        <p:attrNameLst>
                                          <p:attrName>style.visibility</p:attrName>
                                        </p:attrNameLst>
                                      </p:cBhvr>
                                      <p:to>
                                        <p:strVal val="visible"/>
                                      </p:to>
                                    </p:set>
                                    <p:anim calcmode="lin" valueType="num">
                                      <p:cBhvr additive="base">
                                        <p:cTn id="73" dur="500" fill="hold"/>
                                        <p:tgtEl>
                                          <p:spTgt spid="8195">
                                            <p:txEl>
                                              <p:pRg st="13" end="1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8195">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8195">
                                            <p:txEl>
                                              <p:pRg st="14" end="14"/>
                                            </p:txEl>
                                          </p:spTgt>
                                        </p:tgtEl>
                                        <p:attrNameLst>
                                          <p:attrName>style.visibility</p:attrName>
                                        </p:attrNameLst>
                                      </p:cBhvr>
                                      <p:to>
                                        <p:strVal val="visible"/>
                                      </p:to>
                                    </p:set>
                                    <p:anim calcmode="lin" valueType="num">
                                      <p:cBhvr additive="base">
                                        <p:cTn id="79" dur="500" fill="hold"/>
                                        <p:tgtEl>
                                          <p:spTgt spid="8195">
                                            <p:txEl>
                                              <p:pRg st="14" end="14"/>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8195">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8195">
                                            <p:txEl>
                                              <p:pRg st="15" end="15"/>
                                            </p:txEl>
                                          </p:spTgt>
                                        </p:tgtEl>
                                        <p:attrNameLst>
                                          <p:attrName>style.visibility</p:attrName>
                                        </p:attrNameLst>
                                      </p:cBhvr>
                                      <p:to>
                                        <p:strVal val="visible"/>
                                      </p:to>
                                    </p:set>
                                    <p:anim calcmode="lin" valueType="num">
                                      <p:cBhvr additive="base">
                                        <p:cTn id="85" dur="500" fill="hold"/>
                                        <p:tgtEl>
                                          <p:spTgt spid="8195">
                                            <p:txEl>
                                              <p:pRg st="15" end="15"/>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8195">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8195">
                                            <p:txEl>
                                              <p:pRg st="16" end="16"/>
                                            </p:txEl>
                                          </p:spTgt>
                                        </p:tgtEl>
                                        <p:attrNameLst>
                                          <p:attrName>style.visibility</p:attrName>
                                        </p:attrNameLst>
                                      </p:cBhvr>
                                      <p:to>
                                        <p:strVal val="visible"/>
                                      </p:to>
                                    </p:set>
                                    <p:anim calcmode="lin" valueType="num">
                                      <p:cBhvr additive="base">
                                        <p:cTn id="91" dur="500" fill="hold"/>
                                        <p:tgtEl>
                                          <p:spTgt spid="8195">
                                            <p:txEl>
                                              <p:pRg st="16" end="16"/>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8195">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8195">
                                            <p:txEl>
                                              <p:pRg st="19" end="19"/>
                                            </p:txEl>
                                          </p:spTgt>
                                        </p:tgtEl>
                                        <p:attrNameLst>
                                          <p:attrName>style.visibility</p:attrName>
                                        </p:attrNameLst>
                                      </p:cBhvr>
                                      <p:to>
                                        <p:strVal val="visible"/>
                                      </p:to>
                                    </p:set>
                                    <p:anim calcmode="lin" valueType="num">
                                      <p:cBhvr additive="base">
                                        <p:cTn id="97" dur="500" fill="hold"/>
                                        <p:tgtEl>
                                          <p:spTgt spid="8195">
                                            <p:txEl>
                                              <p:pRg st="19" end="19"/>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8195">
                                            <p:txEl>
                                              <p:pRg st="19" end="1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advClick="0">
    <p:wedge/>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3031</TotalTime>
  <Words>1337</Words>
  <Application>Microsoft Office PowerPoint</Application>
  <PresentationFormat>A4 Paper (210x297 mm)‎</PresentationFormat>
  <Paragraphs>256</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 Lecture 10</vt:lpstr>
      <vt:lpstr>Elements of the Lecture </vt:lpstr>
      <vt:lpstr>Previewing Vocabulary page 95/ 109/ 113/ 114/ 115</vt:lpstr>
      <vt:lpstr>Previewing Vocabulary page / 143/ 148/ 158/ 167</vt:lpstr>
      <vt:lpstr>Questions</vt:lpstr>
      <vt:lpstr>Questions</vt:lpstr>
      <vt:lpstr>Parts of speech</vt:lpstr>
      <vt:lpstr>Exercise </vt:lpstr>
      <vt:lpstr>Exercise </vt:lpstr>
      <vt:lpstr>الشريحة 11</vt:lpstr>
      <vt:lpstr>الشريحة 12</vt:lpstr>
      <vt:lpstr>الشريحة 13</vt:lpstr>
      <vt:lpstr>الشريحة 14</vt:lpstr>
      <vt:lpstr>الشريحة 15</vt:lpstr>
      <vt:lpstr>Scanning &amp; skimming A reading passage                                                                                                                page 183</vt:lpstr>
      <vt:lpstr>Questions</vt:lpstr>
      <vt:lpstr>Questions</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272</cp:revision>
  <dcterms:created xsi:type="dcterms:W3CDTF">2009-10-14T19:14:34Z</dcterms:created>
  <dcterms:modified xsi:type="dcterms:W3CDTF">2011-10-27T13:50:35Z</dcterms:modified>
</cp:coreProperties>
</file>