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300" r:id="rId4"/>
    <p:sldId id="303" r:id="rId5"/>
    <p:sldId id="305" r:id="rId6"/>
    <p:sldId id="330" r:id="rId7"/>
    <p:sldId id="318" r:id="rId8"/>
    <p:sldId id="335" r:id="rId9"/>
    <p:sldId id="333" r:id="rId10"/>
    <p:sldId id="334" r:id="rId11"/>
    <p:sldId id="336" r:id="rId12"/>
    <p:sldId id="325" r:id="rId13"/>
    <p:sldId id="328" r:id="rId14"/>
    <p:sldId id="331" r:id="rId15"/>
    <p:sldId id="332" r:id="rId16"/>
    <p:sldId id="33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009900"/>
    <a:srgbClr val="000000"/>
    <a:srgbClr val="3B84AF"/>
    <a:srgbClr val="FF3300"/>
    <a:srgbClr val="FF0066"/>
    <a:srgbClr val="7092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4/9/2012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 spd="med">
    <p:cover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 spd="med"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 spd="med">
    <p:cover dir="rd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AD9968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AD9968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الثانية عشرة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عنوان المحاضرة</a:t>
            </a:r>
            <a:endParaRPr lang="ar-SA" dirty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rtl="1"/>
            <a:endParaRPr lang="ar-SA" b="1" dirty="0" smtClean="0"/>
          </a:p>
          <a:p>
            <a:pPr algn="ctr" rtl="1"/>
            <a:r>
              <a:rPr lang="ar-SA" sz="4800" b="1" dirty="0" smtClean="0">
                <a:solidFill>
                  <a:srgbClr val="AD9968"/>
                </a:solidFill>
              </a:rPr>
              <a:t>دراسة لثلاثة أحاديث من الباب الرابع</a:t>
            </a:r>
          </a:p>
          <a:p>
            <a:pPr algn="ctr" rtl="1"/>
            <a:r>
              <a:rPr lang="ar-SA" sz="4800" b="1" dirty="0" smtClean="0">
                <a:solidFill>
                  <a:srgbClr val="AD9968"/>
                </a:solidFill>
              </a:rPr>
              <a:t>باب (الترهيب من </a:t>
            </a:r>
            <a:r>
              <a:rPr lang="ar-SA" sz="4800" b="1" dirty="0" err="1" smtClean="0">
                <a:solidFill>
                  <a:srgbClr val="AD9968"/>
                </a:solidFill>
              </a:rPr>
              <a:t>مساوىء</a:t>
            </a:r>
            <a:r>
              <a:rPr lang="ar-SA" sz="4800" b="1" dirty="0" smtClean="0">
                <a:solidFill>
                  <a:srgbClr val="AD9968"/>
                </a:solidFill>
              </a:rPr>
              <a:t> الأخلاق)</a:t>
            </a:r>
            <a:br>
              <a:rPr lang="ar-SA" sz="4800" b="1" dirty="0" smtClean="0">
                <a:solidFill>
                  <a:srgbClr val="AD9968"/>
                </a:solidFill>
              </a:rPr>
            </a:br>
            <a:endParaRPr lang="ar-SA" sz="4800" b="1" dirty="0" smtClean="0">
              <a:solidFill>
                <a:srgbClr val="AD9968"/>
              </a:solidFill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 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(ح2/ 1398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211 – 214 )</a:t>
            </a:r>
          </a:p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r>
              <a:rPr lang="ar-SA" b="1" dirty="0" smtClean="0">
                <a:solidFill>
                  <a:srgbClr val="00B0F0"/>
                </a:solidFill>
              </a:rPr>
              <a:t>[2] الحديث الثاني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  <a:p>
            <a:pPr marL="0" algn="ctr" rtl="1"/>
            <a:r>
              <a:rPr lang="ar-SA" b="1" dirty="0" smtClean="0">
                <a:solidFill>
                  <a:srgbClr val="00B0F0"/>
                </a:solidFill>
              </a:rPr>
              <a:t>(ح7/ 1403 ، </a:t>
            </a:r>
            <a:r>
              <a:rPr lang="ar-SA" b="1" dirty="0" err="1" smtClean="0">
                <a:solidFill>
                  <a:srgbClr val="00B0F0"/>
                </a:solidFill>
              </a:rPr>
              <a:t>ص</a:t>
            </a:r>
            <a:r>
              <a:rPr lang="ar-SA" b="1" dirty="0" smtClean="0">
                <a:solidFill>
                  <a:srgbClr val="00B0F0"/>
                </a:solidFill>
              </a:rPr>
              <a:t> 225- 227)</a:t>
            </a:r>
          </a:p>
          <a:p>
            <a:pPr marL="0" algn="ctr" rtl="1"/>
            <a:endParaRPr lang="ar-SA" b="1" dirty="0" smtClean="0">
              <a:solidFill>
                <a:srgbClr val="00B0F0"/>
              </a:solidFill>
            </a:endParaRPr>
          </a:p>
          <a:p>
            <a:pPr marL="0" algn="ctr" rtl="1"/>
            <a:r>
              <a:rPr lang="ar-SA" b="1" dirty="0" smtClean="0">
                <a:solidFill>
                  <a:srgbClr val="009900"/>
                </a:solidFill>
              </a:rPr>
              <a:t>[3] الحديث الثالث</a:t>
            </a:r>
          </a:p>
          <a:p>
            <a:pPr marL="0" algn="ctr" rtl="1"/>
            <a:r>
              <a:rPr lang="ar-SA" b="1" dirty="0" smtClean="0">
                <a:solidFill>
                  <a:srgbClr val="009900"/>
                </a:solidFill>
              </a:rPr>
              <a:t>(ح15/ 1411 ، </a:t>
            </a:r>
            <a:r>
              <a:rPr lang="ar-SA" b="1" dirty="0" err="1" smtClean="0">
                <a:solidFill>
                  <a:srgbClr val="009900"/>
                </a:solidFill>
              </a:rPr>
              <a:t>ص</a:t>
            </a:r>
            <a:r>
              <a:rPr lang="ar-SA" b="1" dirty="0" smtClean="0">
                <a:solidFill>
                  <a:srgbClr val="009900"/>
                </a:solidFill>
              </a:rPr>
              <a:t> 235 – 239)</a:t>
            </a: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أبي هريرة </a:t>
            </a:r>
            <a:r>
              <a:rPr lang="ar-SA" sz="2800" dirty="0" smtClean="0"/>
              <a:t>– رضي الله عنه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FF0000"/>
                </a:solidFill>
              </a:rPr>
              <a:t>قال رسول الله – صلى الله عليه وسلم – : { ليس الشديدُ بالصـُّرَعـَةِ ؛ إنَّما الشديدُ الذي يَمْلِكُ نَفْسَهُ عند الغَضَبِ } </a:t>
            </a:r>
            <a:r>
              <a:rPr lang="ar-SA" dirty="0" smtClean="0"/>
              <a:t>متفق عليه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الصحابي الراوي للحديث : </a:t>
            </a:r>
            <a:r>
              <a:rPr lang="ar-SA" dirty="0" smtClean="0"/>
              <a:t>هو أبو هريرة </a:t>
            </a:r>
            <a:r>
              <a:rPr lang="ar-SA" sz="2000" dirty="0" smtClean="0"/>
              <a:t>– رضي الله عنه –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الحديث :</a:t>
            </a:r>
          </a:p>
          <a:p>
            <a:pPr marL="324000" algn="justLow" rtl="1"/>
            <a:r>
              <a:rPr lang="ar-SA" dirty="0" smtClean="0">
                <a:solidFill>
                  <a:srgbClr val="FF0000"/>
                </a:solidFill>
              </a:rPr>
              <a:t>= الصـُّرَعـَة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على زنة هُمَزَةٍ ؛ أي : كثير الصرع </a:t>
            </a:r>
            <a:r>
              <a:rPr lang="ar-SA" dirty="0" err="1" smtClean="0"/>
              <a:t>ِ</a:t>
            </a:r>
            <a:r>
              <a:rPr lang="ar-SA" dirty="0" smtClean="0"/>
              <a:t> لغيره - ( فهو   قوي بدنيا ، ولقوته يصرع الناس كثيرا ) - .</a:t>
            </a:r>
            <a:endParaRPr lang="ar-SA" b="1" dirty="0" smtClean="0"/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الشديد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هو من عنده شدة ؛ أي : قوة معنوية ؛ تمكنه من إمســـاك</a:t>
            </a:r>
          </a:p>
          <a:p>
            <a:pPr marL="0" algn="justLow" rtl="1"/>
            <a:endParaRPr lang="ar-SA" dirty="0" smtClean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نفسه (عند الغضب) عن الشر وكفها عن الانتقام ممن أغضبها .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الغضب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حقيقة الغضب حركة النفس إلى خارج الجسد لإرادة الانتقام ؛ فهو استجابة لانفعال يتميز بالميل إلى الاعتداء .</a:t>
            </a:r>
            <a:endParaRPr lang="ar-SA" b="1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قوة الإنسان الحقيقية لا تكمن في قوته البدنية وإنما تكمن في قوته المعنوية ؛ فليس القوي من يصرع الأقوياء وإنما القوي من يملك زمام نفسه عند الغضب فيمنعها عن قول الحرام أو فعله ويمنعها عن الظلم والاعتداء . 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79784" y="304800"/>
            <a:ext cx="8801100" cy="1265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[1]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الإرشاد إلى أنَّ من أغضبه أمر فأرادت نفسه المبادرة إلى الانتقام ممن أغضبه ؛ أن يجاهدها ويمنعها عما أرادت .</a:t>
            </a:r>
          </a:p>
          <a:p>
            <a:pPr algn="justLow" rtl="1"/>
            <a:r>
              <a:rPr lang="ar-SA" b="1" dirty="0" smtClean="0">
                <a:solidFill>
                  <a:srgbClr val="FF0000"/>
                </a:solidFill>
              </a:rPr>
              <a:t># فوائد :</a:t>
            </a: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للشارح – رحمه الله – كلام جميل بهذا الشأن ؛ تحدث فيه عن داء الغضب وصور فيه حال الإنسان إذا غضب على من هو دونه وحاله إذا غضب على من هو فوقه , وحاله إذا غضب على من هو نظيره . ثم ذكر دواءَ هذا الداء في الأحاديث النبوية .</a:t>
            </a:r>
          </a:p>
          <a:p>
            <a:pPr rtl="1"/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فَلْيُراجَع كلامه في : ( سبل السلام : مج4 ج8 </a:t>
            </a:r>
            <a:r>
              <a:rPr lang="ar-SA" dirty="0" err="1" smtClean="0">
                <a:solidFill>
                  <a:srgbClr val="FF0000"/>
                </a:solidFill>
              </a:rPr>
              <a:t>ص</a:t>
            </a:r>
            <a:r>
              <a:rPr lang="ar-SA" dirty="0" smtClean="0">
                <a:solidFill>
                  <a:srgbClr val="FF0000"/>
                </a:solidFill>
              </a:rPr>
              <a:t> 212 –213).</a:t>
            </a:r>
            <a:r>
              <a:rPr lang="ar-SA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الغضب المنهي عنه هو الغضب في غير الحق .</a:t>
            </a:r>
          </a:p>
          <a:p>
            <a:pPr algn="justLow" rtl="1"/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قال الشارح </a:t>
            </a:r>
            <a:r>
              <a:rPr lang="ar-SA" sz="2800" dirty="0" smtClean="0">
                <a:solidFill>
                  <a:srgbClr val="FF0000"/>
                </a:solidFill>
              </a:rPr>
              <a:t>- رحمه الله - </a:t>
            </a:r>
            <a:r>
              <a:rPr lang="ar-SA" dirty="0" smtClean="0">
                <a:solidFill>
                  <a:srgbClr val="FF0000"/>
                </a:solidFill>
              </a:rPr>
              <a:t>: </a:t>
            </a:r>
            <a:r>
              <a:rPr lang="ar-SA" dirty="0" smtClean="0">
                <a:solidFill>
                  <a:srgbClr val="000000"/>
                </a:solidFill>
              </a:rPr>
              <a:t>” والنهي في الغضب متوجه إلى الغضب في غير الحق . وقد بوب البخاري ( باب ما يجوز من الغضب والشدة لأمر الله)، وقد قال تعالى : { يا أيها النبي جاهد الكفار والمنافقين </a:t>
            </a:r>
            <a:r>
              <a:rPr lang="ar-SA" dirty="0" err="1" smtClean="0">
                <a:solidFill>
                  <a:srgbClr val="000000"/>
                </a:solidFill>
              </a:rPr>
              <a:t>واغلظ</a:t>
            </a:r>
            <a:r>
              <a:rPr lang="ar-SA" dirty="0" smtClean="0">
                <a:solidFill>
                  <a:srgbClr val="000000"/>
                </a:solidFill>
              </a:rPr>
              <a:t> عليهم } ، وذكر خمسة أحاديث في كل منها غضبه صلى الله عليه وسلم في أسباب مختلفة مرجعه إلى أن كل ذلك كان لأمر الله تعالى ، وإظهار الغضب فيه منه صلى الله عليه وسلم ليكون </a:t>
            </a:r>
            <a:r>
              <a:rPr lang="ar-SA" dirty="0" err="1" smtClean="0">
                <a:solidFill>
                  <a:srgbClr val="000000"/>
                </a:solidFill>
              </a:rPr>
              <a:t>أَوْكَدَ</a:t>
            </a:r>
            <a:r>
              <a:rPr lang="ar-SA" dirty="0" smtClean="0">
                <a:solidFill>
                  <a:srgbClr val="000000"/>
                </a:solidFill>
              </a:rPr>
              <a:t> . وقد ذكر تعالى في قصة موسى وغضبه  ( لمَّا عُبِدَ العجلُ ) وقال:{ ولما سكت عن موسى الغضبُ } .“  </a:t>
            </a:r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algn="ctr" rtl="1"/>
            <a:r>
              <a:rPr lang="ar-SA" b="1" dirty="0" smtClean="0">
                <a:solidFill>
                  <a:srgbClr val="00B0F0"/>
                </a:solidFill>
              </a:rPr>
              <a:t>[2] الحديث الثاني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ابن مسعود </a:t>
            </a:r>
            <a:r>
              <a:rPr lang="ar-SA" sz="2800" dirty="0" smtClean="0"/>
              <a:t>– رضي الله عنه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00B0F0"/>
                </a:solidFill>
              </a:rPr>
              <a:t>قال رسول الله – صلى الله عليه وسلم – : { سباب المسلم فسوق ، وقتاله كفر }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متفق عليه .</a:t>
            </a:r>
            <a:endParaRPr lang="ar-SA" dirty="0" smtClean="0">
              <a:solidFill>
                <a:srgbClr val="00B0F0"/>
              </a:solidFill>
            </a:endParaRPr>
          </a:p>
          <a:p>
            <a:pPr marL="0" algn="justLow" rtl="1"/>
            <a:r>
              <a:rPr lang="ar-SA" b="1" dirty="0" smtClean="0">
                <a:solidFill>
                  <a:srgbClr val="00B0F0"/>
                </a:solidFill>
              </a:rPr>
              <a:t># الصحابي الراوي للحديث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هو عبد الله بن مسعود </a:t>
            </a:r>
            <a:r>
              <a:rPr lang="ar-SA" sz="2000" dirty="0" smtClean="0"/>
              <a:t>– رضي الله عنه – .</a:t>
            </a:r>
          </a:p>
          <a:p>
            <a:pPr marL="0" algn="justLow" rtl="1"/>
            <a:r>
              <a:rPr lang="ar-SA" b="1" dirty="0" smtClean="0">
                <a:solidFill>
                  <a:srgbClr val="00B0F0"/>
                </a:solidFill>
              </a:rPr>
              <a:t># معاني أهمِ مفردات الحديث :</a:t>
            </a:r>
          </a:p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سباب : </a:t>
            </a:r>
            <a:r>
              <a:rPr lang="ar-SA" dirty="0" smtClean="0"/>
              <a:t>مصدر سَبَّ ؛ والسبُّ لغة : الشتم والتكلم في عرض الإنسان .</a:t>
            </a:r>
          </a:p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المسلم :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ar-SA" dirty="0" smtClean="0"/>
              <a:t>المراد </a:t>
            </a:r>
            <a:r>
              <a:rPr lang="ar-SA" dirty="0" err="1" smtClean="0"/>
              <a:t>به</a:t>
            </a:r>
            <a:r>
              <a:rPr lang="ar-SA" dirty="0" smtClean="0"/>
              <a:t> : المسلم الكامل الإسلام ؛ الذي ظاهره الاستقامة واجتناب المعاصي .</a:t>
            </a:r>
            <a:r>
              <a:rPr lang="ar-SA" b="1" dirty="0" smtClean="0">
                <a:solidFill>
                  <a:srgbClr val="00B0F0"/>
                </a:solidFill>
              </a:rPr>
              <a:t>  </a:t>
            </a:r>
          </a:p>
          <a:p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فسوق : </a:t>
            </a:r>
            <a:r>
              <a:rPr lang="ar-SA" dirty="0" smtClean="0"/>
              <a:t>مصدر فَسَقَ ؛ وهو لغة : الخروج , وشرعا : الخروج من طاعة الله .</a:t>
            </a:r>
          </a:p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قتاله :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ar-SA" dirty="0" smtClean="0"/>
              <a:t>أي : مقاتلته .</a:t>
            </a:r>
          </a:p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كفر : </a:t>
            </a:r>
            <a:r>
              <a:rPr lang="ar-SA" dirty="0" smtClean="0"/>
              <a:t>المراد </a:t>
            </a:r>
            <a:r>
              <a:rPr lang="ar-SA" dirty="0" err="1" smtClean="0"/>
              <a:t>به</a:t>
            </a:r>
            <a:r>
              <a:rPr lang="ar-SA" dirty="0" smtClean="0"/>
              <a:t> : كفر النعمة والإحسان وأُخُوة الإسلام ؛ وليس المراد </a:t>
            </a:r>
            <a:r>
              <a:rPr lang="ar-SA" dirty="0" err="1" smtClean="0"/>
              <a:t>به</a:t>
            </a:r>
            <a:r>
              <a:rPr lang="ar-SA" dirty="0" smtClean="0"/>
              <a:t> حقيقة الكفر الذي هو خروج عن ملة الإسلام .</a:t>
            </a:r>
            <a:r>
              <a:rPr lang="ar-SA" b="1" dirty="0" smtClean="0"/>
              <a:t> </a:t>
            </a:r>
            <a:r>
              <a:rPr lang="ar-SA" dirty="0" smtClean="0"/>
              <a:t>وسماه كفرا للتحذير والزجر , ولأنه فعل كفعل الكافر الذي يقاتلُ المسلمَ .</a:t>
            </a:r>
          </a:p>
          <a:p>
            <a:pPr marL="324000" algn="justLow" rtl="1"/>
            <a:r>
              <a:rPr lang="ar-SA" b="1" dirty="0" smtClean="0">
                <a:solidFill>
                  <a:srgbClr val="00B0F0"/>
                </a:solidFill>
              </a:rPr>
              <a:t># بعض ما يؤخذ من الحديث :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شتم المسلم المستقيم والتكلم في عرضه بما يعيبه فعل محرَّم شرعاً .</a:t>
            </a:r>
          </a:p>
          <a:p>
            <a:pPr marL="324000" algn="justLow" rtl="1"/>
            <a:endParaRPr lang="ar-SA" b="1" dirty="0" smtClean="0">
              <a:solidFill>
                <a:srgbClr val="00B0F0"/>
              </a:solidFill>
            </a:endParaRPr>
          </a:p>
          <a:p>
            <a:pPr marL="324000" algn="justLow" rtl="1"/>
            <a:endParaRPr lang="ar-SA" b="1" dirty="0" smtClean="0">
              <a:solidFill>
                <a:srgbClr val="00B0F0"/>
              </a:solidFill>
            </a:endParaRPr>
          </a:p>
          <a:p>
            <a:pPr marL="324000" algn="justLow" rtl="1"/>
            <a:endParaRPr lang="ar-SA" dirty="0" smtClean="0"/>
          </a:p>
          <a:p>
            <a:pPr marL="32400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324000" algn="justLow" rtl="1"/>
            <a:endParaRPr lang="ar-SA" dirty="0" smtClean="0">
              <a:solidFill>
                <a:srgbClr val="000000"/>
              </a:solidFill>
            </a:endParaRPr>
          </a:p>
          <a:p>
            <a:pPr marL="324000" algn="justLow" rtl="1">
              <a:buFont typeface="Arial" pitchFamily="34" charset="0"/>
              <a:buChar char="•"/>
            </a:pPr>
            <a:endParaRPr lang="ar-SA" dirty="0" smtClean="0"/>
          </a:p>
          <a:p>
            <a:pPr marL="32400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324000" algn="justLow" rtl="1">
              <a:buFont typeface="Arial" pitchFamily="34" charset="0"/>
              <a:buChar char="•"/>
            </a:pPr>
            <a:endParaRPr lang="ar-SA" dirty="0" smtClean="0"/>
          </a:p>
          <a:p>
            <a:pPr marL="324000" algn="justLow"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4000" algn="justLow" rtl="1"/>
            <a:r>
              <a:rPr lang="ar-SA" dirty="0" smtClean="0"/>
              <a:t>   أما الفاسق المجاهر بالمعاصي فذهب أكثر أهل العلم على جواز سبه ؛ إذ لا حرمة له بدليل الحديث الذي أخرجه مسلم : { كلُّ أمتي معافى إلا المجاهرون } ؛ وهم الذين جاهروا بمعاصيهم .</a:t>
            </a:r>
          </a:p>
          <a:p>
            <a:pPr algn="justLow" rtl="1"/>
            <a:r>
              <a:rPr lang="ar-SA" dirty="0" smtClean="0"/>
              <a:t>   وللشارح – رحمه الله – في هذا المقام كلام جميل </a:t>
            </a:r>
            <a:r>
              <a:rPr lang="ar-SA" dirty="0" smtClean="0">
                <a:solidFill>
                  <a:srgbClr val="00B0F0"/>
                </a:solidFill>
              </a:rPr>
              <a:t>فَلْيُراجَع كلامه في:( سبل السلام : مج4 ج8 </a:t>
            </a:r>
            <a:r>
              <a:rPr lang="ar-SA" dirty="0" err="1" smtClean="0">
                <a:solidFill>
                  <a:srgbClr val="00B0F0"/>
                </a:solidFill>
              </a:rPr>
              <a:t>ص</a:t>
            </a:r>
            <a:r>
              <a:rPr lang="ar-SA" dirty="0" smtClean="0">
                <a:solidFill>
                  <a:srgbClr val="00B0F0"/>
                </a:solidFill>
              </a:rPr>
              <a:t> 226 ) . </a:t>
            </a:r>
            <a:r>
              <a:rPr lang="ar-SA" dirty="0" smtClean="0"/>
              <a:t> 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يؤخذ من مفهوم الحديث جواز سب الكافر (وهذا إذا كان حربيا ، أما إذا كان معاهدا فلا يجوز سبه لأن في سبه أذية له  </a:t>
            </a:r>
            <a:r>
              <a:rPr lang="ar-SA" dirty="0" err="1" smtClean="0"/>
              <a:t>والشرع</a:t>
            </a:r>
            <a:r>
              <a:rPr lang="ar-SA" dirty="0" smtClean="0"/>
              <a:t> ينهى عن أذية المعاهد) .</a:t>
            </a:r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من قاتل أخاه المسلم مستحلا قتله فقد كفرٌ بذلك كفرا مخرجا من الملة ؛ أما من قاتله دون استحلال لقتله فقد كَفَرَ كُفْرَ نعمة وإنكار لأخوة الإسلام ؛ ولم يخرج بذلك من الملة ، وقد أطلق عليه الكفر مجازا .    </a:t>
            </a:r>
          </a:p>
          <a:p>
            <a:pPr rtl="1"/>
            <a:endParaRPr lang="ar-SA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[3] الحديث الثالث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أبي هريرة </a:t>
            </a:r>
            <a:r>
              <a:rPr lang="ar-SA" sz="2800" dirty="0" smtClean="0"/>
              <a:t>– رضي الله عنه –</a:t>
            </a:r>
            <a:r>
              <a:rPr lang="ar-SA" sz="2800" dirty="0" smtClean="0">
                <a:solidFill>
                  <a:srgbClr val="009900"/>
                </a:solidFill>
              </a:rPr>
              <a:t> </a:t>
            </a:r>
            <a:r>
              <a:rPr lang="ar-SA" dirty="0" smtClean="0">
                <a:solidFill>
                  <a:srgbClr val="009900"/>
                </a:solidFill>
              </a:rPr>
              <a:t>أنَّ رسول الله – صلى الله عليه وسلم – قال:{ أتدرون ما الغيبة ؟} ، قالوا : الله ورسوله أعلمُ ، قال :       { ذِكْرُكَ أخاكَ بما يَكْرَهُ} ، قيل : أفرأيتَ إن كان في أخي ما أقول </a:t>
            </a:r>
            <a:r>
              <a:rPr lang="ar-SA" dirty="0" err="1" smtClean="0">
                <a:solidFill>
                  <a:srgbClr val="009900"/>
                </a:solidFill>
              </a:rPr>
              <a:t>ُ</a:t>
            </a:r>
            <a:r>
              <a:rPr lang="ar-SA" dirty="0" smtClean="0">
                <a:solidFill>
                  <a:srgbClr val="009900"/>
                </a:solidFill>
              </a:rPr>
              <a:t> ؟ قال : { إن كان فيه ما تقول فقد اغتَبْتَهُ ، وإن لم يَكُنْ فيه فقد بهتَّهُ }  </a:t>
            </a:r>
            <a:r>
              <a:rPr lang="ar-SA" dirty="0" smtClean="0"/>
              <a:t>أخرجه مسلم .</a:t>
            </a:r>
          </a:p>
          <a:p>
            <a:pPr marL="0" algn="justLow" rtl="1"/>
            <a:r>
              <a:rPr lang="ar-SA" b="1" dirty="0" smtClean="0">
                <a:solidFill>
                  <a:srgbClr val="009900"/>
                </a:solidFill>
              </a:rPr>
              <a:t># الصحابي الراوي للحديث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هو أبو هريرة </a:t>
            </a:r>
            <a:r>
              <a:rPr lang="ar-SA" sz="2000" dirty="0" smtClean="0"/>
              <a:t>– رضي الله عنه –</a:t>
            </a:r>
          </a:p>
          <a:p>
            <a:pPr marL="0" algn="justLow" rtl="1"/>
            <a:r>
              <a:rPr lang="ar-SA" b="1" dirty="0" smtClean="0">
                <a:solidFill>
                  <a:srgbClr val="009900"/>
                </a:solidFill>
              </a:rPr>
              <a:t># معاني أهمِ مفردات الحديث :</a:t>
            </a:r>
          </a:p>
          <a:p>
            <a:pPr marL="0" algn="justLow" rtl="1"/>
            <a:r>
              <a:rPr lang="ar-SA" dirty="0" smtClean="0">
                <a:solidFill>
                  <a:srgbClr val="009900"/>
                </a:solidFill>
              </a:rPr>
              <a:t>= الغيبة : </a:t>
            </a:r>
            <a:r>
              <a:rPr lang="ar-SA" dirty="0" smtClean="0"/>
              <a:t>مشتقة من الغيب بمعنى :</a:t>
            </a:r>
            <a:r>
              <a:rPr lang="ar-SA" b="1" dirty="0" smtClean="0">
                <a:solidFill>
                  <a:srgbClr val="009900"/>
                </a:solidFill>
              </a:rPr>
              <a:t> </a:t>
            </a:r>
            <a:r>
              <a:rPr lang="ar-SA" dirty="0" smtClean="0"/>
              <a:t>ذِكْرُ الغائب بما يكرهه .</a:t>
            </a:r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>
              <a:solidFill>
                <a:srgbClr val="00B0F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[3]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B050"/>
                </a:solidFill>
              </a:rPr>
              <a:t>=أخاك : </a:t>
            </a:r>
            <a:r>
              <a:rPr lang="ar-SA" dirty="0" smtClean="0"/>
              <a:t>أي: أخُ الدين ؛ قال تعالى : { إنما المؤمنون إخوة } . </a:t>
            </a:r>
          </a:p>
          <a:p>
            <a:pPr rtl="1"/>
            <a:r>
              <a:rPr lang="ar-SA" dirty="0" smtClean="0">
                <a:solidFill>
                  <a:srgbClr val="00B050"/>
                </a:solidFill>
              </a:rPr>
              <a:t>= أفرأيتّ :</a:t>
            </a:r>
            <a:r>
              <a:rPr lang="ar-SA" dirty="0" smtClean="0"/>
              <a:t> أي : أخبرني .</a:t>
            </a:r>
          </a:p>
          <a:p>
            <a:pPr rtl="1"/>
            <a:r>
              <a:rPr lang="ar-SA" dirty="0" smtClean="0">
                <a:solidFill>
                  <a:srgbClr val="00B050"/>
                </a:solidFill>
              </a:rPr>
              <a:t>= بهتَّهُ :</a:t>
            </a:r>
            <a:r>
              <a:rPr lang="ar-SA" dirty="0" smtClean="0"/>
              <a:t> بهته </a:t>
            </a:r>
            <a:r>
              <a:rPr lang="ar-SA" dirty="0" err="1" smtClean="0"/>
              <a:t>بهتا</a:t>
            </a:r>
            <a:r>
              <a:rPr lang="ar-SA" dirty="0" smtClean="0"/>
              <a:t> وبُهتانا ؛ أي : قال عنه ما لم يفعل .</a:t>
            </a:r>
          </a:p>
          <a:p>
            <a:pPr rtl="1"/>
            <a:r>
              <a:rPr lang="ar-SA" b="1" dirty="0" smtClean="0">
                <a:solidFill>
                  <a:srgbClr val="00B050"/>
                </a:solidFill>
              </a:rPr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كأن هذا الحديث سيق لتفسير الغيبة المذكورة في قوله تعالى :     { ولا يغتب بعضُكَم بعضا }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دل الحديث على حقيقة الغيبة وبيَّنَ معناها الشرعي ؛ وهو أنها    { ذِكْرُكَ أخاكَ بما يَكْرَهُ} .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[3]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في قوله { أخاك} دليل على أن غير المؤمن تجوز غيبتُه ؛ فمن ليس بأخ </a:t>
            </a:r>
            <a:r>
              <a:rPr lang="ar-SA" dirty="0" err="1" smtClean="0"/>
              <a:t>ٍ</a:t>
            </a:r>
            <a:r>
              <a:rPr lang="ar-SA" dirty="0" smtClean="0"/>
              <a:t> كاليهودي والنصراني وسائر أهل الملل , ومن قد أخرجته بدعته عن الإسلام لا غيبة له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في التعبير بالأخ جذب للمغتاب عن غيبته لمن يَغْتابُ؛ لأنه إذا كان أخاه فالأولى الحُنُوُّ عليه ، وطيُّ </a:t>
            </a:r>
            <a:r>
              <a:rPr lang="ar-SA" dirty="0" err="1" smtClean="0"/>
              <a:t>مساويهِ</a:t>
            </a:r>
            <a:r>
              <a:rPr lang="ar-SA" dirty="0" smtClean="0"/>
              <a:t> ، والتأول </a:t>
            </a:r>
            <a:r>
              <a:rPr lang="ar-SA" dirty="0" err="1" smtClean="0"/>
              <a:t>لمعايبِه</a:t>
            </a:r>
            <a:r>
              <a:rPr lang="ar-SA" dirty="0" smtClean="0"/>
              <a:t> ؛ لا نشْرُها بذِكرِها .  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في قوله { بما يكره}ما يُشعر بأنه إذا كان لا يكرهُ ما يُعاب </a:t>
            </a:r>
            <a:r>
              <a:rPr lang="ar-SA" dirty="0" err="1" smtClean="0"/>
              <a:t>ُبه</a:t>
            </a:r>
            <a:r>
              <a:rPr lang="ar-SA" dirty="0" smtClean="0"/>
              <a:t> ( كأهل الخلاعة والمجون ) فإنه لا يكون غيبة </a:t>
            </a:r>
            <a:r>
              <a:rPr lang="ar-SA" dirty="0" err="1" smtClean="0"/>
              <a:t>ً</a:t>
            </a:r>
            <a:r>
              <a:rPr lang="ar-SA" dirty="0" smtClean="0"/>
              <a:t>. </a:t>
            </a:r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 [3]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>
                <a:solidFill>
                  <a:srgbClr val="00B050"/>
                </a:solidFill>
              </a:rPr>
              <a:t># فوائد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B050"/>
                </a:solidFill>
              </a:rPr>
              <a:t>تحريم الغيبة </a:t>
            </a:r>
            <a:r>
              <a:rPr lang="ar-SA" dirty="0" smtClean="0"/>
              <a:t>معلوم من </a:t>
            </a:r>
            <a:r>
              <a:rPr lang="ar-SA" dirty="0" err="1" smtClean="0"/>
              <a:t>الشرع</a:t>
            </a:r>
            <a:r>
              <a:rPr lang="ar-SA" dirty="0" smtClean="0"/>
              <a:t> ومتفق عليه ؛ وإنما اختلف العلماءُ </a:t>
            </a:r>
            <a:r>
              <a:rPr lang="ar-SA" dirty="0" smtClean="0">
                <a:solidFill>
                  <a:srgbClr val="00B050"/>
                </a:solidFill>
              </a:rPr>
              <a:t>هل هو من الصغائر أو من الكبائر ؟</a:t>
            </a:r>
            <a:r>
              <a:rPr lang="ar-SA" dirty="0" smtClean="0"/>
              <a:t> </a:t>
            </a:r>
          </a:p>
          <a:p>
            <a:pPr algn="justLow" rtl="1"/>
            <a:r>
              <a:rPr lang="ar-SA" dirty="0" smtClean="0"/>
              <a:t>   وقد نقل الإمام القرطبي – رحمه الله – الإجماع على أنها من الكبائر ؛ مستدلا بقوله صلى الله عليه وسلم { إن دماءَكم , وأعراضَكم , وأموالَكم ,  عليكم حرام }.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استثنى العلماء من الغيبة المحرمة أمورا ستة ؛</a:t>
            </a:r>
            <a:r>
              <a:rPr lang="ar-SA" dirty="0" smtClean="0">
                <a:solidFill>
                  <a:srgbClr val="00B050"/>
                </a:solidFill>
              </a:rPr>
              <a:t>وقد ذكرها الشارح؛ فلْيُراجَع كلامه في : ( سبل السلام : مج4 ج8 ص238–239).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</a:p>
          <a:p>
            <a:endParaRPr lang="ar-SA" dirty="0"/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7128</TotalTime>
  <Words>1162</Words>
  <Application>Microsoft Office PowerPoint</Application>
  <PresentationFormat>A4 Paper (210x297 mm)‎</PresentationFormat>
  <Paragraphs>98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المحاضرة الثانية عشرة</vt:lpstr>
      <vt:lpstr>عنوان المحاضرة</vt:lpstr>
      <vt:lpstr>عناصر المحاضرة</vt:lpstr>
      <vt:lpstr>[1] الحديث الأول</vt:lpstr>
      <vt:lpstr> تابع [1] </vt:lpstr>
      <vt:lpstr>تابع [2]</vt:lpstr>
      <vt:lpstr>  تابع [1]  </vt:lpstr>
      <vt:lpstr>[2] الحديث الثاني </vt:lpstr>
      <vt:lpstr>تابع [2]</vt:lpstr>
      <vt:lpstr>تابع [2]</vt:lpstr>
      <vt:lpstr>تابع [2]</vt:lpstr>
      <vt:lpstr>[3] الحديث الثالث</vt:lpstr>
      <vt:lpstr>تابع [3]</vt:lpstr>
      <vt:lpstr>تابع [3]</vt:lpstr>
      <vt:lpstr>تابع [3]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668</cp:revision>
  <dcterms:created xsi:type="dcterms:W3CDTF">2009-10-14T19:14:34Z</dcterms:created>
  <dcterms:modified xsi:type="dcterms:W3CDTF">2012-04-08T23:57:47Z</dcterms:modified>
</cp:coreProperties>
</file>