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59" r:id="rId5"/>
    <p:sldId id="287" r:id="rId6"/>
    <p:sldId id="290" r:id="rId7"/>
    <p:sldId id="300" r:id="rId8"/>
    <p:sldId id="301" r:id="rId9"/>
    <p:sldId id="302" r:id="rId10"/>
    <p:sldId id="297" r:id="rId11"/>
    <p:sldId id="295" r:id="rId12"/>
    <p:sldId id="299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564" y="-22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1/30/2012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الانترنت والاتصالات </a:t>
            </a:r>
          </a:p>
          <a:p>
            <a:pPr algn="ctr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Internet &amp; Communication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 عـــــادل عبداللطيف </a:t>
            </a:r>
            <a:endParaRPr lang="ar-SA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عناصر المحاضرة</a:t>
            </a:r>
            <a:endParaRPr lang="en-US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وصف للمقرر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اهداف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المصادر والمراجع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وصف المقرر: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6" name="جدول 13"/>
          <p:cNvGraphicFramePr>
            <a:graphicFrameLocks noGrp="1"/>
          </p:cNvGraphicFramePr>
          <p:nvPr/>
        </p:nvGraphicFramePr>
        <p:xfrm>
          <a:off x="152397" y="1752600"/>
          <a:ext cx="9448803" cy="3352800"/>
        </p:xfrm>
        <a:graphic>
          <a:graphicData uri="http://schemas.openxmlformats.org/drawingml/2006/table">
            <a:tbl>
              <a:tblPr rtl="1">
                <a:tableStyleId>{3C2FFA5D-87B4-456A-9821-1D502468CF0F}</a:tableStyleId>
              </a:tblPr>
              <a:tblGrid>
                <a:gridCol w="1860332"/>
                <a:gridCol w="2141482"/>
                <a:gridCol w="1860330"/>
                <a:gridCol w="1634360"/>
                <a:gridCol w="1952299"/>
              </a:tblGrid>
              <a:tr h="904973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  القســـــم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   </a:t>
                      </a:r>
                      <a:r>
                        <a:rPr lang="ar-SA" sz="1800" b="1" dirty="0"/>
                        <a:t>اسم المقرر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/>
                        <a:t>الرقم المرجعي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/>
                        <a:t>طبيعة المقرر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صفة المقرر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51555">
                <a:tc>
                  <a:txBody>
                    <a:bodyPr/>
                    <a:lstStyle/>
                    <a:p>
                      <a:pPr marL="457200" algn="l" rtl="1">
                        <a:spcAft>
                          <a:spcPts val="0"/>
                        </a:spcAft>
                      </a:pPr>
                      <a:r>
                        <a:rPr lang="ar-SA" sz="1800" b="1" dirty="0" smtClean="0"/>
                        <a:t>شبكات الحاسوب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SA" sz="1800" b="1" dirty="0"/>
                        <a:t>الانترنت والاتصالات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>
                          <a:latin typeface="Times New Roman"/>
                          <a:ea typeface="Calibri"/>
                          <a:cs typeface="Arial"/>
                        </a:rPr>
                        <a:t>طلاب 39293</a:t>
                      </a:r>
                    </a:p>
                    <a:p>
                      <a:pPr marL="457200" algn="ct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>
                          <a:latin typeface="Times New Roman"/>
                          <a:ea typeface="Calibri"/>
                          <a:cs typeface="Arial"/>
                        </a:rPr>
                        <a:t>طالبات 39400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نظري     عملي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   </a:t>
                      </a:r>
                      <a:r>
                        <a:rPr lang="ar-SA" sz="1800" b="1" dirty="0" smtClean="0"/>
                        <a:t>إجباري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4973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المستوى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 عدد </a:t>
                      </a:r>
                      <a:r>
                        <a:rPr lang="ar-SA" sz="1800" b="1" dirty="0"/>
                        <a:t>الوحدات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/>
                        <a:t>المتطلبات السابقة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لغة </a:t>
                      </a:r>
                      <a:r>
                        <a:rPr lang="ar-SA" sz="1800" b="1" dirty="0"/>
                        <a:t>التدريس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  </a:t>
                      </a:r>
                      <a:r>
                        <a:rPr lang="ar-SA" sz="1800" b="1" dirty="0" smtClean="0"/>
                        <a:t>أستاذ </a:t>
                      </a:r>
                      <a:r>
                        <a:rPr lang="ar-SA" sz="1800" b="1" dirty="0"/>
                        <a:t>المقرر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91299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/>
                        <a:t>الثالث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       2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--------------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 smtClean="0"/>
                        <a:t> </a:t>
                      </a:r>
                      <a:r>
                        <a:rPr lang="ar-SA" sz="1800" b="1" dirty="0"/>
                        <a:t>العربية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  <a:tabLst>
                          <a:tab pos="27305" algn="l"/>
                          <a:tab pos="207645" algn="l"/>
                          <a:tab pos="477520" algn="l"/>
                        </a:tabLst>
                      </a:pPr>
                      <a:r>
                        <a:rPr lang="ar-SA" sz="1800" b="1" dirty="0"/>
                        <a:t>أ.عادل </a:t>
                      </a:r>
                      <a:r>
                        <a:rPr lang="ar-SA" sz="1800" b="1" dirty="0" err="1"/>
                        <a:t>عبداللطيف</a:t>
                      </a:r>
                      <a:endParaRPr lang="en-US" sz="1800" b="1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724400"/>
          </a:xfrm>
        </p:spPr>
        <p:txBody>
          <a:bodyPr/>
          <a:lstStyle/>
          <a:p>
            <a:pPr marL="457200" lvl="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000" b="1" dirty="0" smtClean="0"/>
              <a:t>التعرف على المفاهيم الاساسية لشبكات الحاسوب </a:t>
            </a:r>
            <a:r>
              <a:rPr lang="ar-SA" sz="2000" b="1" dirty="0" smtClean="0"/>
              <a:t>وأنواعها واستخداماتها </a:t>
            </a:r>
            <a:r>
              <a:rPr lang="ar-SA" sz="2000" b="1" dirty="0" smtClean="0"/>
              <a:t>.</a:t>
            </a:r>
            <a:endParaRPr lang="en-US" sz="2000" b="1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000" b="1" dirty="0" smtClean="0"/>
              <a:t>التعرف على المفاهيم الأساسية لشبكة الانترنت والنشأة التاريخية وطرق الاتصال </a:t>
            </a:r>
            <a:r>
              <a:rPr lang="ar-SA" sz="2000" b="1" dirty="0" err="1" smtClean="0"/>
              <a:t>بها</a:t>
            </a:r>
            <a:r>
              <a:rPr lang="ar-SA" sz="2000" b="1" dirty="0" smtClean="0"/>
              <a:t> . </a:t>
            </a:r>
            <a:endParaRPr lang="en-US" sz="2000" b="1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000" b="1" dirty="0" smtClean="0"/>
              <a:t>التعرف على الفوائد الأساسية لشبكة </a:t>
            </a:r>
            <a:r>
              <a:rPr lang="ar-SA" sz="2000" b="1" dirty="0" smtClean="0"/>
              <a:t>الانترنت والخدمات التي تقدمها.</a:t>
            </a:r>
            <a:endParaRPr lang="en-US" sz="2000" b="1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000" b="1" dirty="0" smtClean="0"/>
              <a:t>التعرف على </a:t>
            </a:r>
            <a:r>
              <a:rPr lang="ar-SA" sz="2000" b="1" dirty="0" smtClean="0"/>
              <a:t>الأضرار والجرائم التي </a:t>
            </a:r>
            <a:r>
              <a:rPr lang="ar-SA" sz="2000" b="1" dirty="0" smtClean="0"/>
              <a:t>يمكن ان تواجهننا اثناء التعامل مع </a:t>
            </a:r>
            <a:r>
              <a:rPr lang="ar-SA" sz="2000" b="1" dirty="0" smtClean="0"/>
              <a:t>شبكة الانترنت </a:t>
            </a:r>
            <a:r>
              <a:rPr lang="ar-SA" sz="2000" b="1" dirty="0" smtClean="0"/>
              <a:t>بصورة </a:t>
            </a:r>
            <a:r>
              <a:rPr lang="ar-SA" sz="2000" b="1" dirty="0" smtClean="0"/>
              <a:t>خاطئة وطرق الحماية منها .</a:t>
            </a:r>
            <a:endParaRPr lang="en-US" sz="2000" b="1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000" b="1" dirty="0" smtClean="0"/>
              <a:t>امتلاك </a:t>
            </a:r>
            <a:r>
              <a:rPr lang="ar-SA" sz="2000" b="1" dirty="0" smtClean="0"/>
              <a:t>مهارات </a:t>
            </a:r>
            <a:r>
              <a:rPr lang="ar-SA" sz="2000" b="1" dirty="0" smtClean="0"/>
              <a:t>التعرف على كيفية </a:t>
            </a:r>
            <a:r>
              <a:rPr lang="ar-SA" sz="2000" b="1" dirty="0" smtClean="0"/>
              <a:t>استخدام مستكشف </a:t>
            </a:r>
            <a:r>
              <a:rPr lang="ar-SA" sz="2000" b="1" dirty="0" smtClean="0"/>
              <a:t>الانترنت </a:t>
            </a:r>
            <a:r>
              <a:rPr lang="ar-SA" sz="2000" b="1" dirty="0" smtClean="0"/>
              <a:t>( </a:t>
            </a:r>
            <a:r>
              <a:rPr lang="en-US" sz="2000" b="1" dirty="0" smtClean="0"/>
              <a:t>Internet Explorer 8</a:t>
            </a:r>
            <a:r>
              <a:rPr lang="ar-SA" sz="2000" b="1" dirty="0" smtClean="0"/>
              <a:t>) </a:t>
            </a:r>
            <a:r>
              <a:rPr lang="ar-SA" sz="2000" b="1" dirty="0" smtClean="0"/>
              <a:t>.</a:t>
            </a:r>
            <a:endParaRPr lang="en-US" sz="2000" b="1" dirty="0" smtClean="0"/>
          </a:p>
          <a:p>
            <a:pPr marL="457200" lvl="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000" b="1" dirty="0" smtClean="0"/>
              <a:t>امتلاك </a:t>
            </a:r>
            <a:r>
              <a:rPr lang="ar-SA" sz="2000" b="1" dirty="0" smtClean="0"/>
              <a:t>مهارات </a:t>
            </a:r>
            <a:r>
              <a:rPr lang="ar-SA" sz="2000" b="1" dirty="0" smtClean="0"/>
              <a:t>التعامل مع البريد الالكتروني (</a:t>
            </a:r>
            <a:r>
              <a:rPr lang="en-US" sz="2000" b="1" dirty="0" smtClean="0"/>
              <a:t>E-mail</a:t>
            </a:r>
            <a:r>
              <a:rPr lang="ar-SA" sz="2000" b="1" dirty="0" smtClean="0"/>
              <a:t>).</a:t>
            </a:r>
            <a:endParaRPr lang="en-US" sz="2000" b="1" dirty="0" smtClean="0"/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000" b="1" dirty="0" smtClean="0"/>
              <a:t>امتلاك </a:t>
            </a:r>
            <a:r>
              <a:rPr lang="ar-SA" sz="2000" b="1" dirty="0" smtClean="0"/>
              <a:t>مهارة البحث داخل شبكة الانترنت .</a:t>
            </a:r>
          </a:p>
          <a:p>
            <a:pPr marL="4572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000" b="1" dirty="0" smtClean="0"/>
              <a:t>امتلاك مهارة التعامل مع الشبكات الاجتماعية المختلفة في شبكة الانترنت .</a:t>
            </a:r>
            <a:r>
              <a:rPr lang="ar-SA" sz="2000" b="1" dirty="0" smtClean="0"/>
              <a:t>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953000"/>
          </a:xfrm>
        </p:spPr>
        <p:txBody>
          <a:bodyPr/>
          <a:lstStyle/>
          <a:p>
            <a:pPr lvl="0" algn="just" rtl="1">
              <a:buFont typeface="Wingdings" pitchFamily="2" charset="2"/>
              <a:buChar char="Ø"/>
            </a:pPr>
            <a:r>
              <a:rPr lang="ar-SA" sz="2400" b="1" dirty="0" smtClean="0"/>
              <a:t>الفصل </a:t>
            </a:r>
            <a:r>
              <a:rPr lang="ar-SA" sz="2400" b="1" dirty="0" smtClean="0"/>
              <a:t>الأول :- مدخل الى شبكة الانترنت (</a:t>
            </a:r>
            <a:r>
              <a:rPr lang="en-US" sz="2400" b="1" i="1" dirty="0" smtClean="0"/>
              <a:t>Introduction to Internet</a:t>
            </a:r>
            <a:r>
              <a:rPr lang="ar-SA" sz="2400" b="1" dirty="0" smtClean="0"/>
              <a:t>) </a:t>
            </a:r>
            <a:endParaRPr lang="en-US" sz="2400" b="1" dirty="0" smtClean="0"/>
          </a:p>
          <a:p>
            <a:pPr marL="0" indent="361950" algn="just" rtl="1" eaLnBrk="1" hangingPunct="1">
              <a:lnSpc>
                <a:spcPct val="200000"/>
              </a:lnSpc>
              <a:buFont typeface="Arial" charset="0"/>
              <a:buNone/>
            </a:pPr>
            <a:r>
              <a:rPr lang="ar-SA" sz="2000" dirty="0" smtClean="0"/>
              <a:t>يختص هذا الفصل في إلقاء الضوء على كافة المفاهيم الأساسية الخاصة بشبكة الانترنت ، بالاضافة الى التعرف على مختلف الطرق المستخدمة في الاتصال بشبكة الانترنت ، بالاضافة الى التعرف على اهم المكونات الاساسية لشبكة الانترنت من حيث المعدات والبرمجيات والبرتوكولات .</a:t>
            </a:r>
            <a:endParaRPr lang="ar-SA" sz="2000" dirty="0" smtClean="0"/>
          </a:p>
          <a:p>
            <a:pPr algn="just" rtl="1" eaLnBrk="1" hangingPunct="1">
              <a:buFont typeface="Arial" charset="0"/>
              <a:buNone/>
            </a:pPr>
            <a:endParaRPr lang="ar-SA" sz="2000" dirty="0" smtClean="0"/>
          </a:p>
          <a:p>
            <a:pPr algn="just" rtl="1" eaLnBrk="1" hangingPunct="1">
              <a:buFont typeface="Wingdings" pitchFamily="2" charset="2"/>
              <a:buChar char="Ø"/>
            </a:pPr>
            <a:r>
              <a:rPr lang="ar-SA" sz="2400" b="1" dirty="0" smtClean="0"/>
              <a:t>الفصل الثاني:- منافع واستخدامات شبكة الانترنت (</a:t>
            </a:r>
            <a:r>
              <a:rPr lang="en-US" sz="2400" b="1" i="1" dirty="0" smtClean="0">
                <a:cs typeface="+mj-cs"/>
              </a:rPr>
              <a:t>Benefits and </a:t>
            </a:r>
            <a:r>
              <a:rPr lang="en-US" sz="2400" b="1" i="1" dirty="0" smtClean="0">
                <a:cs typeface="+mj-cs"/>
              </a:rPr>
              <a:t>Uses </a:t>
            </a:r>
            <a:r>
              <a:rPr lang="en-US" sz="2400" b="1" i="1" dirty="0" smtClean="0">
                <a:cs typeface="+mj-cs"/>
              </a:rPr>
              <a:t>of </a:t>
            </a:r>
            <a:r>
              <a:rPr lang="en-US" sz="2400" b="1" i="1" dirty="0" smtClean="0">
                <a:cs typeface="+mj-cs"/>
              </a:rPr>
              <a:t>Internet</a:t>
            </a:r>
            <a:r>
              <a:rPr lang="ar-SA" sz="2400" b="1" i="1" dirty="0" smtClean="0">
                <a:cs typeface="+mj-cs"/>
              </a:rPr>
              <a:t>)</a:t>
            </a:r>
            <a:endParaRPr lang="en-US" sz="2400" b="1" i="1" dirty="0" smtClean="0">
              <a:cs typeface="+mj-cs"/>
            </a:endParaRPr>
          </a:p>
          <a:p>
            <a:pPr algn="just" rtl="1" eaLnBrk="1" hangingPunct="1">
              <a:lnSpc>
                <a:spcPct val="200000"/>
              </a:lnSpc>
              <a:buFont typeface="Arial" charset="0"/>
              <a:buNone/>
            </a:pPr>
            <a:r>
              <a:rPr lang="ar-SA" sz="2000" dirty="0" smtClean="0"/>
              <a:t>	</a:t>
            </a:r>
            <a:r>
              <a:rPr lang="ar-SA" sz="2000" dirty="0" smtClean="0"/>
              <a:t>يختص هذا الفصل في التعرف على أهم المنافع التي يمكن الحصول عليها جراء استخدام شبكة الانترنت بالإضافة إلى التعرف على أهم الخدمات والاستخدامات المختلفة لشبكة الانترنت .</a:t>
            </a:r>
            <a:endParaRPr lang="ar-JO" sz="2000" dirty="0" smtClean="0"/>
          </a:p>
          <a:p>
            <a:pPr algn="just" rtl="1" eaLnBrk="1" hangingPunct="1"/>
            <a:endParaRPr lang="ar-J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4800" y="1447800"/>
            <a:ext cx="9296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buFont typeface="Wingdings" pitchFamily="2" charset="2"/>
              <a:buChar char="Ø"/>
            </a:pPr>
            <a:r>
              <a:rPr lang="ar-SA" sz="2400" b="1" dirty="0" smtClean="0"/>
              <a:t>الفصل الثالث :- أضرار وجرائم شبكة الانترنت (</a:t>
            </a:r>
            <a:r>
              <a:rPr lang="en-US" sz="2400" b="1" i="1" dirty="0" smtClean="0">
                <a:latin typeface="+mn-lt"/>
              </a:rPr>
              <a:t>Damage </a:t>
            </a:r>
            <a:r>
              <a:rPr lang="en-US" sz="2400" b="1" i="1" dirty="0" smtClean="0">
                <a:latin typeface="+mn-lt"/>
              </a:rPr>
              <a:t>and Crimes of Internet</a:t>
            </a:r>
            <a:r>
              <a:rPr lang="ar-SA" sz="2400" b="1" dirty="0" smtClean="0"/>
              <a:t>)</a:t>
            </a:r>
          </a:p>
          <a:p>
            <a:pPr indent="361950" algn="just">
              <a:lnSpc>
                <a:spcPct val="200000"/>
              </a:lnSpc>
            </a:pPr>
            <a:r>
              <a:rPr lang="ar-SA" sz="2400" b="1" dirty="0" smtClean="0"/>
              <a:t> </a:t>
            </a:r>
            <a:r>
              <a:rPr lang="ar-SA" sz="2000" dirty="0" smtClean="0">
                <a:latin typeface="+mn-lt"/>
                <a:cs typeface="Arial" charset="0"/>
              </a:rPr>
              <a:t>يختص </a:t>
            </a:r>
            <a:r>
              <a:rPr lang="ar-SA" sz="2000" dirty="0" smtClean="0">
                <a:latin typeface="+mn-lt"/>
                <a:cs typeface="Arial" charset="0"/>
              </a:rPr>
              <a:t>هذا الفصل في </a:t>
            </a:r>
            <a:r>
              <a:rPr lang="ar-SA" sz="2000" dirty="0" smtClean="0">
                <a:latin typeface="+mn-lt"/>
                <a:cs typeface="Arial" charset="0"/>
              </a:rPr>
              <a:t>التعرف </a:t>
            </a:r>
            <a:r>
              <a:rPr lang="ar-SA" sz="2000" dirty="0" smtClean="0">
                <a:latin typeface="+mn-lt"/>
                <a:cs typeface="Arial" charset="0"/>
              </a:rPr>
              <a:t>على </a:t>
            </a:r>
            <a:r>
              <a:rPr lang="ar-SA" sz="2000" dirty="0" smtClean="0">
                <a:latin typeface="+mn-lt"/>
                <a:cs typeface="Arial" charset="0"/>
              </a:rPr>
              <a:t>أهم الأضرار </a:t>
            </a:r>
            <a:r>
              <a:rPr lang="ar-SA" sz="2000" dirty="0" smtClean="0">
                <a:latin typeface="+mn-lt"/>
                <a:cs typeface="Arial" charset="0"/>
              </a:rPr>
              <a:t>والجرائم التي يمكن </a:t>
            </a:r>
            <a:r>
              <a:rPr lang="ar-SA" sz="2000" dirty="0" smtClean="0">
                <a:latin typeface="+mn-lt"/>
                <a:cs typeface="Arial" charset="0"/>
              </a:rPr>
              <a:t>أن </a:t>
            </a:r>
            <a:r>
              <a:rPr lang="ar-SA" sz="2000" dirty="0" smtClean="0">
                <a:latin typeface="+mn-lt"/>
                <a:cs typeface="Arial" charset="0"/>
              </a:rPr>
              <a:t>تلحق بنا نتيجة استخدام شبكة الانترنت بصورة خاطئة ، بالاضافة الى التعرف على اهم وسائل الحماية التي يمكن استخدامها لتفادي هذه الاضرار والجرائم . </a:t>
            </a:r>
            <a:endParaRPr lang="ar-SA" sz="2000" dirty="0" smtClean="0">
              <a:latin typeface="+mn-lt"/>
              <a:cs typeface="Arial" charset="0"/>
            </a:endParaRPr>
          </a:p>
          <a:p>
            <a:pPr indent="952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ar-SA" sz="2400" b="1" dirty="0" smtClean="0"/>
              <a:t>الفصل الرابع :- مستكشف الانترنت(</a:t>
            </a:r>
            <a:r>
              <a:rPr lang="en-US" sz="2400" b="1" i="1" dirty="0" smtClean="0">
                <a:latin typeface="+mn-lt"/>
              </a:rPr>
              <a:t>Internet Explorer 8 </a:t>
            </a:r>
            <a:r>
              <a:rPr lang="ar-SA" sz="2400" b="1" dirty="0" smtClean="0"/>
              <a:t>)</a:t>
            </a:r>
          </a:p>
          <a:p>
            <a:pPr indent="361950" algn="just">
              <a:lnSpc>
                <a:spcPct val="200000"/>
              </a:lnSpc>
            </a:pPr>
            <a:r>
              <a:rPr lang="ar-SA" sz="2000" dirty="0" smtClean="0">
                <a:latin typeface="+mn-lt"/>
                <a:cs typeface="Arial" charset="0"/>
              </a:rPr>
              <a:t>يختص هذا الفصل في التعرف </a:t>
            </a:r>
            <a:r>
              <a:rPr lang="ar-SA" sz="2000" dirty="0" smtClean="0">
                <a:latin typeface="+mn-lt"/>
                <a:cs typeface="Arial" charset="0"/>
              </a:rPr>
              <a:t>على برنامج مستكشف الانترنت </a:t>
            </a:r>
            <a:r>
              <a:rPr lang="en-US" sz="2000" dirty="0" smtClean="0">
                <a:latin typeface="+mn-lt"/>
                <a:cs typeface="Arial" charset="0"/>
              </a:rPr>
              <a:t>internet explorer </a:t>
            </a:r>
            <a:r>
              <a:rPr lang="ar-SA" sz="2000" dirty="0" smtClean="0">
                <a:latin typeface="+mn-lt"/>
                <a:cs typeface="Arial" charset="0"/>
              </a:rPr>
              <a:t> الذي تنتجه شركة مايكروسوفت </a:t>
            </a:r>
            <a:r>
              <a:rPr lang="en-US" sz="2000" dirty="0" smtClean="0">
                <a:latin typeface="+mn-lt"/>
                <a:cs typeface="Arial" charset="0"/>
              </a:rPr>
              <a:t>Microsoft </a:t>
            </a:r>
            <a:r>
              <a:rPr lang="ar-SA" sz="2000" dirty="0" smtClean="0">
                <a:latin typeface="+mn-lt"/>
                <a:cs typeface="Arial" charset="0"/>
              </a:rPr>
              <a:t> ، حيث سيتم التعامل مع الإصدار الثامن لهذا البرنامج والتعرف على أهم أدواته وإمكانياته </a:t>
            </a:r>
            <a:r>
              <a:rPr lang="ar-SA" sz="2400" b="1" dirty="0" smtClean="0"/>
              <a:t>. </a:t>
            </a:r>
            <a:endParaRPr lang="ar-SA" sz="2400" b="1" dirty="0" smtClean="0"/>
          </a:p>
          <a:p>
            <a:pPr indent="361950" algn="just">
              <a:lnSpc>
                <a:spcPct val="200000"/>
              </a:lnSpc>
            </a:pPr>
            <a:r>
              <a:rPr lang="ar-SA" sz="2000" dirty="0" smtClean="0">
                <a:latin typeface="+mn-lt"/>
                <a:cs typeface="Arial" charset="0"/>
              </a:rPr>
              <a:t>  </a:t>
            </a:r>
            <a:endParaRPr lang="en-US" sz="2000" dirty="0" smtClean="0">
              <a:latin typeface="+mn-lt"/>
              <a:cs typeface="Arial" charset="0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ar-JO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JO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9296400" cy="4800600"/>
          </a:xfrm>
        </p:spPr>
        <p:txBody>
          <a:bodyPr/>
          <a:lstStyle/>
          <a:p>
            <a:pPr marL="0" indent="95250" algn="just" rtl="1">
              <a:lnSpc>
                <a:spcPct val="200000"/>
              </a:lnSpc>
              <a:buFont typeface="Wingdings" pitchFamily="2" charset="2"/>
              <a:buChar char="Ø"/>
            </a:pPr>
            <a:r>
              <a:rPr lang="ar-SA" sz="2400" b="1" dirty="0" smtClean="0"/>
              <a:t>الفصل </a:t>
            </a:r>
            <a:r>
              <a:rPr lang="ar-SA" sz="2400" b="1" dirty="0" smtClean="0"/>
              <a:t>الخامس </a:t>
            </a:r>
            <a:r>
              <a:rPr lang="ar-SA" sz="2400" b="1" dirty="0" smtClean="0"/>
              <a:t>:- </a:t>
            </a:r>
            <a:r>
              <a:rPr lang="ar-SA" sz="2400" b="1" dirty="0" smtClean="0"/>
              <a:t>البريد الالكتروني (</a:t>
            </a:r>
            <a:r>
              <a:rPr lang="en-US" sz="2400" b="1" i="1" dirty="0" smtClean="0"/>
              <a:t>E-mail </a:t>
            </a:r>
            <a:r>
              <a:rPr lang="ar-SA" sz="2400" b="1" dirty="0" smtClean="0"/>
              <a:t>)</a:t>
            </a:r>
            <a:endParaRPr lang="ar-SA" sz="2400" b="1" dirty="0" smtClean="0"/>
          </a:p>
          <a:p>
            <a:pPr marL="0" indent="361950" algn="just" rtl="1">
              <a:lnSpc>
                <a:spcPct val="200000"/>
              </a:lnSpc>
            </a:pPr>
            <a:r>
              <a:rPr lang="ar-SA" sz="2000" dirty="0" smtClean="0"/>
              <a:t>يختص هذا الفصل في التعرف على </a:t>
            </a:r>
            <a:r>
              <a:rPr lang="ar-SA" sz="2000" dirty="0" smtClean="0"/>
              <a:t>البريد الالكتروني واهم فوائدة ، بالاضافة الى التعرف على كيفية انشاء بريد الكتروني على المزود المجاني </a:t>
            </a:r>
            <a:r>
              <a:rPr lang="en-US" sz="2000" dirty="0" smtClean="0"/>
              <a:t>Hotmail </a:t>
            </a:r>
            <a:r>
              <a:rPr lang="ar-SA" sz="2000" dirty="0" smtClean="0"/>
              <a:t> وكيفية إدارته </a:t>
            </a:r>
            <a:r>
              <a:rPr lang="ar-SA" sz="2400" b="1" dirty="0" smtClean="0"/>
              <a:t>. </a:t>
            </a:r>
            <a:endParaRPr lang="ar-SA" sz="2400" b="1" dirty="0" smtClean="0"/>
          </a:p>
          <a:p>
            <a:pPr marL="0" indent="95250" algn="just" rtl="1">
              <a:lnSpc>
                <a:spcPct val="200000"/>
              </a:lnSpc>
              <a:buFont typeface="Wingdings" pitchFamily="2" charset="2"/>
              <a:buChar char="Ø"/>
            </a:pPr>
            <a:r>
              <a:rPr lang="ar-SA" sz="2400" b="1" dirty="0" smtClean="0"/>
              <a:t>الفصل السادس </a:t>
            </a:r>
            <a:r>
              <a:rPr lang="ar-SA" sz="2400" b="1" dirty="0" smtClean="0"/>
              <a:t>:- محركات البحث والأدلة (</a:t>
            </a:r>
            <a:r>
              <a:rPr lang="en-US" sz="2400" b="1" i="1" dirty="0" smtClean="0"/>
              <a:t>Search Engines and Directories </a:t>
            </a:r>
            <a:r>
              <a:rPr lang="ar-SA" sz="2400" b="1" dirty="0" smtClean="0"/>
              <a:t>)</a:t>
            </a:r>
          </a:p>
          <a:p>
            <a:pPr marL="0" indent="361950" algn="just" rtl="1">
              <a:lnSpc>
                <a:spcPct val="200000"/>
              </a:lnSpc>
            </a:pPr>
            <a:r>
              <a:rPr lang="ar-SA" sz="2000" dirty="0" smtClean="0"/>
              <a:t>يختص هذا الفصل في التعرف على محركات البحث والأدلة باختلاف أنواعها بالإضافة إلى التعرف على كيفية استخدام هذه المحركات والأدلة بصورة فعالة للحصول على أفضل </a:t>
            </a:r>
            <a:r>
              <a:rPr lang="ar-SA" sz="2000" dirty="0" smtClean="0"/>
              <a:t>النتائج .</a:t>
            </a:r>
            <a:endParaRPr lang="ar-J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" y="1447800"/>
            <a:ext cx="9144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95250">
              <a:lnSpc>
                <a:spcPct val="200000"/>
              </a:lnSpc>
              <a:buFont typeface="Wingdings" pitchFamily="2" charset="2"/>
              <a:buChar char="Ø"/>
            </a:pPr>
            <a:r>
              <a:rPr lang="ar-SA" sz="2400" b="1" dirty="0" smtClean="0"/>
              <a:t>الفصل </a:t>
            </a:r>
            <a:r>
              <a:rPr lang="ar-SA" sz="2400" b="1" dirty="0" smtClean="0"/>
              <a:t>السابع:- الشبكات الاجتماعية (</a:t>
            </a:r>
            <a:r>
              <a:rPr lang="en-US" sz="2400" b="1" i="1" dirty="0" smtClean="0">
                <a:latin typeface="+mn-lt"/>
              </a:rPr>
              <a:t>Social Networking</a:t>
            </a:r>
            <a:r>
              <a:rPr lang="ar-SA" sz="2400" b="1" dirty="0" smtClean="0"/>
              <a:t>) </a:t>
            </a:r>
            <a:endParaRPr lang="ar-SA" sz="2400" b="1" dirty="0" smtClean="0"/>
          </a:p>
          <a:p>
            <a:pPr indent="361950" algn="just">
              <a:lnSpc>
                <a:spcPct val="200000"/>
              </a:lnSpc>
            </a:pPr>
            <a:r>
              <a:rPr lang="ar-SA" sz="2000" dirty="0" smtClean="0"/>
              <a:t>يختص هذا الفصل في التعرف على </a:t>
            </a:r>
            <a:r>
              <a:rPr lang="ar-SA" sz="2000" dirty="0" smtClean="0"/>
              <a:t>مختلف الشبكات الاجتماعية المنتشرة على شبكة الانترنت وكيفية التسجيل </a:t>
            </a:r>
            <a:r>
              <a:rPr lang="ar-SA" sz="2000" dirty="0" err="1" smtClean="0"/>
              <a:t>بها</a:t>
            </a:r>
            <a:r>
              <a:rPr lang="ar-SA" sz="2000" dirty="0" smtClean="0"/>
              <a:t> والتعامل معها بصورة آمنة ، حيث سيتم الحديث عن ثلاثة مواقع اجتماعية فقط وهي </a:t>
            </a:r>
            <a:r>
              <a:rPr lang="en-US" sz="2000" dirty="0" err="1" smtClean="0"/>
              <a:t>Facebook</a:t>
            </a:r>
            <a:r>
              <a:rPr lang="en-US" sz="2000" dirty="0" smtClean="0"/>
              <a:t> &amp; Twitter &amp; YouTube </a:t>
            </a:r>
            <a:r>
              <a:rPr lang="ar-SA" sz="2000" dirty="0" smtClean="0"/>
              <a:t>  </a:t>
            </a:r>
            <a:r>
              <a:rPr lang="ar-SA" sz="2000" dirty="0" smtClean="0"/>
              <a:t>.</a:t>
            </a:r>
            <a:endParaRPr lang="ar-JO" sz="2000" dirty="0" smtClean="0"/>
          </a:p>
          <a:p>
            <a:pPr lvl="0">
              <a:lnSpc>
                <a:spcPct val="150000"/>
              </a:lnSpc>
              <a:buFont typeface="Courier New" pitchFamily="49" charset="0"/>
              <a:buChar char="o"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just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just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ar-JO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just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JO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1600200"/>
            <a:ext cx="8763000" cy="49552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ar-SA" sz="2400" b="1" dirty="0" smtClean="0"/>
              <a:t>المرجع الرئيس : </a:t>
            </a:r>
          </a:p>
          <a:p>
            <a:pPr lvl="0"/>
            <a:endParaRPr lang="ar-SA" sz="2000" dirty="0" smtClean="0"/>
          </a:p>
          <a:p>
            <a:pPr lvl="0"/>
            <a:r>
              <a:rPr lang="ar-SA" sz="2400" b="1" u="sng" dirty="0" smtClean="0">
                <a:solidFill>
                  <a:srgbClr val="FF0000"/>
                </a:solidFill>
              </a:rPr>
              <a:t>المحتوى الخاص بالمقرر والموجود في نظام </a:t>
            </a:r>
            <a:r>
              <a:rPr lang="ar-SA" sz="2400" b="1" u="sng" dirty="0" err="1" smtClean="0">
                <a:solidFill>
                  <a:srgbClr val="FF0000"/>
                </a:solidFill>
              </a:rPr>
              <a:t>البلاك</a:t>
            </a:r>
            <a:r>
              <a:rPr lang="ar-SA" sz="2400" b="1" u="sng" dirty="0" smtClean="0">
                <a:solidFill>
                  <a:srgbClr val="FF0000"/>
                </a:solidFill>
              </a:rPr>
              <a:t> بورد </a:t>
            </a:r>
            <a:r>
              <a:rPr lang="en-US" sz="2400" b="1" u="sng" dirty="0" smtClean="0">
                <a:solidFill>
                  <a:srgbClr val="FF0000"/>
                </a:solidFill>
              </a:rPr>
              <a:t>Blackboard</a:t>
            </a:r>
            <a:r>
              <a:rPr lang="ar-SA" sz="2400" b="1" u="sng" dirty="0" smtClean="0">
                <a:solidFill>
                  <a:srgbClr val="FF0000"/>
                </a:solidFill>
              </a:rPr>
              <a:t> </a:t>
            </a:r>
            <a:r>
              <a:rPr lang="ar-SA" sz="2400" b="1" u="sng" dirty="0" err="1" smtClean="0">
                <a:solidFill>
                  <a:srgbClr val="FF0000"/>
                </a:solidFill>
              </a:rPr>
              <a:t>او</a:t>
            </a:r>
            <a:r>
              <a:rPr lang="ar-SA" sz="2400" b="1" u="sng" dirty="0" smtClean="0">
                <a:solidFill>
                  <a:srgbClr val="FF0000"/>
                </a:solidFill>
              </a:rPr>
              <a:t> الموجود بنظام التعليم الافتراضي </a:t>
            </a:r>
            <a:r>
              <a:rPr lang="en-US" sz="2400" b="1" u="sng" dirty="0" smtClean="0">
                <a:solidFill>
                  <a:srgbClr val="FF0000"/>
                </a:solidFill>
              </a:rPr>
              <a:t>VLS </a:t>
            </a:r>
          </a:p>
          <a:p>
            <a:pPr lvl="0"/>
            <a:endParaRPr lang="en-US" sz="2000" dirty="0" smtClean="0"/>
          </a:p>
          <a:p>
            <a:pPr lvl="0"/>
            <a:r>
              <a:rPr lang="ar-SA" sz="2400" b="1" dirty="0" smtClean="0"/>
              <a:t>المراجع الثانوية :</a:t>
            </a:r>
          </a:p>
          <a:p>
            <a:r>
              <a:rPr lang="ar-SA" sz="2000" b="1" dirty="0" smtClean="0"/>
              <a:t>1- (مقدمة في الحاسب والانترنت) المؤلف </a:t>
            </a:r>
            <a:r>
              <a:rPr lang="ar-SA" sz="2000" b="1" dirty="0" smtClean="0"/>
              <a:t>: أ.د عبدالله بن عبدالعزيز </a:t>
            </a:r>
            <a:r>
              <a:rPr lang="ar-SA" sz="2000" b="1" dirty="0" smtClean="0"/>
              <a:t>الموسى ، المملكة </a:t>
            </a:r>
            <a:r>
              <a:rPr lang="ar-SA" sz="2000" b="1" dirty="0" smtClean="0"/>
              <a:t>العربية السعودية ، الطبعة </a:t>
            </a:r>
            <a:r>
              <a:rPr lang="ar-SA" sz="2000" b="1" dirty="0" smtClean="0"/>
              <a:t>السادسة   </a:t>
            </a:r>
            <a:r>
              <a:rPr lang="ar-SA" sz="2000" b="1" dirty="0" smtClean="0"/>
              <a:t>، </a:t>
            </a:r>
            <a:r>
              <a:rPr lang="ar-SA" sz="2000" b="1" dirty="0" smtClean="0"/>
              <a:t>2010 .</a:t>
            </a:r>
          </a:p>
          <a:p>
            <a:endParaRPr lang="ar-SA" sz="2000" b="1" dirty="0" smtClean="0"/>
          </a:p>
          <a:p>
            <a:r>
              <a:rPr lang="ar-SA" sz="2000" b="1" dirty="0" smtClean="0"/>
              <a:t>2- (الحاسوب والبرمجيات الجاهزة ) المؤلف : د. بلال </a:t>
            </a:r>
            <a:r>
              <a:rPr lang="ar-SA" sz="2000" b="1" dirty="0" err="1" smtClean="0"/>
              <a:t>الزعبي</a:t>
            </a:r>
            <a:r>
              <a:rPr lang="ar-SA" sz="2000" b="1" dirty="0" smtClean="0"/>
              <a:t> وآخرون ، الاردن ، الطبعة التاسعة 2010</a:t>
            </a:r>
          </a:p>
          <a:p>
            <a:endParaRPr lang="ar-SA" sz="2000" b="1" dirty="0" smtClean="0"/>
          </a:p>
          <a:p>
            <a:r>
              <a:rPr lang="ar-SA" sz="2000" b="1" dirty="0" smtClean="0"/>
              <a:t>3- (شبكة المعلومات العالمية ) المؤلف : د. خليل </a:t>
            </a:r>
            <a:r>
              <a:rPr lang="ar-SA" sz="2000" b="1" dirty="0" err="1" smtClean="0"/>
              <a:t>الشديفات</a:t>
            </a:r>
            <a:r>
              <a:rPr lang="ar-SA" sz="2000" b="1" dirty="0" smtClean="0"/>
              <a:t> ، </a:t>
            </a:r>
            <a:r>
              <a:rPr lang="ar-SA" sz="2000" b="1" dirty="0" err="1" smtClean="0"/>
              <a:t>الاردن</a:t>
            </a:r>
            <a:r>
              <a:rPr lang="ar-SA" sz="2000" b="1" dirty="0" smtClean="0"/>
              <a:t> ، الطبعة الأولى 2009 </a:t>
            </a:r>
            <a:endParaRPr lang="en-US" sz="2000" dirty="0" smtClean="0"/>
          </a:p>
          <a:p>
            <a:pPr lvl="0"/>
            <a:endParaRPr lang="en-US" sz="2000" dirty="0" smtClean="0"/>
          </a:p>
          <a:p>
            <a:endParaRPr lang="en-US" sz="2000" dirty="0" smtClean="0"/>
          </a:p>
          <a:p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828800"/>
          <a:ext cx="8763000" cy="349506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813078"/>
                <a:gridCol w="2949922"/>
              </a:tblGrid>
              <a:tr h="55880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النشاط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الدرجة</a:t>
                      </a:r>
                      <a:endParaRPr lang="ar-SA" sz="2400" dirty="0"/>
                    </a:p>
                  </a:txBody>
                  <a:tcPr marT="45733" marB="45733"/>
                </a:tc>
              </a:tr>
              <a:tr h="55880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المشاركة في منتديات الحوار على </a:t>
                      </a:r>
                      <a:r>
                        <a:rPr lang="ar-SA" sz="2000" b="1" dirty="0" err="1" smtClean="0"/>
                        <a:t>البلاك</a:t>
                      </a:r>
                      <a:r>
                        <a:rPr lang="ar-SA" sz="2000" b="1" baseline="0" dirty="0" smtClean="0"/>
                        <a:t> </a:t>
                      </a:r>
                      <a:r>
                        <a:rPr lang="ar-SA" sz="2000" b="1" baseline="0" dirty="0" smtClean="0"/>
                        <a:t>بورد</a:t>
                      </a:r>
                    </a:p>
                    <a:p>
                      <a:pPr algn="ctr" rtl="1"/>
                      <a:r>
                        <a:rPr lang="en-US" sz="2000" b="1" baseline="0" dirty="0" smtClean="0"/>
                        <a:t>  </a:t>
                      </a:r>
                      <a:r>
                        <a:rPr lang="ar-SA" sz="2000" b="1" baseline="0" dirty="0" smtClean="0"/>
                        <a:t> أو النظام الافتراضي </a:t>
                      </a:r>
                      <a:r>
                        <a:rPr lang="en-US" sz="2000" b="1" baseline="0" dirty="0" smtClean="0"/>
                        <a:t>VLS </a:t>
                      </a:r>
                      <a:endParaRPr lang="ar-SA" sz="20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dirty="0" smtClean="0"/>
                        <a:t>10 درجات</a:t>
                      </a:r>
                      <a:endParaRPr lang="en-US" sz="2000" b="1" dirty="0" smtClean="0"/>
                    </a:p>
                  </a:txBody>
                  <a:tcPr marT="45733" marB="45733"/>
                </a:tc>
              </a:tr>
              <a:tr h="55880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حضور المحاضرات المسجلة والمحاضرات المباشرة</a:t>
                      </a:r>
                      <a:endParaRPr lang="ar-SA" sz="20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dirty="0" smtClean="0"/>
                        <a:t>10 درجات</a:t>
                      </a:r>
                      <a:endParaRPr lang="en-US" sz="2000" b="1" dirty="0" smtClean="0"/>
                    </a:p>
                  </a:txBody>
                  <a:tcPr marT="45733" marB="45733"/>
                </a:tc>
              </a:tr>
              <a:tr h="55880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الواجبات المنزلية </a:t>
                      </a:r>
                      <a:endParaRPr lang="ar-SA" sz="20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10 درجات</a:t>
                      </a:r>
                      <a:endParaRPr lang="ar-SA" sz="2000" b="1" dirty="0"/>
                    </a:p>
                  </a:txBody>
                  <a:tcPr marT="45733" marB="45733"/>
                </a:tc>
              </a:tr>
              <a:tr h="55880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الاختبار النهائي </a:t>
                      </a:r>
                      <a:endParaRPr lang="ar-SA" sz="20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70 درجة</a:t>
                      </a:r>
                      <a:endParaRPr lang="ar-SA" sz="2000" b="1" dirty="0"/>
                    </a:p>
                  </a:txBody>
                  <a:tcPr marT="45733" marB="45733"/>
                </a:tc>
              </a:tr>
              <a:tr h="55880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rgbClr val="FF0000"/>
                          </a:solidFill>
                        </a:rPr>
                        <a:t>المجموع النهائي 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rgbClr val="FF0000"/>
                          </a:solidFill>
                        </a:rPr>
                        <a:t>100 درجة</a:t>
                      </a:r>
                      <a:endParaRPr lang="ar-SA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الساعات المكتبية الجوالة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133600" y="1676400"/>
          <a:ext cx="4724400" cy="21947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34007"/>
                <a:gridCol w="1590393"/>
              </a:tblGrid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السبت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8- 9 مساءً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الاحد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smtClean="0"/>
                        <a:t>8- 9 مساءً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الاثنين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smtClean="0"/>
                        <a:t>8- 9 مساءً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الثلاثاء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smtClean="0"/>
                        <a:t>8- 9 مساءً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الاربعاء</a:t>
                      </a:r>
                      <a:r>
                        <a:rPr lang="ar-SA" sz="1800" baseline="0" dirty="0" smtClean="0"/>
                        <a:t>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8- 9 مساءً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33400" y="1447800"/>
            <a:ext cx="8458200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</a:t>
            </a:r>
            <a:r>
              <a:rPr lang="ar-SA" sz="2000" dirty="0" smtClean="0">
                <a:solidFill>
                  <a:srgbClr val="0070C0"/>
                </a:solidFill>
              </a:rPr>
              <a:t>:</a:t>
            </a:r>
          </a:p>
          <a:p>
            <a:endParaRPr lang="ar-SA" sz="2800" dirty="0"/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000" dirty="0" smtClean="0">
              <a:solidFill>
                <a:srgbClr val="0070C0"/>
              </a:solidFill>
            </a:endParaRPr>
          </a:p>
          <a:p>
            <a:endParaRPr lang="ar-SA" sz="2000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ar-SA" sz="2400" dirty="0" smtClean="0">
                <a:solidFill>
                  <a:srgbClr val="0070C0"/>
                </a:solidFill>
              </a:rPr>
              <a:t>رقم </a:t>
            </a:r>
            <a:r>
              <a:rPr lang="ar-SA" sz="2400" dirty="0">
                <a:solidFill>
                  <a:srgbClr val="0070C0"/>
                </a:solidFill>
              </a:rPr>
              <a:t>جوال </a:t>
            </a:r>
            <a:r>
              <a:rPr lang="ar-SA" sz="2400" dirty="0" smtClean="0">
                <a:solidFill>
                  <a:srgbClr val="0070C0"/>
                </a:solidFill>
              </a:rPr>
              <a:t>المقرر                     </a:t>
            </a:r>
            <a:r>
              <a:rPr lang="ar-SA" sz="2400" b="1" dirty="0" smtClean="0">
                <a:solidFill>
                  <a:srgbClr val="FF0000"/>
                </a:solidFill>
              </a:rPr>
              <a:t>(</a:t>
            </a:r>
            <a:r>
              <a:rPr lang="ar-SA" sz="2400" b="1" u="sng" dirty="0" smtClean="0">
                <a:solidFill>
                  <a:srgbClr val="FF0000"/>
                </a:solidFill>
              </a:rPr>
              <a:t>0506682718</a:t>
            </a:r>
            <a:r>
              <a:rPr lang="ar-SA" sz="2400" b="1" dirty="0">
                <a:solidFill>
                  <a:srgbClr val="FF0000"/>
                </a:solidFill>
              </a:rPr>
              <a:t>)</a:t>
            </a:r>
            <a:endParaRPr lang="en-US" sz="24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ar-SA" sz="2400" dirty="0" smtClean="0">
                <a:solidFill>
                  <a:srgbClr val="0070C0"/>
                </a:solidFill>
              </a:rPr>
              <a:t>البريد الإلكتروني1: </a:t>
            </a:r>
            <a:r>
              <a:rPr lang="en-US" sz="2400" i="1" dirty="0" smtClean="0">
                <a:solidFill>
                  <a:srgbClr val="FF0000"/>
                </a:solidFill>
              </a:rPr>
              <a:t>adhamed@kfu.edu.sa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      </a:t>
            </a:r>
            <a:endParaRPr lang="ar-SA" sz="2400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ar-SA" sz="2400" dirty="0" smtClean="0">
                <a:solidFill>
                  <a:srgbClr val="0070C0"/>
                </a:solidFill>
              </a:rPr>
              <a:t>البريد </a:t>
            </a:r>
            <a:r>
              <a:rPr lang="ar-SA" sz="2400" dirty="0" smtClean="0">
                <a:solidFill>
                  <a:srgbClr val="0070C0"/>
                </a:solidFill>
              </a:rPr>
              <a:t>الإلكتروني2: </a:t>
            </a:r>
            <a:r>
              <a:rPr lang="en-US" sz="2400" i="1" dirty="0" smtClean="0">
                <a:solidFill>
                  <a:srgbClr val="FF0000"/>
                </a:solidFill>
              </a:rPr>
              <a:t>adel_kfu@hotmail.com</a:t>
            </a:r>
            <a:r>
              <a:rPr lang="en-US" sz="2400" dirty="0" smtClean="0">
                <a:solidFill>
                  <a:srgbClr val="0070C0"/>
                </a:solidFill>
              </a:rPr>
              <a:t>        </a:t>
            </a:r>
            <a:endParaRPr lang="en-US" sz="2400" dirty="0" smtClean="0">
              <a:solidFill>
                <a:srgbClr val="0070C0"/>
              </a:solidFill>
            </a:endParaRPr>
          </a:p>
          <a:p>
            <a:r>
              <a:rPr lang="ar-SA" sz="2400" dirty="0" smtClean="0">
                <a:solidFill>
                  <a:srgbClr val="0070C0"/>
                </a:solidFill>
              </a:rPr>
              <a:t>التوتير :                   </a:t>
            </a:r>
            <a:r>
              <a:rPr lang="en-US" sz="2400" i="1" dirty="0" smtClean="0">
                <a:solidFill>
                  <a:srgbClr val="FF0000"/>
                </a:solidFill>
              </a:rPr>
              <a:t>www.twitter.com/adel_abdullatif</a:t>
            </a:r>
            <a:endParaRPr lang="en-US" sz="2400" i="1" dirty="0">
              <a:solidFill>
                <a:srgbClr val="FF0000"/>
              </a:solidFill>
            </a:endParaRPr>
          </a:p>
          <a:p>
            <a:pPr algn="ctr"/>
            <a:r>
              <a:rPr lang="ar-SA" sz="2800" dirty="0"/>
              <a:t> 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1709</TotalTime>
  <Words>640</Words>
  <Application>Microsoft Office PowerPoint</Application>
  <PresentationFormat>A4 Paper (210x297 mm)‎</PresentationFormat>
  <Paragraphs>136</Paragraphs>
  <Slides>13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التمهيدية</vt:lpstr>
      <vt:lpstr>عناصر المحاضرة</vt:lpstr>
      <vt:lpstr>وصف المقرر:</vt:lpstr>
      <vt:lpstr>اهداف المقرر</vt:lpstr>
      <vt:lpstr>محتوى المقرر</vt:lpstr>
      <vt:lpstr>محتوى المقرر</vt:lpstr>
      <vt:lpstr>محتوى المقرر</vt:lpstr>
      <vt:lpstr>محتوى المقرر</vt:lpstr>
      <vt:lpstr>المراجع والمصادر التعليمية</vt:lpstr>
      <vt:lpstr>توزيع الدرجات</vt:lpstr>
      <vt:lpstr>الساعات المكتبية الجوالة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</cp:lastModifiedBy>
  <cp:revision>147</cp:revision>
  <dcterms:created xsi:type="dcterms:W3CDTF">2009-10-14T19:14:34Z</dcterms:created>
  <dcterms:modified xsi:type="dcterms:W3CDTF">2012-01-30T07:51:33Z</dcterms:modified>
</cp:coreProperties>
</file>