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00" r:id="rId2"/>
    <p:sldId id="301" r:id="rId3"/>
    <p:sldId id="302" r:id="rId4"/>
    <p:sldId id="303" r:id="rId5"/>
    <p:sldId id="304" r:id="rId6"/>
    <p:sldId id="305" r:id="rId7"/>
    <p:sldId id="306" r:id="rId8"/>
    <p:sldId id="307" r:id="rId9"/>
    <p:sldId id="308" r:id="rId10"/>
    <p:sldId id="309" r:id="rId11"/>
    <p:sldId id="310" r:id="rId12"/>
    <p:sldId id="311" r:id="rId13"/>
    <p:sldId id="312"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09256"/>
    <a:srgbClr val="009900"/>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60" d="100"/>
          <a:sy n="60" d="100"/>
        </p:scale>
        <p:origin x="-1506"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dirty="0" smtClean="0">
                <a:solidFill>
                  <a:srgbClr val="709256"/>
                </a:solidFill>
                <a:latin typeface="AYM Wadiy S_U normal."/>
                <a:cs typeface="Times New Roman" pitchFamily="18" charset="0"/>
              </a:rPr>
              <a:t>Reading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470025"/>
          </a:xfrm>
        </p:spPr>
        <p:txBody>
          <a:bodyPr/>
          <a:lstStyle/>
          <a:p>
            <a:pPr eaLnBrk="1" hangingPunct="1"/>
            <a:r>
              <a:rPr lang="en-US" b="1" dirty="0" smtClean="0">
                <a:solidFill>
                  <a:srgbClr val="709256"/>
                </a:solidFill>
                <a:cs typeface="Arial" pitchFamily="34" charset="0"/>
              </a:rPr>
              <a:t/>
            </a:r>
            <a:br>
              <a:rPr lang="en-US" b="1" dirty="0" smtClean="0">
                <a:solidFill>
                  <a:srgbClr val="709256"/>
                </a:solidFill>
                <a:cs typeface="Arial" pitchFamily="34" charset="0"/>
              </a:rPr>
            </a:br>
            <a:r>
              <a:rPr lang="en-US" b="1" dirty="0" smtClean="0">
                <a:solidFill>
                  <a:srgbClr val="709256"/>
                </a:solidFill>
                <a:cs typeface="Arial" pitchFamily="34" charset="0"/>
              </a:rPr>
              <a:t>Course Orientation</a:t>
            </a:r>
            <a:br>
              <a:rPr lang="en-US" b="1" dirty="0" smtClean="0">
                <a:solidFill>
                  <a:srgbClr val="709256"/>
                </a:solidFill>
                <a:cs typeface="Arial" pitchFamily="34" charset="0"/>
              </a:rPr>
            </a:br>
            <a:endParaRPr lang="en-US" dirty="0" smtClean="0">
              <a:solidFill>
                <a:srgbClr val="709256"/>
              </a:solidFill>
              <a:cs typeface="Arial" pitchFamily="34" charset="0"/>
            </a:endParaRPr>
          </a:p>
        </p:txBody>
      </p:sp>
      <p:sp>
        <p:nvSpPr>
          <p:cNvPr id="5" name="عنوان فرعي 4"/>
          <p:cNvSpPr>
            <a:spLocks noGrp="1"/>
          </p:cNvSpPr>
          <p:nvPr>
            <p:ph type="subTitle" idx="1"/>
          </p:nvPr>
        </p:nvSpPr>
        <p:spPr/>
        <p:txBody>
          <a:bodyPr/>
          <a:lstStyle/>
          <a:p>
            <a:r>
              <a:rPr lang="en-US" dirty="0" smtClean="0"/>
              <a:t>Introduction </a:t>
            </a:r>
            <a:endParaRPr lang="en-US"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the Lecture </a:t>
            </a:r>
            <a:endParaRPr lang="en-US" dirty="0"/>
          </a:p>
        </p:txBody>
      </p:sp>
      <p:sp>
        <p:nvSpPr>
          <p:cNvPr id="7171" name="Text Placeholder 5"/>
          <p:cNvSpPr>
            <a:spLocks noGrp="1"/>
          </p:cNvSpPr>
          <p:nvPr>
            <p:ph idx="1"/>
          </p:nvPr>
        </p:nvSpPr>
        <p:spPr/>
        <p:txBody>
          <a:bodyPr/>
          <a:lstStyle/>
          <a:p>
            <a:pPr algn="l"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Academic Plan  </a:t>
            </a:r>
          </a:p>
          <a:p>
            <a:pPr algn="l" eaLnBrk="1" hangingPunct="1"/>
            <a:r>
              <a:rPr lang="en-US" b="1" dirty="0" smtClean="0">
                <a:cs typeface="Arial" pitchFamily="34" charset="0"/>
              </a:rPr>
              <a:t> - Course Description  </a:t>
            </a:r>
          </a:p>
          <a:p>
            <a:pPr algn="l" eaLnBrk="1" hangingPunct="1"/>
            <a:r>
              <a:rPr lang="en-US" b="1" dirty="0" smtClean="0">
                <a:cs typeface="Arial" pitchFamily="34" charset="0"/>
              </a:rPr>
              <a:t>- Course Content</a:t>
            </a:r>
          </a:p>
          <a:p>
            <a:pPr algn="l" eaLnBrk="1" hangingPunct="1"/>
            <a:r>
              <a:rPr lang="en-US" b="1" dirty="0" smtClean="0">
                <a:cs typeface="Arial" pitchFamily="34" charset="0"/>
              </a:rPr>
              <a:t> - Course Rationale</a:t>
            </a:r>
          </a:p>
          <a:p>
            <a:pPr algn="l" eaLnBrk="1" hangingPunct="1"/>
            <a:r>
              <a:rPr lang="en-US" b="1" dirty="0" smtClean="0">
                <a:cs typeface="Arial" pitchFamily="34" charset="0"/>
              </a:rPr>
              <a:t> - Course Objectives</a:t>
            </a:r>
          </a:p>
          <a:p>
            <a:pPr algn="l" rtl="1" eaLnBrk="1" hangingPunct="1"/>
            <a:r>
              <a:rPr lang="en-US" b="1" dirty="0" smtClean="0">
                <a:cs typeface="Arial" pitchFamily="34" charset="0"/>
              </a:rPr>
              <a:t> - Evaluation</a:t>
            </a:r>
          </a:p>
          <a:p>
            <a:pPr algn="l" rtl="1" eaLnBrk="1" hangingPunct="1"/>
            <a:r>
              <a:rPr lang="en-US" b="1" dirty="0" smtClean="0">
                <a:cs typeface="Arial" pitchFamily="34" charset="0"/>
              </a:rPr>
              <a:t> - References</a:t>
            </a:r>
          </a:p>
          <a:p>
            <a:pPr algn="l" rtl="1" eaLnBrk="1" hangingPunct="1"/>
            <a:r>
              <a:rPr lang="en-US" b="1" dirty="0" smtClean="0">
                <a:cs typeface="Arial" pitchFamily="34" charset="0"/>
              </a:rPr>
              <a:t> - Contacts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l" eaLnBrk="1" hangingPunct="1"/>
            <a:r>
              <a:rPr lang="ar-SA" dirty="0" smtClean="0">
                <a:solidFill>
                  <a:srgbClr val="709256"/>
                </a:solidFill>
                <a:cs typeface="Arial" pitchFamily="34" charset="0"/>
              </a:rPr>
              <a:t> </a:t>
            </a:r>
            <a:r>
              <a:rPr lang="en-US" dirty="0" smtClean="0">
                <a:solidFill>
                  <a:srgbClr val="709256"/>
                </a:solidFill>
                <a:cs typeface="Arial" pitchFamily="34" charset="0"/>
              </a:rPr>
              <a:t> </a:t>
            </a:r>
            <a:r>
              <a:rPr lang="en-US" sz="3600" dirty="0" smtClean="0">
                <a:solidFill>
                  <a:srgbClr val="709256"/>
                </a:solidFill>
                <a:latin typeface="Arial Black" pitchFamily="34" charset="0"/>
                <a:cs typeface="Arial" pitchFamily="34" charset="0"/>
              </a:rPr>
              <a:t>Course Description</a:t>
            </a:r>
            <a:endParaRPr lang="ar-SA" dirty="0" smtClean="0">
              <a:solidFill>
                <a:srgbClr val="709256"/>
              </a:solidFill>
              <a:latin typeface="Arial Black" pitchFamily="34" charset="0"/>
              <a:cs typeface="Arial" pitchFamily="34" charset="0"/>
            </a:endParaRPr>
          </a:p>
        </p:txBody>
      </p:sp>
      <p:sp>
        <p:nvSpPr>
          <p:cNvPr id="8195" name="Content Placeholder 2"/>
          <p:cNvSpPr>
            <a:spLocks noGrp="1"/>
          </p:cNvSpPr>
          <p:nvPr>
            <p:ph idx="1"/>
          </p:nvPr>
        </p:nvSpPr>
        <p:spPr>
          <a:xfrm>
            <a:off x="0" y="1371600"/>
            <a:ext cx="9372600" cy="4678363"/>
          </a:xfrm>
        </p:spPr>
        <p:txBody>
          <a:bodyPr/>
          <a:lstStyle/>
          <a:p>
            <a:pPr algn="l" rtl="1" eaLnBrk="1" hangingPunct="1"/>
            <a:r>
              <a:rPr lang="en-US" dirty="0" smtClean="0">
                <a:cs typeface="Arial" pitchFamily="34" charset="0"/>
              </a:rPr>
              <a:t>     </a:t>
            </a:r>
            <a:r>
              <a:rPr lang="en-US" sz="2400" dirty="0" smtClean="0">
                <a:cs typeface="Arial" pitchFamily="34" charset="0"/>
              </a:rPr>
              <a:t>This course is an intermediate  level of ESL/EFL developmental skills   text designed to improve on the main four skills (speaking , writing, listening and reading) . It uses a reading - based approach integrated with communicative methodologies.</a:t>
            </a:r>
          </a:p>
          <a:p>
            <a:pPr algn="l" rtl="1" eaLnBrk="1" hangingPunct="1"/>
            <a:endParaRPr lang="en-US" sz="2400" dirty="0" smtClean="0">
              <a:cs typeface="Arial" pitchFamily="34" charset="0"/>
            </a:endParaRPr>
          </a:p>
          <a:p>
            <a:pPr algn="l" eaLnBrk="1" hangingPunct="1"/>
            <a:r>
              <a:rPr lang="en-US" sz="2400" dirty="0" smtClean="0">
                <a:cs typeface="Arial" pitchFamily="34" charset="0"/>
              </a:rPr>
              <a:t>     It aims to provide you with various reading skills and strategies, and to improve your language and critical thinking skills. In addition, “to be good writer, you need to be a good reader”. Therefore, this course will help you to build your vocabulary and to develop your writing skills. </a:t>
            </a:r>
          </a:p>
          <a:p>
            <a:pPr algn="l" rtl="1" eaLnBrk="1" hangingPunct="1"/>
            <a:endParaRPr lang="en-US" sz="2400" dirty="0" smtClean="0">
              <a:cs typeface="Arial" pitchFamily="34" charset="0"/>
            </a:endParaRPr>
          </a:p>
          <a:p>
            <a:pPr algn="l" rtl="1" eaLnBrk="1" hangingPunct="1"/>
            <a:r>
              <a:rPr lang="ar-SA" dirty="0" smtClean="0">
                <a:cs typeface="Arial" pitchFamily="34" charset="0"/>
              </a:rPr>
              <a:t> </a:t>
            </a:r>
            <a:r>
              <a:rPr lang="en-US" dirty="0" smtClean="0">
                <a:cs typeface="Arial" pitchFamily="34" charset="0"/>
              </a:rPr>
              <a:t> </a:t>
            </a:r>
            <a:r>
              <a:rPr lang="ar-SA" dirty="0" smtClean="0">
                <a:cs typeface="Arial" pitchFamily="34" charset="0"/>
              </a:rPr>
              <a:t>  </a:t>
            </a:r>
            <a:r>
              <a:rPr lang="ar-SA" sz="1800" dirty="0" smtClean="0">
                <a:cs typeface="Arial" pitchFamily="34" charset="0"/>
              </a:rPr>
              <a:t>  </a:t>
            </a:r>
            <a:r>
              <a:rPr lang="en-US" dirty="0" smtClean="0">
                <a:cs typeface="Arial" pitchFamily="34" charset="0"/>
              </a:rPr>
              <a:t>  </a:t>
            </a:r>
            <a:r>
              <a:rPr lang="ar-SA" dirty="0" smtClean="0">
                <a:cs typeface="Arial" pitchFamily="34" charset="0"/>
              </a:rPr>
              <a:t> </a:t>
            </a:r>
          </a:p>
        </p:txBody>
      </p:sp>
    </p:spTree>
  </p:cSld>
  <p:clrMapOvr>
    <a:masterClrMapping/>
  </p:clrMapOvr>
  <p:transition advTm="234"/>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Course Content </a:t>
            </a:r>
            <a:endParaRPr lang="ar-SA" dirty="0"/>
          </a:p>
        </p:txBody>
      </p:sp>
      <p:sp>
        <p:nvSpPr>
          <p:cNvPr id="3" name="Content Placeholder 2"/>
          <p:cNvSpPr>
            <a:spLocks noGrp="1"/>
          </p:cNvSpPr>
          <p:nvPr>
            <p:ph idx="1"/>
          </p:nvPr>
        </p:nvSpPr>
        <p:spPr>
          <a:xfrm>
            <a:off x="495300" y="1143000"/>
            <a:ext cx="8915400" cy="5105400"/>
          </a:xfrm>
        </p:spPr>
        <p:txBody>
          <a:bodyPr/>
          <a:lstStyle/>
          <a:p>
            <a:pPr algn="l" rtl="1"/>
            <a:endParaRPr lang="en-US" sz="1800" b="1" dirty="0" smtClean="0"/>
          </a:p>
          <a:p>
            <a:pPr algn="just"/>
            <a:r>
              <a:rPr lang="en-US" sz="2000" b="1" dirty="0" smtClean="0"/>
              <a:t>    </a:t>
            </a:r>
            <a:endParaRPr lang="en-US" b="1" dirty="0" smtClean="0"/>
          </a:p>
          <a:p>
            <a:pPr algn="just"/>
            <a:endParaRPr lang="en-US" sz="2000" b="1" dirty="0" smtClean="0"/>
          </a:p>
          <a:p>
            <a:pPr algn="just"/>
            <a:r>
              <a:rPr lang="en-US" sz="2400" b="1" dirty="0" smtClean="0"/>
              <a:t>    </a:t>
            </a:r>
            <a:r>
              <a:rPr lang="en-US" sz="2800" b="1" dirty="0" smtClean="0"/>
              <a:t>“Reading</a:t>
            </a:r>
            <a:r>
              <a:rPr lang="en-US" sz="2800" dirty="0" smtClean="0"/>
              <a:t>” is the first of three reading courses. It aims at intermediate and post-intermediate levels. It covers </a:t>
            </a:r>
            <a:r>
              <a:rPr lang="en-US" sz="2800" b="1" dirty="0" smtClean="0">
                <a:solidFill>
                  <a:srgbClr val="FF0000"/>
                </a:solidFill>
              </a:rPr>
              <a:t>various types of reading texts and focuses on vocabulary building and comprehension</a:t>
            </a:r>
            <a:r>
              <a:rPr lang="en-US" sz="2800" dirty="0" smtClean="0"/>
              <a:t>. In addition, the course has a self-improvement component which widens students’ scope and reading abilities.            </a:t>
            </a:r>
          </a:p>
          <a:p>
            <a:r>
              <a:rPr lang="en-US" sz="1800" dirty="0" smtClean="0"/>
              <a:t> </a:t>
            </a:r>
            <a:endParaRPr lang="en-US" sz="1800" dirty="0"/>
          </a:p>
        </p:txBody>
      </p:sp>
    </p:spTree>
  </p:cSld>
  <p:clrMapOvr>
    <a:masterClrMapping/>
  </p:clrMapOvr>
  <p:transition advTm="234"/>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Course Rationale </a:t>
            </a:r>
            <a:endParaRPr lang="en-US" dirty="0"/>
          </a:p>
        </p:txBody>
      </p:sp>
      <p:sp>
        <p:nvSpPr>
          <p:cNvPr id="3" name="Content Placeholder 2"/>
          <p:cNvSpPr>
            <a:spLocks noGrp="1"/>
          </p:cNvSpPr>
          <p:nvPr>
            <p:ph idx="1"/>
          </p:nvPr>
        </p:nvSpPr>
        <p:spPr/>
        <p:txBody>
          <a:bodyPr/>
          <a:lstStyle/>
          <a:p>
            <a:pPr algn="l"/>
            <a:r>
              <a:rPr lang="en-US" dirty="0" smtClean="0"/>
              <a:t>This course has been suggested because:  </a:t>
            </a:r>
          </a:p>
          <a:p>
            <a:pPr marL="514350" indent="-514350" algn="l">
              <a:buAutoNum type="arabicParenR"/>
            </a:pPr>
            <a:r>
              <a:rPr lang="en-US" dirty="0" smtClean="0"/>
              <a:t>Students need to build post-intermediate vocabulary. </a:t>
            </a:r>
          </a:p>
          <a:p>
            <a:pPr marL="514350" indent="-514350" algn="l">
              <a:buAutoNum type="arabicParenR"/>
            </a:pPr>
            <a:r>
              <a:rPr lang="en-US" dirty="0" smtClean="0"/>
              <a:t>There is a need to develop reading and comprehension skills. </a:t>
            </a:r>
          </a:p>
          <a:p>
            <a:pPr marL="514350" indent="-514350" algn="l">
              <a:buAutoNum type="arabicParenR"/>
            </a:pPr>
            <a:r>
              <a:rPr lang="en-US" dirty="0" smtClean="0"/>
              <a:t>The course is needed for enabling students to widen their scope and help them acquire sound reading habits. </a:t>
            </a:r>
            <a:endParaRPr lang="en-US" dirty="0"/>
          </a:p>
        </p:txBody>
      </p:sp>
    </p:spTree>
  </p:cSld>
  <p:clrMapOvr>
    <a:masterClrMapping/>
  </p:clrMapOvr>
  <p:transition advTm="234"/>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l" eaLnBrk="1" hangingPunct="1"/>
            <a:r>
              <a:rPr lang="en-US" sz="4000" b="1" dirty="0" smtClean="0">
                <a:solidFill>
                  <a:srgbClr val="709256"/>
                </a:solidFill>
                <a:cs typeface="Arial" pitchFamily="34" charset="0"/>
              </a:rPr>
              <a:t>Course Objectives</a:t>
            </a:r>
            <a:r>
              <a:rPr lang="ar-SA" sz="4000" b="1" dirty="0" smtClean="0">
                <a:solidFill>
                  <a:srgbClr val="709256"/>
                </a:solidFill>
                <a:cs typeface="Arial" pitchFamily="34" charset="0"/>
              </a:rPr>
              <a:t/>
            </a:r>
            <a:br>
              <a:rPr lang="ar-SA" sz="4000" b="1" dirty="0" smtClean="0">
                <a:solidFill>
                  <a:srgbClr val="709256"/>
                </a:solidFill>
                <a:cs typeface="Arial" pitchFamily="34" charset="0"/>
              </a:rPr>
            </a:br>
            <a:endParaRPr lang="ar-SA" sz="4000" dirty="0" smtClean="0">
              <a:solidFill>
                <a:srgbClr val="709256"/>
              </a:solidFill>
              <a:cs typeface="Arial" pitchFamily="34" charset="0"/>
            </a:endParaRPr>
          </a:p>
        </p:txBody>
      </p:sp>
      <p:sp>
        <p:nvSpPr>
          <p:cNvPr id="9219" name="Content Placeholder 2"/>
          <p:cNvSpPr>
            <a:spLocks noGrp="1"/>
          </p:cNvSpPr>
          <p:nvPr>
            <p:ph idx="4294967295"/>
          </p:nvPr>
        </p:nvSpPr>
        <p:spPr>
          <a:xfrm>
            <a:off x="228600" y="1295400"/>
            <a:ext cx="9448800" cy="4678363"/>
          </a:xfrm>
        </p:spPr>
        <p:txBody>
          <a:bodyPr/>
          <a:lstStyle/>
          <a:p>
            <a:pPr algn="l">
              <a:buNone/>
            </a:pPr>
            <a:r>
              <a:rPr lang="en-US" sz="2400" dirty="0" smtClean="0"/>
              <a:t>By the end of the course, students should be able to: </a:t>
            </a:r>
          </a:p>
          <a:p>
            <a:pPr algn="l">
              <a:buNone/>
            </a:pPr>
            <a:endParaRPr lang="en-US" sz="2000" b="1" dirty="0" smtClean="0"/>
          </a:p>
          <a:p>
            <a:pPr algn="l" rtl="1" eaLnBrk="1" hangingPunct="1">
              <a:buFont typeface="Arial" pitchFamily="34" charset="0"/>
              <a:buNone/>
            </a:pPr>
            <a:r>
              <a:rPr lang="en-US" sz="2400" dirty="0" smtClean="0">
                <a:cs typeface="Arial" pitchFamily="34" charset="0"/>
              </a:rPr>
              <a:t>1. demonstrate ability in reading comprehension and knowledge of vocabulary at intermediate and post-intermediate levels .</a:t>
            </a:r>
          </a:p>
          <a:p>
            <a:pPr algn="l" rtl="1" eaLnBrk="1" hangingPunct="1">
              <a:buFont typeface="Arial" pitchFamily="34" charset="0"/>
              <a:buNone/>
            </a:pPr>
            <a:r>
              <a:rPr lang="en-US" sz="2400" dirty="0" smtClean="0">
                <a:cs typeface="Arial" pitchFamily="34" charset="0"/>
              </a:rPr>
              <a:t>2. show mastery of skimming, scanning and guessing the meaning of words in context. </a:t>
            </a:r>
          </a:p>
          <a:p>
            <a:pPr algn="l" rtl="1" eaLnBrk="1" hangingPunct="1">
              <a:buFont typeface="Arial" pitchFamily="34" charset="0"/>
              <a:buNone/>
            </a:pPr>
            <a:r>
              <a:rPr lang="en-US" sz="2400" dirty="0" smtClean="0">
                <a:cs typeface="Arial" pitchFamily="34" charset="0"/>
              </a:rPr>
              <a:t>3. show comprehension of general meaning and of the specific information in a text by answering direct questions and making inferences.</a:t>
            </a:r>
          </a:p>
          <a:p>
            <a:pPr algn="l" rtl="1" eaLnBrk="1" hangingPunct="1">
              <a:buFont typeface="Arial" pitchFamily="34" charset="0"/>
              <a:buNone/>
            </a:pPr>
            <a:r>
              <a:rPr lang="en-US" sz="2400" dirty="0" smtClean="0">
                <a:cs typeface="Arial" pitchFamily="34" charset="0"/>
              </a:rPr>
              <a:t>4. apply self-teaching methods and techniques in developing an individual/group extensive reading program. </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ransition advTm="234"/>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Students’ Performance Evaluation</a:t>
            </a:r>
            <a:endParaRPr lang="ar-SA" dirty="0"/>
          </a:p>
        </p:txBody>
      </p:sp>
      <p:sp>
        <p:nvSpPr>
          <p:cNvPr id="3" name="Content Placeholder 2"/>
          <p:cNvSpPr>
            <a:spLocks noGrp="1"/>
          </p:cNvSpPr>
          <p:nvPr>
            <p:ph idx="1"/>
          </p:nvPr>
        </p:nvSpPr>
        <p:spPr/>
        <p:txBody>
          <a:bodyPr/>
          <a:lstStyle/>
          <a:p>
            <a:pPr algn="l"/>
            <a:r>
              <a:rPr lang="en-US" dirty="0" smtClean="0"/>
              <a:t> </a:t>
            </a:r>
            <a:r>
              <a:rPr lang="en-US" b="1" dirty="0" smtClean="0"/>
              <a:t>Total mark is out of 100</a:t>
            </a:r>
          </a:p>
          <a:p>
            <a:pPr marL="514350" indent="-514350" algn="l">
              <a:buAutoNum type="arabicPeriod"/>
            </a:pPr>
            <a:r>
              <a:rPr lang="en-US" b="1" i="1" dirty="0" smtClean="0"/>
              <a:t>30%</a:t>
            </a:r>
            <a:r>
              <a:rPr lang="en-US" dirty="0" smtClean="0"/>
              <a:t> of the total mark is for students’ participation ,interaction &amp; activities.</a:t>
            </a:r>
          </a:p>
          <a:p>
            <a:pPr marL="514350" indent="-514350" algn="l"/>
            <a:r>
              <a:rPr lang="en-US" dirty="0" smtClean="0"/>
              <a:t>      - 10% is for your participation on Blackboard Forum.</a:t>
            </a:r>
          </a:p>
          <a:p>
            <a:pPr marL="514350" indent="-514350" algn="l"/>
            <a:r>
              <a:rPr lang="en-US" dirty="0" smtClean="0"/>
              <a:t>	-  10% is for your main three assignments. </a:t>
            </a:r>
          </a:p>
          <a:p>
            <a:pPr marL="514350" indent="-514350" algn="l"/>
            <a:r>
              <a:rPr lang="en-US" dirty="0" smtClean="0"/>
              <a:t>	-  10% is for your attendance (live and recorded lectures).</a:t>
            </a:r>
          </a:p>
          <a:p>
            <a:pPr marL="514350" indent="-514350" algn="l"/>
            <a:endParaRPr lang="en-US" dirty="0" smtClean="0"/>
          </a:p>
          <a:p>
            <a:pPr algn="l"/>
            <a:endParaRPr lang="ar-SA" dirty="0"/>
          </a:p>
        </p:txBody>
      </p:sp>
    </p:spTree>
  </p:cSld>
  <p:clrMapOvr>
    <a:masterClrMapping/>
  </p:clrMapOvr>
  <p:transition advTm="234"/>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Grading &amp; Evaluation </a:t>
            </a:r>
            <a:endParaRPr lang="en-US" dirty="0"/>
          </a:p>
        </p:txBody>
      </p:sp>
      <p:sp>
        <p:nvSpPr>
          <p:cNvPr id="3" name="Content Placeholder 2"/>
          <p:cNvSpPr>
            <a:spLocks noGrp="1"/>
          </p:cNvSpPr>
          <p:nvPr>
            <p:ph idx="1"/>
          </p:nvPr>
        </p:nvSpPr>
        <p:spPr/>
        <p:txBody>
          <a:bodyPr/>
          <a:lstStyle/>
          <a:p>
            <a:pPr algn="l"/>
            <a:r>
              <a:rPr lang="en-US" dirty="0" smtClean="0"/>
              <a:t>2. </a:t>
            </a:r>
            <a:r>
              <a:rPr lang="en-US" b="1" i="1" dirty="0" smtClean="0"/>
              <a:t>70%</a:t>
            </a:r>
            <a:r>
              <a:rPr lang="en-US" dirty="0" smtClean="0"/>
              <a:t> of the total mark is for the FINAL TEST</a:t>
            </a:r>
          </a:p>
          <a:p>
            <a:pPr algn="l"/>
            <a:r>
              <a:rPr lang="en-US" dirty="0" smtClean="0"/>
              <a:t>   </a:t>
            </a:r>
            <a:r>
              <a:rPr lang="en-US" sz="3600" b="1" dirty="0" smtClean="0"/>
              <a:t>- </a:t>
            </a:r>
            <a:r>
              <a:rPr lang="en-US" sz="2000" b="1" dirty="0" smtClean="0"/>
              <a:t>The final test is ( about 100 multiple choice questions with different forms   ) </a:t>
            </a:r>
            <a:endParaRPr lang="en-US" b="1" dirty="0" smtClean="0"/>
          </a:p>
          <a:p>
            <a:pPr algn="l"/>
            <a:r>
              <a:rPr lang="en-US" dirty="0" smtClean="0">
                <a:solidFill>
                  <a:srgbClr val="FF0000"/>
                </a:solidFill>
              </a:rPr>
              <a:t>The exact date and  time of the final test will be announced later</a:t>
            </a:r>
            <a:endParaRPr lang="en-US" dirty="0"/>
          </a:p>
        </p:txBody>
      </p:sp>
    </p:spTree>
  </p:cSld>
  <p:clrMapOvr>
    <a:masterClrMapping/>
  </p:clrMapOvr>
  <p:transition advTm="234"/>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Note: Three Main Assignments</a:t>
            </a:r>
            <a:endParaRPr lang="en-US" dirty="0"/>
          </a:p>
        </p:txBody>
      </p:sp>
      <p:sp>
        <p:nvSpPr>
          <p:cNvPr id="3" name="Content Placeholder 2"/>
          <p:cNvSpPr>
            <a:spLocks noGrp="1"/>
          </p:cNvSpPr>
          <p:nvPr>
            <p:ph idx="1"/>
          </p:nvPr>
        </p:nvSpPr>
        <p:spPr/>
        <p:txBody>
          <a:bodyPr/>
          <a:lstStyle/>
          <a:p>
            <a:pPr algn="l">
              <a:buFontTx/>
              <a:buChar char="-"/>
            </a:pPr>
            <a:r>
              <a:rPr lang="en-US" dirty="0" smtClean="0">
                <a:solidFill>
                  <a:srgbClr val="FF3300"/>
                </a:solidFill>
              </a:rPr>
              <a:t>You have to HAND IN these Assignments ON TIME. NO excuse will be accepted for ANY kind of delay. </a:t>
            </a:r>
          </a:p>
          <a:p>
            <a:pPr algn="l"/>
            <a:endParaRPr lang="en-US" dirty="0"/>
          </a:p>
        </p:txBody>
      </p:sp>
    </p:spTree>
  </p:cSld>
  <p:clrMapOvr>
    <a:masterClrMapping/>
  </p:clrMapOvr>
  <p:transition advTm="234"/>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Attendance </a:t>
            </a:r>
            <a:endParaRPr lang="en-US" dirty="0"/>
          </a:p>
        </p:txBody>
      </p:sp>
      <p:sp>
        <p:nvSpPr>
          <p:cNvPr id="3" name="Content Placeholder 2"/>
          <p:cNvSpPr>
            <a:spLocks noGrp="1"/>
          </p:cNvSpPr>
          <p:nvPr>
            <p:ph idx="1"/>
          </p:nvPr>
        </p:nvSpPr>
        <p:spPr/>
        <p:txBody>
          <a:bodyPr/>
          <a:lstStyle/>
          <a:p>
            <a:pPr algn="l"/>
            <a:r>
              <a:rPr lang="en-US" dirty="0" smtClean="0"/>
              <a:t>You have to attend all live and recorded classes. </a:t>
            </a:r>
          </a:p>
          <a:p>
            <a:pPr algn="l"/>
            <a:r>
              <a:rPr lang="en-US" dirty="0" smtClean="0"/>
              <a:t>You also have to attend and participate on Blackboard Forums. </a:t>
            </a:r>
          </a:p>
          <a:p>
            <a:pPr algn="l"/>
            <a:endParaRPr lang="en-US" dirty="0" smtClean="0"/>
          </a:p>
          <a:p>
            <a:pPr algn="l"/>
            <a:r>
              <a:rPr lang="en-US" dirty="0" smtClean="0">
                <a:solidFill>
                  <a:srgbClr val="FF3300"/>
                </a:solidFill>
              </a:rPr>
              <a:t>Note: If you drop down any of these attendances, your grade will be deducted automatically by the end of the semester. So, ATTEND. </a:t>
            </a:r>
            <a:endParaRPr lang="en-US" dirty="0">
              <a:solidFill>
                <a:srgbClr val="FF3300"/>
              </a:solidFill>
            </a:endParaRPr>
          </a:p>
        </p:txBody>
      </p:sp>
    </p:spTree>
  </p:cSld>
  <p:clrMapOvr>
    <a:masterClrMapping/>
  </p:clrMapOvr>
  <p:transition advTm="234"/>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algn="l"/>
            <a:r>
              <a:rPr lang="en-US" sz="3600" b="1" dirty="0" smtClean="0"/>
              <a:t>Textbooks &amp; Recommended References</a:t>
            </a:r>
            <a:endParaRPr lang="ar-SA" sz="3600" b="1" dirty="0"/>
          </a:p>
        </p:txBody>
      </p:sp>
      <p:sp>
        <p:nvSpPr>
          <p:cNvPr id="7" name="Content Placeholder 6"/>
          <p:cNvSpPr>
            <a:spLocks noGrp="1"/>
          </p:cNvSpPr>
          <p:nvPr>
            <p:ph idx="1"/>
          </p:nvPr>
        </p:nvSpPr>
        <p:spPr>
          <a:xfrm>
            <a:off x="304800" y="1447800"/>
            <a:ext cx="9296400" cy="4678363"/>
          </a:xfrm>
        </p:spPr>
        <p:txBody>
          <a:bodyPr/>
          <a:lstStyle/>
          <a:p>
            <a:pPr algn="l"/>
            <a:r>
              <a:rPr lang="en-US" sz="1800" b="1" dirty="0" smtClean="0"/>
              <a:t>The main textbook is:</a:t>
            </a:r>
          </a:p>
          <a:p>
            <a:pPr algn="l"/>
            <a:r>
              <a:rPr lang="en-US" sz="1800" b="1" dirty="0" smtClean="0"/>
              <a:t>1- Main Textbook:</a:t>
            </a:r>
            <a:r>
              <a:rPr lang="en-US" sz="1800" dirty="0" smtClean="0"/>
              <a:t> </a:t>
            </a:r>
          </a:p>
          <a:p>
            <a:pPr lvl="0" algn="l"/>
            <a:r>
              <a:rPr lang="en-US" sz="1800" dirty="0" err="1" smtClean="0"/>
              <a:t>Tanka</a:t>
            </a:r>
            <a:r>
              <a:rPr lang="en-US" sz="1800" dirty="0" smtClean="0"/>
              <a:t> J. and  Baker,</a:t>
            </a:r>
            <a:r>
              <a:rPr lang="en-US" sz="1800" u="sng" dirty="0" smtClean="0"/>
              <a:t> </a:t>
            </a:r>
            <a:r>
              <a:rPr lang="en-US" sz="1800" dirty="0" smtClean="0"/>
              <a:t>L. (2004).  </a:t>
            </a:r>
            <a:r>
              <a:rPr lang="en-US" sz="1800" b="1" i="1" dirty="0" smtClean="0">
                <a:solidFill>
                  <a:srgbClr val="FF0000"/>
                </a:solidFill>
              </a:rPr>
              <a:t>Interactions II: Reading</a:t>
            </a:r>
            <a:r>
              <a:rPr lang="en-US" sz="1800" b="1" i="1" dirty="0" smtClean="0">
                <a:solidFill>
                  <a:srgbClr val="0070C0"/>
                </a:solidFill>
              </a:rPr>
              <a:t>.</a:t>
            </a:r>
            <a:r>
              <a:rPr lang="en-US" sz="1800" b="1" dirty="0" smtClean="0">
                <a:solidFill>
                  <a:srgbClr val="0070C0"/>
                </a:solidFill>
              </a:rPr>
              <a:t> </a:t>
            </a:r>
            <a:r>
              <a:rPr lang="en-US" sz="1800" dirty="0" smtClean="0"/>
              <a:t>New York, McGraw-Hill Contemporary. </a:t>
            </a:r>
          </a:p>
          <a:p>
            <a:pPr algn="l"/>
            <a:r>
              <a:rPr lang="en-US" sz="1800" b="1" dirty="0" smtClean="0"/>
              <a:t>2- Reference(s):</a:t>
            </a:r>
            <a:endParaRPr lang="en-US" sz="1800" dirty="0" smtClean="0"/>
          </a:p>
          <a:p>
            <a:pPr lvl="0" algn="l"/>
            <a:r>
              <a:rPr lang="en-US" sz="1800" dirty="0" smtClean="0"/>
              <a:t>Richards, Jack C. (2005). </a:t>
            </a:r>
            <a:r>
              <a:rPr lang="en-US" sz="1800" b="1" i="1" dirty="0" smtClean="0">
                <a:solidFill>
                  <a:srgbClr val="FF0000"/>
                </a:solidFill>
              </a:rPr>
              <a:t>Interchange 3</a:t>
            </a:r>
            <a:r>
              <a:rPr lang="en-US" sz="1800" dirty="0" smtClean="0">
                <a:solidFill>
                  <a:srgbClr val="0070C0"/>
                </a:solidFill>
              </a:rPr>
              <a:t>.</a:t>
            </a:r>
            <a:r>
              <a:rPr lang="en-US" sz="1800" dirty="0" smtClean="0"/>
              <a:t> Cambridge, Cambridge University Press.</a:t>
            </a:r>
          </a:p>
          <a:p>
            <a:pPr algn="l"/>
            <a:r>
              <a:rPr lang="en-US" sz="1800" dirty="0" smtClean="0"/>
              <a:t> </a:t>
            </a:r>
          </a:p>
          <a:p>
            <a:pPr algn="l"/>
            <a:r>
              <a:rPr lang="en-US" sz="1800" b="1" dirty="0" smtClean="0"/>
              <a:t>3- Websites:  </a:t>
            </a:r>
            <a:endParaRPr lang="en-US" sz="1800" dirty="0" smtClean="0"/>
          </a:p>
          <a:p>
            <a:pPr lvl="0" algn="l"/>
            <a:r>
              <a:rPr lang="en-US" sz="1800" dirty="0" smtClean="0"/>
              <a:t>WWW.barnesandnoble.com</a:t>
            </a:r>
          </a:p>
          <a:p>
            <a:pPr lvl="0" algn="l"/>
            <a:r>
              <a:rPr lang="en-US" sz="1800" dirty="0" smtClean="0"/>
              <a:t>KFU library resources.</a:t>
            </a:r>
          </a:p>
          <a:p>
            <a:pPr lvl="0" algn="l"/>
            <a:r>
              <a:rPr lang="en-US" sz="1800" dirty="0" smtClean="0"/>
              <a:t>Internet resources including KFU and Saudi Universities online resources.</a:t>
            </a:r>
          </a:p>
          <a:p>
            <a:pPr algn="l"/>
            <a:r>
              <a:rPr lang="en-US" sz="1800" b="1" dirty="0" smtClean="0"/>
              <a:t> NOTE: </a:t>
            </a:r>
          </a:p>
          <a:p>
            <a:pPr algn="l" rtl="1">
              <a:buAutoNum type="arabicPeriod"/>
            </a:pPr>
            <a:r>
              <a:rPr lang="en-US" sz="1800" b="1" u="sng" dirty="0" smtClean="0"/>
              <a:t>In case the textbooks are unavailable students can choose any relevant references  that contain the required topics or subjects  in addition to focusing  mainly on lectures that will be demonstrated, explained and then registered in the website. </a:t>
            </a:r>
            <a:endParaRPr lang="en-US" sz="1800" b="1" dirty="0" smtClean="0"/>
          </a:p>
          <a:p>
            <a:pPr algn="l"/>
            <a:endParaRPr lang="en-US" sz="3600" b="1" dirty="0" smtClean="0"/>
          </a:p>
          <a:p>
            <a:pPr algn="l"/>
            <a:endParaRPr lang="ar-SA" sz="3600" b="1" dirty="0"/>
          </a:p>
        </p:txBody>
      </p:sp>
    </p:spTree>
  </p:cSld>
  <p:clrMapOvr>
    <a:masterClrMapping/>
  </p:clrMapOvr>
  <p:transition advTm="234"/>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Contacts</a:t>
            </a:r>
            <a:endParaRPr lang="ar-SA" dirty="0"/>
          </a:p>
        </p:txBody>
      </p:sp>
      <p:sp>
        <p:nvSpPr>
          <p:cNvPr id="6" name="Content Placeholder 5"/>
          <p:cNvSpPr>
            <a:spLocks noGrp="1"/>
          </p:cNvSpPr>
          <p:nvPr>
            <p:ph idx="1"/>
          </p:nvPr>
        </p:nvSpPr>
        <p:spPr/>
        <p:txBody>
          <a:bodyPr/>
          <a:lstStyle/>
          <a:p>
            <a:pPr algn="l"/>
            <a:r>
              <a:rPr lang="en-US" sz="2400" b="1" u="sng" dirty="0" smtClean="0"/>
              <a:t>For  more information or details, you can contact me through :</a:t>
            </a:r>
          </a:p>
          <a:p>
            <a:pPr algn="l" eaLnBrk="1" hangingPunct="1"/>
            <a:r>
              <a:rPr lang="en-US" sz="2000" i="1" dirty="0" smtClean="0">
                <a:latin typeface="Arial Black" pitchFamily="34" charset="0"/>
              </a:rPr>
              <a:t>Instructor </a:t>
            </a:r>
            <a:r>
              <a:rPr lang="en-US" sz="2000" b="1" i="1" dirty="0" smtClean="0">
                <a:latin typeface="Arial Black" pitchFamily="34" charset="0"/>
              </a:rPr>
              <a:t>:                 </a:t>
            </a:r>
            <a:r>
              <a:rPr lang="en-US" sz="2400" b="1" i="1" dirty="0" err="1" smtClean="0">
                <a:latin typeface="Arial" pitchFamily="34" charset="0"/>
                <a:cs typeface="Arial" pitchFamily="34" charset="0"/>
              </a:rPr>
              <a:t>Ammar</a:t>
            </a:r>
            <a:r>
              <a:rPr lang="en-US" sz="2400" b="1" i="1" dirty="0" smtClean="0">
                <a:latin typeface="Arial" pitchFamily="34" charset="0"/>
                <a:cs typeface="Arial" pitchFamily="34" charset="0"/>
              </a:rPr>
              <a:t> Sultan Al-</a:t>
            </a:r>
            <a:r>
              <a:rPr lang="en-US" sz="2400" b="1" i="1" dirty="0" err="1" smtClean="0">
                <a:latin typeface="Arial" pitchFamily="34" charset="0"/>
                <a:cs typeface="Arial" pitchFamily="34" charset="0"/>
              </a:rPr>
              <a:t>Ma’ani</a:t>
            </a:r>
            <a:endParaRPr lang="en-US" sz="2000" b="1" i="1" dirty="0" smtClean="0">
              <a:latin typeface="Arial" pitchFamily="34" charset="0"/>
              <a:cs typeface="Arial" pitchFamily="34" charset="0"/>
            </a:endParaRPr>
          </a:p>
          <a:p>
            <a:pPr algn="ctr" eaLnBrk="1" hangingPunct="1"/>
            <a:r>
              <a:rPr lang="en-US" sz="2000" b="1" i="1" spc="-150" dirty="0" smtClean="0">
                <a:latin typeface="Arial" pitchFamily="34" charset="0"/>
                <a:cs typeface="Arial" pitchFamily="34" charset="0"/>
              </a:rPr>
              <a:t>Lecturer </a:t>
            </a:r>
          </a:p>
          <a:p>
            <a:pPr algn="ctr" eaLnBrk="1" hangingPunct="1"/>
            <a:r>
              <a:rPr lang="en-US" sz="2000" b="1" i="1" spc="-150" dirty="0" smtClean="0">
                <a:latin typeface="Arial" pitchFamily="34" charset="0"/>
                <a:cs typeface="Arial" pitchFamily="34" charset="0"/>
              </a:rPr>
              <a:t> English &amp; American Literature </a:t>
            </a:r>
          </a:p>
          <a:p>
            <a:pPr algn="ctr" eaLnBrk="1" hangingPunct="1"/>
            <a:r>
              <a:rPr lang="en-US" sz="2000" b="1" i="1" spc="-150" dirty="0" smtClean="0">
                <a:latin typeface="Arial" pitchFamily="34" charset="0"/>
                <a:cs typeface="Arial" pitchFamily="34" charset="0"/>
              </a:rPr>
              <a:t>University of North Florida – USA</a:t>
            </a:r>
          </a:p>
          <a:p>
            <a:pPr algn="ctr" eaLnBrk="1" hangingPunct="1"/>
            <a:r>
              <a:rPr lang="en-US" sz="1100" i="1" spc="-150" dirty="0" smtClean="0">
                <a:latin typeface="Arial Black" pitchFamily="34" charset="0"/>
              </a:rPr>
              <a:t>*****************************************************************************************************</a:t>
            </a:r>
          </a:p>
          <a:p>
            <a:pPr algn="l" eaLnBrk="1" hangingPunct="1"/>
            <a:r>
              <a:rPr lang="en-US" sz="2000" i="1" smtClean="0">
                <a:latin typeface="Arial Black" pitchFamily="34" charset="0"/>
              </a:rPr>
              <a:t>Email: aalmaani@kfu.edu.sa</a:t>
            </a:r>
            <a:endParaRPr lang="en-US" sz="2000" i="1" smtClean="0">
              <a:solidFill>
                <a:srgbClr val="002060"/>
              </a:solidFill>
              <a:latin typeface="Arial Black" pitchFamily="34" charset="0"/>
            </a:endParaRPr>
          </a:p>
          <a:p>
            <a:pPr algn="l"/>
            <a:r>
              <a:rPr lang="en-US" sz="2000" smtClean="0">
                <a:latin typeface="Aharoni" pitchFamily="2" charset="-79"/>
                <a:cs typeface="Aharoni" pitchFamily="2" charset="-79"/>
              </a:rPr>
              <a:t>Office </a:t>
            </a:r>
            <a:r>
              <a:rPr lang="en-US" sz="2000" dirty="0" smtClean="0">
                <a:latin typeface="Aharoni" pitchFamily="2" charset="-79"/>
                <a:cs typeface="Aharoni" pitchFamily="2" charset="-79"/>
              </a:rPr>
              <a:t>Hours: </a:t>
            </a:r>
          </a:p>
          <a:p>
            <a:pPr algn="l"/>
            <a:r>
              <a:rPr lang="en-US" sz="2000" dirty="0" smtClean="0">
                <a:latin typeface="Aharoni" pitchFamily="2" charset="-79"/>
                <a:cs typeface="Aharoni" pitchFamily="2" charset="-79"/>
              </a:rPr>
              <a:t>	 10:30   - 11:30   Sat, Sun, Wed</a:t>
            </a:r>
          </a:p>
          <a:p>
            <a:pPr algn="l"/>
            <a:r>
              <a:rPr lang="en-US" sz="2000" dirty="0" smtClean="0">
                <a:latin typeface="Aharoni" pitchFamily="2" charset="-79"/>
                <a:cs typeface="Aharoni" pitchFamily="2" charset="-79"/>
              </a:rPr>
              <a:t>Office telephone:</a:t>
            </a:r>
          </a:p>
          <a:p>
            <a:pPr algn="l"/>
            <a:r>
              <a:rPr lang="en-US" sz="2000" dirty="0" smtClean="0">
                <a:latin typeface="Aharoni" pitchFamily="2" charset="-79"/>
                <a:cs typeface="Aharoni" pitchFamily="2" charset="-79"/>
              </a:rPr>
              <a:t>Mobile:</a:t>
            </a:r>
          </a:p>
          <a:p>
            <a:pPr algn="l"/>
            <a:endParaRPr lang="en-US" sz="2000" dirty="0" smtClean="0">
              <a:latin typeface="Aharoni" pitchFamily="2" charset="-79"/>
              <a:cs typeface="Aharoni" pitchFamily="2" charset="-79"/>
            </a:endParaRPr>
          </a:p>
        </p:txBody>
      </p:sp>
    </p:spTree>
  </p:cSld>
  <p:clrMapOvr>
    <a:masterClrMapping/>
  </p:clrMapOvr>
  <p:transition advTm="234"/>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1739</TotalTime>
  <Words>601</Words>
  <Application>Microsoft Office PowerPoint</Application>
  <PresentationFormat>A4 Paper (210x297 mm)‎</PresentationFormat>
  <Paragraphs>93</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 Course Orientation </vt:lpstr>
      <vt:lpstr>Elements of the Lecture </vt:lpstr>
      <vt:lpstr>  Course Description</vt:lpstr>
      <vt:lpstr>Course Content </vt:lpstr>
      <vt:lpstr>Course Rationale </vt:lpstr>
      <vt:lpstr>Course Objectives </vt:lpstr>
      <vt:lpstr> Students’ Performance Evaluation</vt:lpstr>
      <vt:lpstr>Grading &amp; Evaluation </vt:lpstr>
      <vt:lpstr>Note: Three Main Assignments</vt:lpstr>
      <vt:lpstr>Attendance </vt:lpstr>
      <vt:lpstr>Textbooks &amp; Recommended References</vt:lpstr>
      <vt:lpstr>Contacts</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Falsabagh</cp:lastModifiedBy>
  <cp:revision>133</cp:revision>
  <dcterms:created xsi:type="dcterms:W3CDTF">2009-10-14T19:14:34Z</dcterms:created>
  <dcterms:modified xsi:type="dcterms:W3CDTF">2011-09-20T07:56:51Z</dcterms:modified>
</cp:coreProperties>
</file>