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87" r:id="rId5"/>
    <p:sldId id="297" r:id="rId6"/>
    <p:sldId id="298" r:id="rId7"/>
    <p:sldId id="299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870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oplease.com/homework/hwessays" TargetMode="External"/><Relationship Id="rId2" Type="http://schemas.openxmlformats.org/officeDocument/2006/relationships/hyperlink" Target="http://www.barnesandnoble.com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4572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8194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Course title</a:t>
            </a:r>
          </a:p>
          <a:p>
            <a:pPr algn="l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Composition 1, ADEL 203</a:t>
            </a:r>
          </a:p>
          <a:p>
            <a:pPr algn="l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Instructor: Mohamed </a:t>
            </a:r>
            <a:r>
              <a:rPr lang="en-US" sz="24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Werdien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Introduction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6487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/>
            <a:r>
              <a:rPr lang="en-US" dirty="0" smtClean="0">
                <a:solidFill>
                  <a:srgbClr val="C00000"/>
                </a:solidFill>
                <a:cs typeface="Arial" pitchFamily="34" charset="0"/>
              </a:rPr>
              <a:t>Course Rationale</a:t>
            </a:r>
            <a:endParaRPr lang="ar-SA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752601"/>
            <a:ext cx="8534400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 smtClean="0"/>
              <a:t>This course has been suggested because: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- Students need to practice writing compositions of a moderate length.  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- It gives students a chance to practice the techniques, writing mechanics and </a:t>
            </a:r>
          </a:p>
          <a:p>
            <a:pPr algn="l"/>
            <a:r>
              <a:rPr lang="en-US" dirty="0" smtClean="0"/>
              <a:t>methods of composition writing.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- It is needed to develop the skills of writing and using resources for making outlines and summaries. </a:t>
            </a:r>
            <a:endParaRPr lang="ar-SA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/>
            <a:r>
              <a:rPr lang="en-US" dirty="0" smtClean="0">
                <a:solidFill>
                  <a:srgbClr val="C00000"/>
                </a:solidFill>
                <a:cs typeface="Arial" pitchFamily="34" charset="0"/>
              </a:rPr>
              <a:t>Course Objectives</a:t>
            </a:r>
            <a:endParaRPr lang="ar-SA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533400" y="1524000"/>
            <a:ext cx="9067800" cy="4267200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en-US" sz="2600" dirty="0" smtClean="0">
                <a:cs typeface="Arial" pitchFamily="34" charset="0"/>
              </a:rPr>
              <a:t>By the end of this course, students should be able to: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dirty="0" smtClean="0">
                <a:cs typeface="Arial" pitchFamily="34" charset="0"/>
              </a:rPr>
              <a:t>1- Write descriptive compositions of a moderate length ( 2-4 paragraphs ).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dirty="0" smtClean="0">
                <a:cs typeface="Arial" pitchFamily="34" charset="0"/>
              </a:rPr>
              <a:t>2- Correctly apply the techniques of topic sentence writing and controlling ideas.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dirty="0" smtClean="0">
                <a:cs typeface="Arial" pitchFamily="34" charset="0"/>
              </a:rPr>
              <a:t>3- Use writing mechanics and convention.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dirty="0" smtClean="0">
                <a:cs typeface="Arial" pitchFamily="34" charset="0"/>
              </a:rPr>
              <a:t>4- Write a well-structured outline.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dirty="0" smtClean="0">
                <a:cs typeface="Arial" pitchFamily="34" charset="0"/>
              </a:rPr>
              <a:t>5- Write a summary of an unseen text.</a:t>
            </a:r>
          </a:p>
          <a:p>
            <a:pPr algn="l" eaLnBrk="1" hangingPunct="1">
              <a:buFont typeface="Arial" pitchFamily="34" charset="0"/>
              <a:buNone/>
            </a:pPr>
            <a:endParaRPr lang="en-US" sz="26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/>
            <a:r>
              <a:rPr lang="en-US" sz="3600" b="1" dirty="0" smtClean="0">
                <a:solidFill>
                  <a:srgbClr val="FF0000"/>
                </a:solidFill>
                <a:cs typeface="Arial" pitchFamily="34" charset="0"/>
              </a:rPr>
              <a:t>Main textbook:</a:t>
            </a:r>
            <a:endParaRPr lang="ar-SA" sz="36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1600200"/>
            <a:ext cx="8534400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/>
            <a:endParaRPr lang="en-US" b="1" dirty="0" smtClean="0"/>
          </a:p>
          <a:p>
            <a:pPr lvl="0" algn="l"/>
            <a:r>
              <a:rPr lang="en-US" b="1" dirty="0" smtClean="0"/>
              <a:t>- Interactions 2, Writing,  Paragraph development &amp; introduction to the essay</a:t>
            </a:r>
          </a:p>
          <a:p>
            <a:pPr lvl="0" algn="l"/>
            <a:endParaRPr lang="en-US" b="1" dirty="0" smtClean="0"/>
          </a:p>
          <a:p>
            <a:pPr lvl="0" algn="l"/>
            <a:r>
              <a:rPr lang="en-US" b="1" dirty="0" smtClean="0"/>
              <a:t>- Author: Cheryl </a:t>
            </a:r>
            <a:r>
              <a:rPr lang="en-US" b="1" dirty="0" err="1" smtClean="0"/>
              <a:t>Pavlik</a:t>
            </a:r>
            <a:r>
              <a:rPr lang="en-US" b="1" dirty="0" smtClean="0"/>
              <a:t> and Margaret Keenan Segal</a:t>
            </a:r>
          </a:p>
          <a:p>
            <a:pPr lvl="0" algn="l"/>
            <a:endParaRPr lang="en-US" b="1" dirty="0" smtClean="0"/>
          </a:p>
          <a:p>
            <a:pPr lvl="0" algn="l"/>
            <a:r>
              <a:rPr lang="en-US" b="1" dirty="0" smtClean="0"/>
              <a:t>- Edition: Middle East Gold Edition</a:t>
            </a:r>
          </a:p>
          <a:p>
            <a:pPr lvl="0" algn="l"/>
            <a:endParaRPr lang="en-US" b="1" dirty="0" smtClean="0"/>
          </a:p>
          <a:p>
            <a:pPr lvl="0" algn="l"/>
            <a:r>
              <a:rPr lang="en-US" b="1" dirty="0" smtClean="0"/>
              <a:t>- Publisher: McGraw Hill</a:t>
            </a:r>
          </a:p>
          <a:p>
            <a:pPr lvl="0" algn="l"/>
            <a:endParaRPr lang="en-US" b="1" dirty="0" smtClean="0"/>
          </a:p>
          <a:p>
            <a:pPr lvl="8" algn="l"/>
            <a:r>
              <a:rPr lang="en-US" b="1" dirty="0" smtClean="0"/>
              <a:t>- ISBN-13: 978-0-07-7711660-6 </a:t>
            </a:r>
          </a:p>
          <a:p>
            <a:pPr lvl="8" algn="l"/>
            <a:endParaRPr lang="en-US" b="1" dirty="0" smtClean="0"/>
          </a:p>
          <a:p>
            <a:pPr lvl="0" algn="l"/>
            <a:r>
              <a:rPr lang="en-US" b="1" dirty="0" smtClean="0"/>
              <a:t>- ISBN-10: 0-07-711660-7</a:t>
            </a:r>
            <a:endParaRPr lang="ar-SA" b="1" dirty="0" smtClean="0"/>
          </a:p>
          <a:p>
            <a:pPr lvl="0"/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438400" y="3886200"/>
            <a:ext cx="58673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endParaRPr lang="ar-SA" sz="32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2800" b="1" dirty="0" smtClean="0">
                <a:solidFill>
                  <a:srgbClr val="FF0000"/>
                </a:solidFill>
                <a:cs typeface="Arial" pitchFamily="34" charset="0"/>
              </a:rPr>
              <a:t>References and websites: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00201"/>
            <a:ext cx="9144000" cy="535531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dirty="0" smtClean="0"/>
              <a:t>References:</a:t>
            </a:r>
          </a:p>
          <a:p>
            <a:pPr algn="l"/>
            <a:r>
              <a:rPr lang="en-US" sz="2800" dirty="0" smtClean="0"/>
              <a:t> - </a:t>
            </a:r>
            <a:r>
              <a:rPr lang="en-US" sz="2400" dirty="0" smtClean="0"/>
              <a:t>Connors, Robert J. ( 1997). Composition Rhetoric: Background, theory , and Pedagogy. Chicago, Chicago University Press.</a:t>
            </a:r>
          </a:p>
          <a:p>
            <a:pPr algn="l"/>
            <a:r>
              <a:rPr lang="en-US" sz="2400" dirty="0" smtClean="0"/>
              <a:t>-Richards, Jack C. ( 2005). Interchange 3. Cambridge , Cambridge University Press.</a:t>
            </a:r>
            <a:endParaRPr lang="en-US" sz="2800" dirty="0" smtClean="0"/>
          </a:p>
          <a:p>
            <a:pPr algn="l"/>
            <a:r>
              <a:rPr lang="en-US" sz="2400" dirty="0" smtClean="0"/>
              <a:t>Websites:</a:t>
            </a:r>
          </a:p>
          <a:p>
            <a:pPr algn="l"/>
            <a:r>
              <a:rPr lang="en-US" sz="2400" dirty="0" smtClean="0">
                <a:hlinkClick r:id="rId2"/>
              </a:rPr>
              <a:t>www.barnesandnoble.com</a:t>
            </a:r>
            <a:endParaRPr lang="en-US" sz="2400" dirty="0" smtClean="0"/>
          </a:p>
          <a:p>
            <a:pPr algn="l"/>
            <a:r>
              <a:rPr lang="en-US" sz="2400" dirty="0" smtClean="0">
                <a:hlinkClick r:id="rId3"/>
              </a:rPr>
              <a:t>www.infoplease.com/homework/hwessays</a:t>
            </a:r>
            <a:endParaRPr lang="en-US" sz="2400" dirty="0" smtClean="0"/>
          </a:p>
          <a:p>
            <a:pPr algn="l"/>
            <a:endParaRPr lang="ar-SA" sz="2400" dirty="0" smtClean="0"/>
          </a:p>
          <a:p>
            <a:pPr algn="l"/>
            <a:r>
              <a:rPr lang="en-US" sz="2400" dirty="0" smtClean="0"/>
              <a:t>Internet resources including KFU and Saudi Universities online </a:t>
            </a:r>
            <a:endParaRPr lang="ar-SA" sz="2400" dirty="0" smtClean="0"/>
          </a:p>
          <a:p>
            <a:pPr algn="l"/>
            <a:r>
              <a:rPr lang="en-US" sz="2400" dirty="0" smtClean="0"/>
              <a:t>resources.</a:t>
            </a:r>
          </a:p>
          <a:p>
            <a:pPr lvl="0"/>
            <a:endParaRPr lang="en-US" sz="2800" dirty="0" smtClean="0"/>
          </a:p>
          <a:p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048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/>
            <a:r>
              <a:rPr lang="en-US" sz="2800" dirty="0" smtClean="0">
                <a:solidFill>
                  <a:schemeClr val="tx1"/>
                </a:solidFill>
                <a:cs typeface="Arial" pitchFamily="34" charset="0"/>
              </a:rPr>
              <a:t>Contact hours: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133600" y="1447800"/>
          <a:ext cx="4724400" cy="219471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134007"/>
                <a:gridCol w="1590393"/>
              </a:tblGrid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Time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Day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smtClean="0"/>
                        <a:t>11:00</a:t>
                      </a:r>
                      <a:r>
                        <a:rPr lang="en-US" sz="1800" baseline="0" smtClean="0"/>
                        <a:t> </a:t>
                      </a:r>
                      <a:r>
                        <a:rPr lang="en-US" sz="1800" baseline="0" smtClean="0"/>
                        <a:t>– </a:t>
                      </a:r>
                      <a:r>
                        <a:rPr lang="en-US" sz="1800" baseline="0" smtClean="0"/>
                        <a:t>12:00 </a:t>
                      </a:r>
                      <a:r>
                        <a:rPr lang="en-US" sz="1800" baseline="0" dirty="0" smtClean="0"/>
                        <a:t>am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Saturday</a:t>
                      </a:r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11:00 – 12:00 am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Monday</a:t>
                      </a:r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11:00 – 12:00 am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Wednesday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38200" y="1524000"/>
            <a:ext cx="84582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ar-SA" sz="2800" dirty="0"/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000" dirty="0" smtClean="0">
              <a:solidFill>
                <a:srgbClr val="0070C0"/>
              </a:solidFill>
            </a:endParaRPr>
          </a:p>
          <a:p>
            <a:pPr algn="ctr"/>
            <a:r>
              <a:rPr lang="ar-SA" sz="2800" dirty="0"/>
              <a:t> </a:t>
            </a:r>
            <a:r>
              <a:rPr lang="en-US" sz="2800" dirty="0" smtClean="0"/>
              <a:t>Mobile number :                                                        </a:t>
            </a:r>
          </a:p>
          <a:p>
            <a:pPr algn="ctr"/>
            <a:endParaRPr lang="ar-SA" sz="2800" dirty="0"/>
          </a:p>
          <a:p>
            <a:pPr algn="l"/>
            <a:r>
              <a:rPr lang="en-US" sz="2800" smtClean="0"/>
              <a:t>mwerdiane@kfu.edu.sa</a:t>
            </a:r>
            <a:r>
              <a:rPr lang="ar-SA" sz="2800" dirty="0" smtClean="0"/>
              <a:t> : </a:t>
            </a:r>
            <a:r>
              <a:rPr lang="en-US" sz="2800" dirty="0" smtClean="0"/>
              <a:t>E mail</a:t>
            </a:r>
            <a:r>
              <a:rPr lang="ar-SA" sz="2800" dirty="0"/>
              <a:t> </a:t>
            </a:r>
            <a:endParaRPr lang="en-US" sz="28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282</Words>
  <Application>Microsoft Office PowerPoint</Application>
  <PresentationFormat>A4 Paper (210x297 mm)</PresentationFormat>
  <Paragraphs>75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Introduction</vt:lpstr>
      <vt:lpstr>Course Rationale</vt:lpstr>
      <vt:lpstr>Course Objectives</vt:lpstr>
      <vt:lpstr>Main textbook:</vt:lpstr>
      <vt:lpstr>References and websites:</vt:lpstr>
      <vt:lpstr>Contact hours: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M@Z</cp:lastModifiedBy>
  <cp:revision>29</cp:revision>
  <dcterms:modified xsi:type="dcterms:W3CDTF">2011-09-29T08:48:47Z</dcterms:modified>
</cp:coreProperties>
</file>