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96" r:id="rId4"/>
    <p:sldId id="267" r:id="rId5"/>
    <p:sldId id="259" r:id="rId6"/>
    <p:sldId id="288" r:id="rId7"/>
    <p:sldId id="290" r:id="rId8"/>
    <p:sldId id="291" r:id="rId9"/>
    <p:sldId id="289" r:id="rId10"/>
    <p:sldId id="287" r:id="rId11"/>
    <p:sldId id="298" r:id="rId12"/>
    <p:sldId id="293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1338" y="-1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حاضر العالم الإسلامي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مهند  نايف مصطفى الدعجة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prstClr val="black"/>
                </a:solidFill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المقدمة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المعلومات العامة عن المقرر: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القسم</a:t>
            </a:r>
            <a:endParaRPr lang="en-US" dirty="0" smtClean="0"/>
          </a:p>
          <a:p>
            <a:pPr rtl="1"/>
            <a:r>
              <a:rPr lang="ar-SA" dirty="0" smtClean="0"/>
              <a:t> الدراسات الاجتماعية / التاريخ</a:t>
            </a:r>
            <a:endParaRPr lang="en-US" dirty="0" smtClean="0"/>
          </a:p>
          <a:p>
            <a:pPr rtl="1"/>
            <a:r>
              <a:rPr lang="ar-SA" b="1" dirty="0" smtClean="0"/>
              <a:t>اسم المقرر</a:t>
            </a:r>
            <a:endParaRPr lang="en-US" dirty="0" smtClean="0"/>
          </a:p>
          <a:p>
            <a:pPr rtl="1"/>
            <a:r>
              <a:rPr lang="ar-SA" dirty="0" smtClean="0"/>
              <a:t>حاضر العالم الإسلامي</a:t>
            </a:r>
            <a:endParaRPr lang="en-US" dirty="0" smtClean="0"/>
          </a:p>
          <a:p>
            <a:pPr rtl="1"/>
            <a:r>
              <a:rPr lang="ar-SA" b="1" dirty="0" smtClean="0"/>
              <a:t>رمز المقرر</a:t>
            </a:r>
            <a:endParaRPr lang="en-US" dirty="0" smtClean="0"/>
          </a:p>
          <a:p>
            <a:pPr rtl="1"/>
            <a:r>
              <a:rPr lang="ar-SA" dirty="0" smtClean="0"/>
              <a:t>عدد الساعات : 2           لغة التدريس : العربية</a:t>
            </a:r>
            <a:endParaRPr lang="en-US" dirty="0" smtClean="0"/>
          </a:p>
          <a:p>
            <a:pPr rtl="1"/>
            <a:r>
              <a:rPr lang="ar-SA" b="1" dirty="0" smtClean="0"/>
              <a:t>طبيعة المقرر:  </a:t>
            </a:r>
            <a:r>
              <a:rPr lang="ar-SA" dirty="0" smtClean="0"/>
              <a:t>نظري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/>
              <a:t>المعلومات العامة عن المقرر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المصادر والمراجع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الاختبارات والواجبات والمنتديات.</a:t>
            </a:r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9144000" cy="4678363"/>
          </a:xfrm>
        </p:spPr>
        <p:txBody>
          <a:bodyPr/>
          <a:lstStyle/>
          <a:p>
            <a:pPr algn="just" rtl="1"/>
            <a:r>
              <a:rPr lang="ar-SA" sz="2000" b="1" dirty="0" smtClean="0">
                <a:cs typeface="+mj-cs"/>
              </a:rPr>
              <a:t>               </a:t>
            </a:r>
            <a:r>
              <a:rPr lang="ar-SA" sz="2800" b="1" dirty="0" smtClean="0">
                <a:cs typeface="+mj-cs"/>
              </a:rPr>
              <a:t>يمر العالم الإسلامي اليوم بظروف عصيبة , ويقف أمام تحديات وأحداث عظيمة , وقد تكاثرت عليه الأعداء من داخله وخارجة , وتتابعت النكبات والمآسي , ولا يمكن للمسلم المخلص حيالها إلا أن يهتم بأمته , وبأمرها , ومن لا يهتم بأمر المسلمين فليس منهم , ونحن إذ نتعرض في هذا المقرر إلى أحوال العالم الإسلامي الحاضرة , وإلى واقعة السياسي , والاقتصادي , والاجتماعي , وإلى بعض قضاياه المعاصرة , فإنما نرمي إلى تعريف المسلم بعالمه الإسلامي الكبير , وبقضاياه , وبالتحديات التي تواجه المجتمعات الإسلامية المعاصرة , وكيفية تذليلها , والتعرف على إخوانه في أقطار الأرض , وعلى مواطن قوة عالمه الإسلامي , للعمل على المحافظة عليها , ومعرفة أماكن الضعف والتغلب عليها . </a:t>
            </a:r>
            <a:endParaRPr lang="en-US" sz="2800" b="1" dirty="0" smtClean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b="1" dirty="0" smtClean="0"/>
              <a:t>         </a:t>
            </a:r>
          </a:p>
          <a:p>
            <a:pPr algn="just" rtl="1"/>
            <a:r>
              <a:rPr lang="ar-SA" sz="2800" b="1" dirty="0" smtClean="0"/>
              <a:t>               ولقد مرت الأمة المسلمة في أحقاب تاريخها المختلفة بظروف عصيبة تفوق ظروفها الحاضرة حين أغار عليها المغول والتتار , ثم جاءها الصليبيون في حملاتهم المعروفة , وتكالب عليها الاستعمار الأوربي بعد ذلك , وقد تجاوزت الأمة كل ذلك , وكانت تتغلب عليها دائماً حين تعود إلى أصالتها وهويتها , وتتحصن بعقيدتها ودينها . </a:t>
            </a:r>
            <a:endParaRPr lang="en-US" sz="2800" b="1" dirty="0" smtClean="0"/>
          </a:p>
          <a:p>
            <a:pPr algn="just" rtl="1"/>
            <a:r>
              <a:rPr lang="ar-SA" sz="2800" b="1" dirty="0" smtClean="0"/>
              <a:t> </a:t>
            </a:r>
            <a:endParaRPr lang="en-US" sz="2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b="1" dirty="0" smtClean="0"/>
              <a:t>         والحديث في موضوع العالم الإسلامي ليس بالأمر السهل , فالمصادر متباينة في أخبارها , ومختلفة في تقديرها ووجهات نظرها , وكثير منها كتب بأيد لا تضمر الخير للإسلام وأهله , وليس هناك مصادر أصيلة موثوق </a:t>
            </a:r>
            <a:r>
              <a:rPr lang="ar-SA" sz="2800" b="1" dirty="0" err="1" smtClean="0"/>
              <a:t>بها</a:t>
            </a:r>
            <a:r>
              <a:rPr lang="ar-SA" sz="2800" b="1" dirty="0" smtClean="0"/>
              <a:t> في هذا الميدان . كما هو حال من يكتب في السيرة النبوية مثلاً .. , وعلى الكاتب أن يستعين بمصادر ومراجع مختلفة ومتباينة , ويحاول أن يأخذ منها ما تطمئن إليه النفس , ويقبله منطق الأحداث . </a:t>
            </a:r>
            <a:endParaRPr lang="en-US" sz="2800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b="1" dirty="0" smtClean="0"/>
              <a:t>                   ولابد – عند البحث في هذا الموضوع – من التعريف بالعالم الإسلامي , ثم بجغرافيته , وأهميته السياسية , والإستراتيجية , والاقتصادية , والثقافية , ثم بأسباب ضعفه , خاصة ما قام </a:t>
            </a:r>
            <a:r>
              <a:rPr lang="ar-SA" sz="2800" b="1" dirty="0" err="1" smtClean="0"/>
              <a:t>به</a:t>
            </a:r>
            <a:r>
              <a:rPr lang="ar-SA" sz="2800" b="1" dirty="0" smtClean="0"/>
              <a:t> الاستعمار الغربي من تشجيع للدعوات الإسلامية الهدامة والإلحادية , وما بثته أجهزته الاستشراقية والتنصيرية من أفكار وسموم أسهمت إلى حد بعيد في إضعاف العالم الإسلامي , كتشجيعه للنزعات القومية والعنصرية , وتقسيمه للعالم الإسلامي إلى دويلات صغيرة ذات حدود مصطنعة , وبذره لبذور الخلاف بين تلك الدويلات , ثم إسقاط للخلافة الإسلامية .</a:t>
            </a:r>
            <a:endParaRPr lang="en-US" sz="2800" b="1" dirty="0" smtClean="0"/>
          </a:p>
          <a:p>
            <a:pPr algn="just"/>
            <a:endParaRPr lang="en-US" sz="2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b="1" dirty="0" smtClean="0"/>
              <a:t>           ثم تأتي بعد ذلك أهمية التعرض لحركات الصحوة الإسلامية , حديثها , ومعاصرها , مثل الحركة السلفية التي قامت في نجد , وغيرها من بلدان العالم الإسلامي , فهناك الحركة السنوسية في ليبيا , والحركة المهدية في السودان , ثم حركة الجامعة الإسلامية وجمال الدين الأفغاني وتلاميذه , وفي مجال الصحوة الإسلامية المعاصرة , نتحدث في دور المملكة العربية السعودية , المتمثل في قيام بعض المؤسسات الإسلامية الداعية لتضامن العالم الإسلامي وتنميته, مثل رابطة العالم الإسلامي والمؤسسات الثقافية والتعليمية الإسلامية . </a:t>
            </a:r>
            <a:endParaRPr lang="en-US" sz="2800" b="1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EG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عنوان.........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>
              <a:buNone/>
            </a:pPr>
            <a:r>
              <a:rPr lang="ar-SA" sz="2800" b="1" dirty="0" smtClean="0"/>
              <a:t>      وقبل أن نختم حديثنا ببعض الحلول المقترحة لمشاكل العالم الإسلامي في الوقت الحاضر , نعرض للجانب الآخر والمهم من أحوال العالم الإسلامي , ألا وهو الأقليات المسلمة ومشاكلها , سواء كان ذلك في الفلبين , أو كشمير </a:t>
            </a:r>
          </a:p>
          <a:p>
            <a:pPr eaLnBrk="1" hangingPunct="1">
              <a:buNone/>
            </a:pPr>
            <a:r>
              <a:rPr lang="ar-SA" sz="2800" b="1" dirty="0" smtClean="0"/>
              <a:t>, أو كانت تلك قضية المسلمين في فلسطين . </a:t>
            </a:r>
            <a:endParaRPr lang="en-US" sz="2800" b="1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cs typeface="Arial" pitchFamily="34" charset="0"/>
              </a:rPr>
              <a:t>:</a:t>
            </a:r>
            <a:r>
              <a:rPr lang="ar-SA" b="1" dirty="0" smtClean="0">
                <a:cs typeface="Arial" pitchFamily="34" charset="0"/>
              </a:rPr>
              <a:t>المصادر والمراجع</a:t>
            </a:r>
            <a:br>
              <a:rPr lang="ar-SA" b="1" dirty="0" smtClean="0"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المرجع المعتمد للدراسة:</a:t>
            </a:r>
          </a:p>
          <a:p>
            <a:r>
              <a:rPr lang="ar-SA" sz="2800" b="1" u="sng" dirty="0" smtClean="0"/>
              <a:t>تاج السر حران , حاضر العالم الإسلامي </a:t>
            </a:r>
            <a:r>
              <a:rPr lang="ar-SA" sz="2800" dirty="0" smtClean="0"/>
              <a:t>.</a:t>
            </a:r>
          </a:p>
          <a:p>
            <a:r>
              <a:rPr lang="ar-SA" sz="2800" dirty="0" smtClean="0"/>
              <a:t>المراجع المساعدة:</a:t>
            </a:r>
          </a:p>
          <a:p>
            <a:r>
              <a:rPr lang="ar-SA" sz="2800" dirty="0" smtClean="0"/>
              <a:t>- جميل المصري , حاضر العالم الإسلامي وقضاياه المعاصرة. </a:t>
            </a:r>
          </a:p>
          <a:p>
            <a:r>
              <a:rPr lang="ar-SA" sz="2800" dirty="0" smtClean="0"/>
              <a:t>- داود </a:t>
            </a:r>
            <a:r>
              <a:rPr lang="ar-SA" sz="2800" dirty="0" err="1" smtClean="0"/>
              <a:t>الفاعوري</a:t>
            </a:r>
            <a:r>
              <a:rPr lang="ar-SA" sz="2800" dirty="0" smtClean="0"/>
              <a:t> , محاضرات في حاضر العالم الإسلامي. </a:t>
            </a:r>
          </a:p>
          <a:p>
            <a:pPr>
              <a:buFontTx/>
              <a:buChar char="-"/>
            </a:pPr>
            <a:r>
              <a:rPr lang="ar-SA" sz="2800" dirty="0" smtClean="0"/>
              <a:t>المركز العالمي للكتاب الإسلامي ,  حاضر العالم الإسلامي.</a:t>
            </a:r>
          </a:p>
          <a:p>
            <a:pPr>
              <a:buFontTx/>
              <a:buChar char="-"/>
            </a:pPr>
            <a:r>
              <a:rPr lang="ar-SA" sz="2800" dirty="0" smtClean="0"/>
              <a:t>-عبد العظيم </a:t>
            </a:r>
            <a:r>
              <a:rPr lang="ar-SA" sz="2800" dirty="0" err="1" smtClean="0"/>
              <a:t>سبيع</a:t>
            </a:r>
            <a:r>
              <a:rPr lang="ar-SA" sz="2800" dirty="0" smtClean="0"/>
              <a:t>,حاضر العالم الإسلامي.</a:t>
            </a:r>
          </a:p>
          <a:p>
            <a:r>
              <a:rPr lang="ar-SA" sz="2800" dirty="0" smtClean="0"/>
              <a:t>-علي </a:t>
            </a:r>
            <a:r>
              <a:rPr lang="ar-SA" sz="2800" dirty="0" err="1" smtClean="0"/>
              <a:t>جريشة</a:t>
            </a:r>
            <a:r>
              <a:rPr lang="ar-SA" sz="2800" dirty="0" smtClean="0"/>
              <a:t> , حاضر العالم الإسلامي.</a:t>
            </a:r>
          </a:p>
          <a:p>
            <a:pPr>
              <a:buFontTx/>
              <a:buChar char="-"/>
            </a:pPr>
            <a:r>
              <a:rPr lang="ar-SA" sz="2800" dirty="0" smtClean="0"/>
              <a:t>- محمد </a:t>
            </a:r>
            <a:r>
              <a:rPr lang="ar-SA" sz="2800" dirty="0" err="1" smtClean="0"/>
              <a:t>الهزايمة</a:t>
            </a:r>
            <a:r>
              <a:rPr lang="ar-SA" sz="2800" dirty="0" smtClean="0"/>
              <a:t> , حاضر العالم الإسلامي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الاختبارات والواجبات والمنتديات:</a:t>
            </a:r>
            <a:r>
              <a:rPr lang="en-US" b="1" dirty="0" smtClean="0">
                <a:cs typeface="Arial" pitchFamily="34" charset="0"/>
              </a:rPr>
              <a:t> </a:t>
            </a:r>
            <a:br>
              <a:rPr lang="en-US" b="1" dirty="0" smtClean="0"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1-ستجدون على البلاك بورد ما يوضح ضرورة المشاركة في المنتديات والتي تهدف إلى الإجابة عن اكبر قدر ممكن من الأسئلة </a:t>
            </a:r>
          </a:p>
          <a:p>
            <a:r>
              <a:rPr lang="ar-SA" dirty="0" smtClean="0"/>
              <a:t>والاستفسارات وسيخصص لها  10 درجات وفق تقييم عدد المرات التي يشارك فيها الطالب – </a:t>
            </a:r>
            <a:r>
              <a:rPr lang="ar-SA" dirty="0" err="1" smtClean="0"/>
              <a:t>الطالبه</a:t>
            </a:r>
            <a:r>
              <a:rPr lang="ar-SA" dirty="0" smtClean="0"/>
              <a:t>.</a:t>
            </a:r>
          </a:p>
          <a:p>
            <a:r>
              <a:rPr lang="ar-SA" dirty="0" smtClean="0"/>
              <a:t>2- سيخصص لكم إن شاء الله  واجبان خلال الفصل الدراسي وسيخصص لكل واجب 5 درجات .</a:t>
            </a:r>
          </a:p>
          <a:p>
            <a:r>
              <a:rPr lang="ar-SA" dirty="0" smtClean="0"/>
              <a:t> 3- سيكون هناك 10 درجات تخصص لحضور المحاضرات المباشرة كما ستحدد عمادة التعليم عن بعد ذلك لاحقاً.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1410</TotalTime>
  <Words>686</Words>
  <Application>Microsoft Office PowerPoint</Application>
  <PresentationFormat>A4 Paper (210x297 mm)</PresentationFormat>
  <Paragraphs>55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المحاضرة التمهيدية</vt:lpstr>
      <vt:lpstr>المعلومات العامة عن المقرر:</vt:lpstr>
      <vt:lpstr>عناصر المحاضرة</vt:lpstr>
      <vt:lpstr>مقدمة:</vt:lpstr>
      <vt:lpstr>Slide 6</vt:lpstr>
      <vt:lpstr>Slide 7</vt:lpstr>
      <vt:lpstr>Slide 8</vt:lpstr>
      <vt:lpstr>Slide 9</vt:lpstr>
      <vt:lpstr>عنوان.........</vt:lpstr>
      <vt:lpstr>:المصادر والمراجع </vt:lpstr>
      <vt:lpstr>الاختبارات والواجبات والمنتديات:  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98</cp:revision>
  <dcterms:created xsi:type="dcterms:W3CDTF">2009-10-14T19:14:34Z</dcterms:created>
  <dcterms:modified xsi:type="dcterms:W3CDTF">2011-03-09T05:31:32Z</dcterms:modified>
</cp:coreProperties>
</file>