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67" r:id="rId4"/>
    <p:sldId id="300" r:id="rId5"/>
    <p:sldId id="301" r:id="rId6"/>
    <p:sldId id="288" r:id="rId7"/>
    <p:sldId id="302" r:id="rId8"/>
    <p:sldId id="303" r:id="rId9"/>
    <p:sldId id="291" r:id="rId10"/>
    <p:sldId id="304" r:id="rId11"/>
    <p:sldId id="293" r:id="rId12"/>
    <p:sldId id="294" r:id="rId13"/>
    <p:sldId id="306" r:id="rId14"/>
    <p:sldId id="296" r:id="rId15"/>
    <p:sldId id="307" r:id="rId16"/>
    <p:sldId id="299"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1056" y="150"/>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2/7/2012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334000" y="4648200"/>
            <a:ext cx="42354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EG" sz="2400" b="1" dirty="0" smtClean="0">
                <a:solidFill>
                  <a:srgbClr val="898989"/>
                </a:solidFill>
                <a:latin typeface="Calibri" pitchFamily="34" charset="0"/>
              </a:rPr>
              <a:t>كلية</a:t>
            </a:r>
            <a:r>
              <a:rPr lang="ar-SA" sz="2400" b="1" dirty="0" smtClean="0">
                <a:solidFill>
                  <a:srgbClr val="898989"/>
                </a:solidFill>
                <a:latin typeface="Calibri" pitchFamily="34" charset="0"/>
              </a:rPr>
              <a:t> الآداب</a:t>
            </a:r>
            <a:r>
              <a:rPr lang="ar-EG" sz="2400" b="1" dirty="0" smtClean="0">
                <a:solidFill>
                  <a:srgbClr val="898989"/>
                </a:solidFill>
                <a:latin typeface="Calibri" pitchFamily="34" charset="0"/>
              </a:rPr>
              <a:t>– قسم</a:t>
            </a:r>
            <a:r>
              <a:rPr lang="ar-SA" sz="2400" b="1" dirty="0" smtClean="0">
                <a:solidFill>
                  <a:srgbClr val="898989"/>
                </a:solidFill>
                <a:latin typeface="Calibri" pitchFamily="34" charset="0"/>
              </a:rPr>
              <a:t> الدراسات الإسلامية</a:t>
            </a:r>
            <a:endParaRPr lang="en-US" sz="2400" b="1"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152400" y="2895600"/>
            <a:ext cx="5403850" cy="1752600"/>
          </a:xfrm>
          <a:prstGeom prst="rect">
            <a:avLst/>
          </a:prstGeom>
          <a:noFill/>
          <a:ln w="9525">
            <a:noFill/>
            <a:miter lim="800000"/>
            <a:headEnd/>
            <a:tailEnd/>
          </a:ln>
        </p:spPr>
        <p:txBody>
          <a:bodyPr anchor="ctr"/>
          <a:lstStyle/>
          <a:p>
            <a:pPr lvl="1" algn="ctr">
              <a:lnSpc>
                <a:spcPct val="80000"/>
              </a:lnSpc>
            </a:pPr>
            <a:endParaRPr lang="ar-SA" sz="3200" b="1" dirty="0" smtClean="0">
              <a:solidFill>
                <a:srgbClr val="376092"/>
              </a:solidFill>
              <a:latin typeface="AYM Wadiy S_U normal."/>
              <a:cs typeface="Times New Roman" pitchFamily="18" charset="0"/>
            </a:endParaRPr>
          </a:p>
          <a:p>
            <a:pPr lvl="1" algn="ctr">
              <a:lnSpc>
                <a:spcPct val="80000"/>
              </a:lnSpc>
            </a:pPr>
            <a:endParaRPr lang="ar-SA" sz="3200" b="1" dirty="0" smtClean="0">
              <a:solidFill>
                <a:srgbClr val="376092"/>
              </a:solidFill>
              <a:latin typeface="AYM Wadiy S_U normal."/>
              <a:cs typeface="Times New Roman" pitchFamily="18" charset="0"/>
            </a:endParaRPr>
          </a:p>
          <a:p>
            <a:pPr lvl="1" algn="ctr">
              <a:lnSpc>
                <a:spcPct val="80000"/>
              </a:lnSpc>
            </a:pPr>
            <a:r>
              <a:rPr lang="ar-EG" sz="3200" b="1" dirty="0" smtClean="0">
                <a:solidFill>
                  <a:srgbClr val="376092"/>
                </a:solidFill>
                <a:latin typeface="AYM Wadiy S_U normal."/>
                <a:cs typeface="Times New Roman" pitchFamily="18" charset="0"/>
              </a:rPr>
              <a:t>اسم </a:t>
            </a:r>
            <a:r>
              <a:rPr lang="ar-EG" sz="3200" b="1" dirty="0">
                <a:solidFill>
                  <a:srgbClr val="376092"/>
                </a:solidFill>
                <a:latin typeface="AYM Wadiy S_U normal."/>
                <a:cs typeface="Times New Roman" pitchFamily="18" charset="0"/>
              </a:rPr>
              <a:t>المقرر ورقمه</a:t>
            </a:r>
            <a:endParaRPr lang="ar-SA" sz="3200" b="1" dirty="0">
              <a:solidFill>
                <a:srgbClr val="376092"/>
              </a:solidFill>
              <a:latin typeface="AYM Wadiy S_U normal."/>
              <a:cs typeface="Times New Roman" pitchFamily="18" charset="0"/>
            </a:endParaRPr>
          </a:p>
          <a:p>
            <a:pPr lvl="1" algn="ctr">
              <a:lnSpc>
                <a:spcPct val="80000"/>
              </a:lnSpc>
            </a:pPr>
            <a:endParaRPr lang="ar-SA" sz="3200" b="1" dirty="0" smtClean="0">
              <a:solidFill>
                <a:srgbClr val="376092"/>
              </a:solidFill>
              <a:latin typeface="AYM Wadiy S_U normal."/>
              <a:cs typeface="Times New Roman" pitchFamily="18" charset="0"/>
            </a:endParaRPr>
          </a:p>
          <a:p>
            <a:pPr lvl="1" algn="ctr">
              <a:lnSpc>
                <a:spcPct val="80000"/>
              </a:lnSpc>
            </a:pPr>
            <a:r>
              <a:rPr lang="ar-SA" sz="3200" b="1" dirty="0" smtClean="0">
                <a:solidFill>
                  <a:srgbClr val="376092"/>
                </a:solidFill>
                <a:latin typeface="AYM Wadiy S_U normal."/>
                <a:cs typeface="Times New Roman" pitchFamily="18" charset="0"/>
              </a:rPr>
              <a:t>الأخلاق وآداب المهنة </a:t>
            </a:r>
          </a:p>
          <a:p>
            <a:pPr lvl="1" algn="ctr">
              <a:lnSpc>
                <a:spcPct val="80000"/>
              </a:lnSpc>
            </a:pPr>
            <a:endParaRPr lang="ar-SA" sz="2400" b="1" dirty="0" smtClean="0">
              <a:solidFill>
                <a:srgbClr val="376092"/>
              </a:solidFill>
              <a:latin typeface="AYM Wadiy S_U normal."/>
              <a:cs typeface="Times New Roman" pitchFamily="18" charset="0"/>
            </a:endParaRPr>
          </a:p>
          <a:p>
            <a:pPr lvl="1" algn="ctr">
              <a:lnSpc>
                <a:spcPct val="80000"/>
              </a:lnSpc>
            </a:pPr>
            <a:r>
              <a:rPr lang="ar-SA" sz="2400" b="1" dirty="0" smtClean="0">
                <a:solidFill>
                  <a:srgbClr val="376092"/>
                </a:solidFill>
                <a:latin typeface="AYM Wadiy S_U normal."/>
                <a:cs typeface="Times New Roman" pitchFamily="18" charset="0"/>
              </a:rPr>
              <a:t>سلم 317</a:t>
            </a:r>
            <a:r>
              <a:rPr lang="ar-EG" sz="2400" b="1" dirty="0">
                <a:solidFill>
                  <a:srgbClr val="7F7F7F"/>
                </a:solidFill>
                <a:latin typeface="Calibri" pitchFamily="34" charset="0"/>
                <a:cs typeface="Times New Roman" pitchFamily="18" charset="0"/>
              </a:rPr>
              <a:t/>
            </a:r>
            <a:br>
              <a:rPr lang="ar-EG" sz="2400" b="1" dirty="0">
                <a:solidFill>
                  <a:srgbClr val="7F7F7F"/>
                </a:solidFill>
                <a:latin typeface="Calibri" pitchFamily="34" charset="0"/>
                <a:cs typeface="Times New Roman" pitchFamily="18" charset="0"/>
              </a:rPr>
            </a:br>
            <a:endParaRPr lang="en-US" sz="2400" b="1" dirty="0">
              <a:solidFill>
                <a:srgbClr val="7F7F7F"/>
              </a:solidFill>
              <a:latin typeface="Calibri" pitchFamily="34" charset="0"/>
            </a:endParaRPr>
          </a:p>
          <a:p>
            <a:pPr lvl="1" algn="ctr">
              <a:lnSpc>
                <a:spcPct val="80000"/>
              </a:lnSpc>
            </a:pPr>
            <a:r>
              <a:rPr lang="ar-SA" sz="2400" b="1" dirty="0">
                <a:solidFill>
                  <a:srgbClr val="7F7F7F"/>
                </a:solidFill>
                <a:latin typeface="Calibri" pitchFamily="34" charset="0"/>
                <a:cs typeface="Times New Roman" pitchFamily="18" charset="0"/>
              </a:rPr>
              <a:t>د. </a:t>
            </a:r>
            <a:r>
              <a:rPr lang="ar-SA" sz="2400" b="1" dirty="0" smtClean="0">
                <a:solidFill>
                  <a:srgbClr val="7F7F7F"/>
                </a:solidFill>
                <a:latin typeface="Calibri" pitchFamily="34" charset="0"/>
                <a:cs typeface="Times New Roman" pitchFamily="18" charset="0"/>
              </a:rPr>
              <a:t>عبد الله </a:t>
            </a:r>
            <a:r>
              <a:rPr lang="ar-SA" sz="2400" b="1" dirty="0" err="1" smtClean="0">
                <a:solidFill>
                  <a:srgbClr val="7F7F7F"/>
                </a:solidFill>
                <a:latin typeface="Calibri" pitchFamily="34" charset="0"/>
                <a:cs typeface="Times New Roman" pitchFamily="18" charset="0"/>
              </a:rPr>
              <a:t>الديرشوي</a:t>
            </a:r>
            <a:endParaRPr lang="en-US" sz="24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المحاضرة الثانية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rtl="1" eaLnBrk="1" hangingPunct="1"/>
            <a:r>
              <a:rPr lang="ar-SA" b="1" dirty="0" smtClean="0">
                <a:solidFill>
                  <a:schemeClr val="tx1"/>
                </a:solidFill>
              </a:rPr>
              <a:t>أسس الأخلاق في الإسلام</a:t>
            </a:r>
          </a:p>
          <a:p>
            <a:pPr algn="just" rtl="1" eaLnBrk="1" hangingPunct="1"/>
            <a:r>
              <a:rPr lang="ar-SA" sz="2400" b="1" dirty="0" smtClean="0">
                <a:solidFill>
                  <a:schemeClr val="tx1"/>
                </a:solidFill>
              </a:rPr>
              <a:t>يقوم النظام الأخلاقي في الإسلام على ثلاثة أسس هي: الأساس </a:t>
            </a:r>
            <a:r>
              <a:rPr lang="ar-SA" sz="2400" b="1" dirty="0" err="1" smtClean="0">
                <a:solidFill>
                  <a:schemeClr val="tx1"/>
                </a:solidFill>
              </a:rPr>
              <a:t>الاعتقادي</a:t>
            </a:r>
            <a:r>
              <a:rPr lang="ar-SA" sz="2400" b="1" dirty="0" smtClean="0">
                <a:solidFill>
                  <a:schemeClr val="tx1"/>
                </a:solidFill>
              </a:rPr>
              <a:t>, والأساس الواقعي والعلمي, ومراعاة الطبيعة الإنسانية.</a:t>
            </a:r>
            <a:endParaRPr lang="en-US" sz="2400" b="1" dirty="0" smtClean="0">
              <a:solidFill>
                <a:schemeClr val="tx1"/>
              </a:solidFill>
            </a:endParaRPr>
          </a:p>
          <a:p>
            <a:pPr eaLnBrk="1" hangingPunct="1"/>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0"/>
            <a:ext cx="8915400" cy="1371600"/>
          </a:xfrm>
        </p:spPr>
        <p:txBody>
          <a:bodyPr/>
          <a:lstStyle/>
          <a:p>
            <a:pPr eaLnBrk="1" hangingPunct="1">
              <a:defRPr/>
            </a:pPr>
            <a:r>
              <a:rPr lang="ar-SA" sz="3600" b="1" dirty="0" smtClean="0"/>
              <a:t>أولاً - الأساس الاعتقادي:</a:t>
            </a:r>
            <a:r>
              <a:rPr lang="ar-SA" sz="3600" dirty="0" smtClean="0"/>
              <a:t> </a:t>
            </a:r>
            <a:endParaRPr lang="en-US" sz="3600" dirty="0"/>
          </a:p>
        </p:txBody>
      </p:sp>
      <p:sp>
        <p:nvSpPr>
          <p:cNvPr id="7171" name="Text Placeholder 5"/>
          <p:cNvSpPr>
            <a:spLocks noGrp="1"/>
          </p:cNvSpPr>
          <p:nvPr>
            <p:ph idx="1"/>
          </p:nvPr>
        </p:nvSpPr>
        <p:spPr>
          <a:xfrm>
            <a:off x="381000" y="1417637"/>
            <a:ext cx="8915400" cy="4525963"/>
          </a:xfrm>
        </p:spPr>
        <p:txBody>
          <a:bodyPr/>
          <a:lstStyle/>
          <a:p>
            <a:pPr rtl="1"/>
            <a:endParaRPr lang="ar-SA" sz="2400" dirty="0" smtClean="0"/>
          </a:p>
          <a:p>
            <a:pPr algn="just" rtl="1"/>
            <a:r>
              <a:rPr lang="ar-SA" sz="2800" b="1" dirty="0" smtClean="0"/>
              <a:t>يتمثل الأساس </a:t>
            </a:r>
            <a:r>
              <a:rPr lang="ar-SA" sz="2800" b="1" dirty="0" err="1" smtClean="0"/>
              <a:t>الاعتقادي</a:t>
            </a:r>
            <a:r>
              <a:rPr lang="ar-SA" sz="2800" b="1" dirty="0" smtClean="0"/>
              <a:t> للأخلاق الإسلامية في ثلاثة أركان هي:</a:t>
            </a:r>
            <a:endParaRPr lang="en-US" sz="2800" b="1" dirty="0" smtClean="0"/>
          </a:p>
          <a:p>
            <a:pPr lvl="0" algn="just" rtl="1"/>
            <a:r>
              <a:rPr lang="ar-SA" sz="2800" b="1" u="sng" dirty="0" smtClean="0"/>
              <a:t>الركن الأول: </a:t>
            </a:r>
            <a:r>
              <a:rPr lang="ar-SA" sz="2800" b="1" dirty="0" smtClean="0"/>
              <a:t>الإيمان بوجود الله تعالى الذي خلق الكون وخلق الإنسان وخلق الموت والحياة وهو بكل شيء من الماضي والحاضر والمستقبل عليم, حتى إنه ليعلم ما يدور في خلجات الأنفس من خير أو شر كما قال تعالى: [وَلَقَدْ خَلَقْنَا الإِنْسَانَ وَنَعْلَمُ مَا تُوَسْوِسُ بِهِ نَفْسُهُ وَنَحْنُ أَقْرَبُ إِلَيْهِ مِنْ حَبْلِ الوَرِيدِ] {ق:16}</a:t>
            </a:r>
            <a:endParaRPr lang="en-US" sz="2800" b="1" dirty="0" smtClean="0"/>
          </a:p>
          <a:p>
            <a:pPr rtl="1"/>
            <a:endParaRPr lang="ar-EG" sz="2400"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4</a:t>
            </a:fld>
            <a:endParaRPr lang="en-US"/>
          </a:p>
        </p:txBody>
      </p:sp>
      <p:sp>
        <p:nvSpPr>
          <p:cNvPr id="3" name="مستطيل 2"/>
          <p:cNvSpPr/>
          <p:nvPr/>
        </p:nvSpPr>
        <p:spPr>
          <a:xfrm>
            <a:off x="381000" y="533401"/>
            <a:ext cx="8991600" cy="5262979"/>
          </a:xfrm>
          <a:prstGeom prst="rect">
            <a:avLst/>
          </a:prstGeom>
        </p:spPr>
        <p:txBody>
          <a:bodyPr wrap="square">
            <a:spAutoFit/>
          </a:bodyPr>
          <a:lstStyle/>
          <a:p>
            <a:pPr lvl="0" algn="just"/>
            <a:r>
              <a:rPr lang="ar-SA" sz="2800" b="1" u="sng" dirty="0" smtClean="0"/>
              <a:t>الركن الثاني: </a:t>
            </a:r>
            <a:r>
              <a:rPr lang="ar-EG" sz="2800" b="1" dirty="0" smtClean="0"/>
              <a:t>الإيمان </a:t>
            </a:r>
            <a:r>
              <a:rPr lang="ar-EG" sz="2800" b="1" dirty="0" err="1" smtClean="0"/>
              <a:t>بأ</a:t>
            </a:r>
            <a:r>
              <a:rPr lang="ar-SA" sz="2800" b="1" dirty="0" smtClean="0"/>
              <a:t>ن الله عز وجل منذ أن خلق الإنسان فوق هذه الأرض عرَّفه بذاته العلية</a:t>
            </a:r>
            <a:r>
              <a:rPr lang="ar-EG" sz="2800" b="1" dirty="0" smtClean="0"/>
              <a:t>،</a:t>
            </a:r>
            <a:r>
              <a:rPr lang="ar-SA" sz="2800" b="1" dirty="0" smtClean="0"/>
              <a:t> وعرَّفه بطريق الخير والشر</a:t>
            </a:r>
            <a:r>
              <a:rPr lang="ar-EG" sz="2800" b="1" dirty="0" smtClean="0"/>
              <a:t>،</a:t>
            </a:r>
            <a:r>
              <a:rPr lang="ar-SA" sz="2800" b="1" dirty="0" smtClean="0"/>
              <a:t> وطريق الحق والباطل</a:t>
            </a:r>
            <a:r>
              <a:rPr lang="ar-EG" sz="2800" b="1" dirty="0" smtClean="0"/>
              <a:t>،</a:t>
            </a:r>
            <a:r>
              <a:rPr lang="ar-SA" sz="2800" b="1" dirty="0" smtClean="0"/>
              <a:t> من خلال رسالاتٍ أوحى بها إلى من اختارهم من أنبيائه ورسله, قال تعالى: [أَلَمْ نَجْعَلْ لَهُ عَيْنَيْنِ, وَلِسَانًا وَشَفَتَيْنِ, وَهَدَيْنَاهُ النَّجْدَيْنِ] {البلد:8-10} وقال سبحانه: [وَنَفْسٍ وَمَا سَوَّاهَا, فَأَلْهَمَهَا فُجُورَهَا وَتَقْوَاهَا] {الشمس:8</a:t>
            </a:r>
            <a:r>
              <a:rPr lang="ar-SA" sz="2800" b="1" dirty="0" smtClean="0"/>
              <a:t>}. </a:t>
            </a:r>
          </a:p>
          <a:p>
            <a:pPr lvl="0" algn="just"/>
            <a:r>
              <a:rPr lang="ar-SA" sz="2800" b="1" dirty="0" smtClean="0"/>
              <a:t>كما </a:t>
            </a:r>
            <a:r>
              <a:rPr lang="ar-SA" sz="2800" b="1" dirty="0" smtClean="0"/>
              <a:t>أن الله سبحانه خلق في الإنسان القوة والقدرة على إدراك تلك الحقائق</a:t>
            </a:r>
            <a:r>
              <a:rPr lang="ar-EG" sz="2800" b="1" dirty="0" smtClean="0"/>
              <a:t>،</a:t>
            </a:r>
            <a:r>
              <a:rPr lang="ar-SA" sz="2800" b="1" dirty="0" smtClean="0"/>
              <a:t> ونصب الدلائل الكثيرة على ذلك في هذه الطبيعة, يدركها من تأمل فيها, وبحث عنها, قال تعالى: [سَنُرِيهِمْ آَيَاتِنَا فِي الآَفَاقِ وَفِي أَنْفُسِهِمْ حَتَّى يَتَبَيَّنَ لَهُمْ أَنَّهُ الحَقُّ] {فصِّلت:53</a:t>
            </a:r>
            <a:r>
              <a:rPr lang="ar-SA" sz="2800" b="1" dirty="0" smtClean="0"/>
              <a:t>}. </a:t>
            </a:r>
          </a:p>
          <a:p>
            <a:pPr lvl="0" algn="just"/>
            <a:r>
              <a:rPr lang="ar-SA" sz="2800" b="1" dirty="0" smtClean="0"/>
              <a:t>ومن </a:t>
            </a:r>
            <a:r>
              <a:rPr lang="ar-SA" sz="2800" b="1" dirty="0" smtClean="0"/>
              <a:t>ثَمَّ كلفهم الله سبحانه باتباع الحق والخير</a:t>
            </a:r>
            <a:r>
              <a:rPr lang="ar-EG" sz="2800" b="1" dirty="0" smtClean="0"/>
              <a:t>،</a:t>
            </a:r>
            <a:r>
              <a:rPr lang="ar-SA" sz="2800" b="1" dirty="0" smtClean="0"/>
              <a:t> واجتناب الشر والباطل</a:t>
            </a:r>
            <a:r>
              <a:rPr lang="ar-EG" sz="2800" b="1" dirty="0" smtClean="0"/>
              <a:t>،</a:t>
            </a:r>
            <a:r>
              <a:rPr lang="ar-SA" sz="2800" b="1" dirty="0" smtClean="0"/>
              <a:t> وبين لهم واجباتهم تجاه خالقهم</a:t>
            </a:r>
            <a:r>
              <a:rPr lang="ar-EG" sz="2800" b="1" dirty="0" smtClean="0"/>
              <a:t>،</a:t>
            </a:r>
            <a:r>
              <a:rPr lang="ar-SA" sz="2800" b="1" dirty="0" smtClean="0"/>
              <a:t> وتجاه المخلوقات الأخرى</a:t>
            </a:r>
            <a:r>
              <a:rPr lang="ar-EG" sz="2800" b="1" dirty="0" smtClean="0"/>
              <a:t>،</a:t>
            </a:r>
            <a:r>
              <a:rPr lang="ar-SA" sz="2800" b="1" dirty="0" smtClean="0"/>
              <a:t> كما بين لهم المحرمات التي يجب عليهم اجتنابها.</a:t>
            </a:r>
            <a:endParaRPr lang="en-US" sz="2800" b="1"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5</a:t>
            </a:fld>
            <a:endParaRPr lang="en-US"/>
          </a:p>
        </p:txBody>
      </p:sp>
      <p:sp>
        <p:nvSpPr>
          <p:cNvPr id="3" name="مستطيل 2"/>
          <p:cNvSpPr/>
          <p:nvPr/>
        </p:nvSpPr>
        <p:spPr>
          <a:xfrm>
            <a:off x="304800" y="533400"/>
            <a:ext cx="9296400" cy="5447645"/>
          </a:xfrm>
          <a:prstGeom prst="rect">
            <a:avLst/>
          </a:prstGeom>
        </p:spPr>
        <p:txBody>
          <a:bodyPr wrap="square">
            <a:spAutoFit/>
          </a:bodyPr>
          <a:lstStyle/>
          <a:p>
            <a:pPr lvl="0" algn="just"/>
            <a:r>
              <a:rPr lang="ar-SA" sz="2800" b="1" u="sng" dirty="0" smtClean="0"/>
              <a:t>الركن الثالث</a:t>
            </a:r>
            <a:r>
              <a:rPr lang="ar-SA" sz="2800" b="1" dirty="0" smtClean="0"/>
              <a:t>: </a:t>
            </a:r>
            <a:r>
              <a:rPr lang="ar-EG" sz="2800" b="1" dirty="0" smtClean="0"/>
              <a:t>الإيمان </a:t>
            </a:r>
            <a:r>
              <a:rPr lang="ar-EG" sz="2800" b="1" dirty="0" err="1" smtClean="0"/>
              <a:t>ب</a:t>
            </a:r>
            <a:r>
              <a:rPr lang="ar-SA" sz="2800" b="1" dirty="0" smtClean="0"/>
              <a:t>وجود الحياة بعد الموت</a:t>
            </a:r>
            <a:r>
              <a:rPr lang="ar-EG" sz="2800" b="1" dirty="0" smtClean="0"/>
              <a:t>،</a:t>
            </a:r>
            <a:r>
              <a:rPr lang="ar-SA" sz="2800" b="1" dirty="0" smtClean="0"/>
              <a:t> وهذه الحياة إما نعيم وإما جحيم</a:t>
            </a:r>
            <a:r>
              <a:rPr lang="ar-EG" sz="2800" b="1" dirty="0" smtClean="0"/>
              <a:t>؛</a:t>
            </a:r>
            <a:r>
              <a:rPr lang="ar-SA" sz="2800" b="1" dirty="0" smtClean="0"/>
              <a:t> فالأولى يكافأ بها من اتبع الحق</a:t>
            </a:r>
            <a:r>
              <a:rPr lang="ar-EG" sz="2800" b="1" dirty="0" smtClean="0"/>
              <a:t>،</a:t>
            </a:r>
            <a:r>
              <a:rPr lang="ar-SA" sz="2800" b="1" dirty="0" smtClean="0"/>
              <a:t> وفعل الخير</a:t>
            </a:r>
            <a:r>
              <a:rPr lang="ar-EG" sz="2800" b="1" dirty="0" smtClean="0"/>
              <a:t>،</a:t>
            </a:r>
            <a:r>
              <a:rPr lang="ar-SA" sz="2800" b="1" dirty="0" smtClean="0"/>
              <a:t> واجتنب الشر وما حرمه الله تعالى عليه</a:t>
            </a:r>
            <a:r>
              <a:rPr lang="ar-EG" sz="2800" b="1" dirty="0" smtClean="0"/>
              <a:t>،</a:t>
            </a:r>
            <a:r>
              <a:rPr lang="ar-SA" sz="2800" b="1" dirty="0" smtClean="0"/>
              <a:t> والثانية يجازى بها من اتبع الباطل وارتكب ما حرم الله. </a:t>
            </a:r>
            <a:endParaRPr lang="ar-EG" sz="2800" b="1" dirty="0" smtClean="0"/>
          </a:p>
          <a:p>
            <a:pPr lvl="0" algn="just"/>
            <a:r>
              <a:rPr lang="ar-SA" sz="2800" b="1" dirty="0" smtClean="0"/>
              <a:t>وهذه وتلك تكون بعد حساب دقيق  يين يدي الخالق عز وجل  يوم القيامة, كما قال سبحانه: </a:t>
            </a:r>
            <a:r>
              <a:rPr lang="ar-EG" sz="2800" b="1" dirty="0" smtClean="0"/>
              <a:t>{</a:t>
            </a:r>
            <a:r>
              <a:rPr lang="ar-SA" sz="2800" b="1" dirty="0" smtClean="0"/>
              <a:t>إِنَّا نَحْنُ نُحْيِي المَوْتَى وَنَكْتُبُ مَا قَدَّمُوا وَآَثَارَهُمْ وَكُلَّ شَيْءٍ أحْصَيْنَاهُ فِي إِمَامٍ مُبِينٍ} </a:t>
            </a:r>
            <a:r>
              <a:rPr lang="ar-SA" sz="2000" b="1" dirty="0" smtClean="0"/>
              <a:t>{يس:12}</a:t>
            </a:r>
            <a:endParaRPr lang="ar-EG" sz="2400" b="1" dirty="0" smtClean="0"/>
          </a:p>
          <a:p>
            <a:pPr lvl="0" algn="just"/>
            <a:r>
              <a:rPr lang="ar-SA" sz="2800" b="1" dirty="0" smtClean="0"/>
              <a:t>وقال جل جلاله: </a:t>
            </a:r>
            <a:r>
              <a:rPr lang="ar-EG" sz="2800" b="1" dirty="0" smtClean="0"/>
              <a:t>{</a:t>
            </a:r>
            <a:r>
              <a:rPr lang="ar-SA" sz="2800" b="1" dirty="0" smtClean="0"/>
              <a:t>فَمَنْ يَعْمَلْ مِثْقَالَ ذَرَّةٍ خَيْرًا يَرَهُ وَمَنْ يَعْمَلْ مِثْقَالَ ذَرَّةٍ شَرًّا يَرَهُ} </a:t>
            </a:r>
            <a:r>
              <a:rPr lang="ar-SA" sz="2000" b="1" dirty="0" smtClean="0"/>
              <a:t>{الزَّلزلة:7-8}. </a:t>
            </a:r>
            <a:endParaRPr lang="ar-SA" sz="2400" b="1" dirty="0" smtClean="0"/>
          </a:p>
          <a:p>
            <a:pPr lvl="0" algn="just"/>
            <a:r>
              <a:rPr lang="ar-SA" sz="2800" b="1" dirty="0" smtClean="0"/>
              <a:t>إذن</a:t>
            </a:r>
            <a:r>
              <a:rPr lang="ar-EG" sz="2800" b="1" dirty="0" smtClean="0"/>
              <a:t>؛</a:t>
            </a:r>
            <a:r>
              <a:rPr lang="ar-SA" sz="2800" b="1" dirty="0" smtClean="0"/>
              <a:t> فهذه الحياة ميدان عمل واختبار للإنسان لمن يريد الخير</a:t>
            </a:r>
            <a:r>
              <a:rPr lang="ar-EG" sz="2800" b="1" dirty="0" smtClean="0"/>
              <a:t>،</a:t>
            </a:r>
            <a:r>
              <a:rPr lang="ar-SA" sz="2800" b="1" dirty="0" smtClean="0"/>
              <a:t> ولمن يريد الشر</a:t>
            </a:r>
            <a:r>
              <a:rPr lang="ar-EG" sz="2800" b="1" dirty="0" smtClean="0"/>
              <a:t>؛ </a:t>
            </a:r>
            <a:r>
              <a:rPr lang="ar-SA" sz="2800" b="1" dirty="0" smtClean="0"/>
              <a:t>قال تعالى: </a:t>
            </a:r>
            <a:r>
              <a:rPr lang="ar-EG" sz="2800" b="1" dirty="0" smtClean="0"/>
              <a:t>{</a:t>
            </a:r>
            <a:r>
              <a:rPr lang="ar-SA" sz="2800" b="1" dirty="0" smtClean="0"/>
              <a:t>الَّذِي خَلَقَ المَوْتَ وَالحَيَاةَ لِيَبْلُوَكُمْ أَيُّكُمْ أَحْسَنُ عَمَلًا} </a:t>
            </a:r>
            <a:r>
              <a:rPr lang="ar-SA" sz="2000" b="1" dirty="0" smtClean="0"/>
              <a:t>{الملك:2}, </a:t>
            </a:r>
            <a:r>
              <a:rPr lang="ar-SA" sz="2800" b="1" dirty="0" smtClean="0"/>
              <a:t>والحياة الأخرى للحساب والجزاء</a:t>
            </a:r>
            <a:r>
              <a:rPr lang="ar-EG" sz="2800" b="1" dirty="0" smtClean="0"/>
              <a:t>؛ </a:t>
            </a:r>
            <a:r>
              <a:rPr lang="ar-SA" sz="2800" b="1" dirty="0" smtClean="0"/>
              <a:t>قال تعالى: </a:t>
            </a:r>
            <a:r>
              <a:rPr lang="ar-EG" sz="2800" b="1" dirty="0" smtClean="0"/>
              <a:t>{</a:t>
            </a:r>
            <a:r>
              <a:rPr lang="ar-SA" sz="2800" b="1" dirty="0" smtClean="0"/>
              <a:t>وَنَضَعُ المَوَازِينَ القِسْطَ لِيَوْمِ القِيَامَةِ فَلَا تُظْلَمُ نَفْسٌ شَيْئًا وَإِنْ كَانَ مِثْقَالَ حَبَّةٍ مِنْ خَرْدَلٍ أَتَيْنَا </a:t>
            </a:r>
            <a:r>
              <a:rPr lang="ar-SA" sz="2800" b="1" dirty="0" err="1" smtClean="0"/>
              <a:t>بِهَا</a:t>
            </a:r>
            <a:r>
              <a:rPr lang="ar-SA" sz="2800" b="1" dirty="0" smtClean="0"/>
              <a:t> وَكَفَى بِنَا حَاسِبِينَ} </a:t>
            </a:r>
            <a:r>
              <a:rPr lang="ar-SA" sz="2000" b="1" dirty="0" smtClean="0"/>
              <a:t>{الأنبياء:47}.</a:t>
            </a:r>
            <a:endParaRPr lang="en-US" b="1"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4572000" y="152400"/>
            <a:ext cx="4876800" cy="1143000"/>
          </a:xfrm>
        </p:spPr>
        <p:txBody>
          <a:bodyPr/>
          <a:lstStyle/>
          <a:p>
            <a:pPr rtl="1"/>
            <a:r>
              <a:rPr lang="ar-EG" sz="3600" b="1" dirty="0" smtClean="0"/>
              <a:t>أهمية الأساس </a:t>
            </a:r>
            <a:r>
              <a:rPr lang="ar-EG" sz="3600" b="1" dirty="0" err="1" smtClean="0"/>
              <a:t>الاعتقادي</a:t>
            </a:r>
            <a:r>
              <a:rPr lang="ar-EG" sz="3600" b="1" dirty="0" smtClean="0"/>
              <a:t>:</a:t>
            </a:r>
            <a:endParaRPr lang="en-US" sz="3600" dirty="0"/>
          </a:p>
        </p:txBody>
      </p:sp>
      <p:sp>
        <p:nvSpPr>
          <p:cNvPr id="9219" name="Content Placeholder 2"/>
          <p:cNvSpPr>
            <a:spLocks noGrp="1"/>
          </p:cNvSpPr>
          <p:nvPr>
            <p:ph idx="4294967295"/>
          </p:nvPr>
        </p:nvSpPr>
        <p:spPr>
          <a:xfrm>
            <a:off x="228600" y="1417637"/>
            <a:ext cx="9144000" cy="4678363"/>
          </a:xfrm>
        </p:spPr>
        <p:txBody>
          <a:bodyPr/>
          <a:lstStyle/>
          <a:p>
            <a:pPr algn="just" rtl="1">
              <a:buNone/>
            </a:pPr>
            <a:r>
              <a:rPr lang="ar-EG" sz="2800" b="1" dirty="0" smtClean="0"/>
              <a:t>-</a:t>
            </a:r>
            <a:r>
              <a:rPr lang="ar-SA" sz="2800" b="1" dirty="0" smtClean="0"/>
              <a:t> هذا الأساس </a:t>
            </a:r>
            <a:r>
              <a:rPr lang="ar-SA" sz="2800" b="1" dirty="0" err="1" smtClean="0"/>
              <a:t>الاعتقادي</a:t>
            </a:r>
            <a:r>
              <a:rPr lang="ar-SA" sz="2800" b="1" dirty="0" smtClean="0"/>
              <a:t> بهذا المفهوم –المعتمد على الإيمان بالله وبالرسالات السماوية وبالحياة بعد الموت والحساب- في غاية الأهمية في الاتجاه الأخلاقي في ديننا</a:t>
            </a:r>
            <a:r>
              <a:rPr lang="ar-EG" sz="2800" b="1" dirty="0" smtClean="0"/>
              <a:t>،</a:t>
            </a:r>
            <a:r>
              <a:rPr lang="ar-SA" sz="2800" b="1" dirty="0" smtClean="0"/>
              <a:t> وهو السند الذي يُعتمدُ عليه في إقامة النظام الخلقي الإسلامي</a:t>
            </a:r>
            <a:r>
              <a:rPr lang="ar-EG" sz="2800" b="1" dirty="0" smtClean="0"/>
              <a:t>،</a:t>
            </a:r>
            <a:r>
              <a:rPr lang="ar-SA" sz="2800" b="1" dirty="0" smtClean="0"/>
              <a:t> وفي عملية الالتزام </a:t>
            </a:r>
            <a:r>
              <a:rPr lang="ar-SA" sz="2800" b="1" dirty="0" err="1" smtClean="0"/>
              <a:t>به</a:t>
            </a:r>
            <a:r>
              <a:rPr lang="ar-EG" sz="2800" b="1" dirty="0" smtClean="0"/>
              <a:t>.</a:t>
            </a:r>
          </a:p>
          <a:p>
            <a:pPr algn="just" rtl="1">
              <a:buNone/>
            </a:pPr>
            <a:r>
              <a:rPr lang="ar-EG" sz="2800" b="1" dirty="0" smtClean="0"/>
              <a:t>و</a:t>
            </a:r>
            <a:r>
              <a:rPr lang="ar-SA" sz="2800" b="1" dirty="0" smtClean="0"/>
              <a:t>بدون هذا الأساس تفقد الأخلاق قدسيتها, وتأثيرها في الإنسان, بل يستحيل أن تطبق تطبيقاً عملياً دقيقاً في السر والعلن</a:t>
            </a:r>
            <a:r>
              <a:rPr lang="ar-EG" sz="2800" b="1" dirty="0" smtClean="0"/>
              <a:t>،</a:t>
            </a:r>
            <a:r>
              <a:rPr lang="ar-SA" sz="2800" b="1" dirty="0" smtClean="0"/>
              <a:t> من غير أن يكون لهذا الأساس في قلوب البشر مكاناً راسخاً</a:t>
            </a:r>
            <a:r>
              <a:rPr lang="ar-EG" sz="2800" b="1" dirty="0" smtClean="0"/>
              <a:t>،</a:t>
            </a:r>
            <a:r>
              <a:rPr lang="ar-SA" sz="2800" b="1" dirty="0" smtClean="0"/>
              <a:t> ومن غير أن يؤمنوا </a:t>
            </a:r>
            <a:r>
              <a:rPr lang="ar-SA" sz="2800" b="1" dirty="0" err="1" smtClean="0"/>
              <a:t>به</a:t>
            </a:r>
            <a:r>
              <a:rPr lang="ar-SA" sz="2800" b="1" dirty="0" smtClean="0"/>
              <a:t> إيماناً صادقاً. </a:t>
            </a:r>
            <a:endParaRPr lang="ar-EG" sz="2800" b="1" dirty="0" smtClean="0"/>
          </a:p>
          <a:p>
            <a:pPr algn="just" rtl="1">
              <a:buNone/>
            </a:pPr>
            <a:r>
              <a:rPr lang="ar-SA" sz="2800" b="1" dirty="0" smtClean="0"/>
              <a:t>وليس هذا أساسٌ للسلوك الأخلاقي فحسب</a:t>
            </a:r>
            <a:r>
              <a:rPr lang="ar-EG" sz="2800" b="1" dirty="0" smtClean="0"/>
              <a:t>،</a:t>
            </a:r>
            <a:r>
              <a:rPr lang="ar-SA" sz="2800" b="1" dirty="0" smtClean="0"/>
              <a:t> بل كذلك للحياة</a:t>
            </a:r>
            <a:r>
              <a:rPr lang="ar-EG" sz="2800" b="1" dirty="0" smtClean="0"/>
              <a:t>؛</a:t>
            </a:r>
            <a:r>
              <a:rPr lang="ar-SA" sz="2800" b="1" dirty="0" smtClean="0"/>
              <a:t> إذ لا معنى للحياة –في الحقيقة- دون وجود هذا الأساس ودون الاعتماد عليه.</a:t>
            </a:r>
            <a:endParaRPr lang="en-US" sz="2800" b="1" dirty="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6</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7</a:t>
            </a:fld>
            <a:endParaRPr lang="en-US"/>
          </a:p>
        </p:txBody>
      </p:sp>
      <p:sp>
        <p:nvSpPr>
          <p:cNvPr id="3" name="مستطيل 2"/>
          <p:cNvSpPr/>
          <p:nvPr/>
        </p:nvSpPr>
        <p:spPr>
          <a:xfrm>
            <a:off x="228600" y="533400"/>
            <a:ext cx="9220200" cy="5262979"/>
          </a:xfrm>
          <a:prstGeom prst="rect">
            <a:avLst/>
          </a:prstGeom>
        </p:spPr>
        <p:txBody>
          <a:bodyPr wrap="square">
            <a:spAutoFit/>
          </a:bodyPr>
          <a:lstStyle/>
          <a:p>
            <a:pPr algn="just">
              <a:buFont typeface="Arial" pitchFamily="34" charset="0"/>
              <a:buChar char="•"/>
            </a:pPr>
            <a:r>
              <a:rPr lang="ar-SA" sz="2800" b="1" dirty="0" smtClean="0"/>
              <a:t> إن الوجوديين وأمثالهم من </a:t>
            </a:r>
            <a:r>
              <a:rPr lang="ar-SA" sz="2800" b="1" dirty="0" err="1" smtClean="0"/>
              <a:t>الملاحدة</a:t>
            </a:r>
            <a:r>
              <a:rPr lang="ar-SA" sz="2800" b="1" dirty="0" smtClean="0"/>
              <a:t> الذين لا يؤمنون بالله ولا باليوم الآخر يعانون من قلق وحيرة واضطراب في أعماق قلوبهم وفي سلوكهم وتفكيرهم، ثم يسعون إلى تعميمه على البشر كلهم بدعوى أن هذا القلق والحيرة والاضطراب من مستلزمات الوجود الإنساني، وهو ادعاءٌ باطلٌ لا يستند إلى حجة أو دليل أو شبه دليل، وإن أبسط ما يرده أننا نحن المسلمين -ولله الحمد- لا نعاني من تلك الظاهرة, بل نشعر بالطمأنينة والرضا. </a:t>
            </a:r>
            <a:endParaRPr lang="en-US" sz="2800" b="1" dirty="0" smtClean="0"/>
          </a:p>
          <a:p>
            <a:pPr algn="just">
              <a:buFont typeface="Arial" pitchFamily="34" charset="0"/>
              <a:buChar char="•"/>
            </a:pPr>
            <a:r>
              <a:rPr lang="ar-SA" sz="2800" b="1" dirty="0" smtClean="0"/>
              <a:t> والسر في ذلك هو أن في طبيعة الحياة الإنسانية جانباً لا يملؤه إلا الإيمان؛ فمن انعدم لديه الإيمان عانى من الفراغ في هذا الجانب، فأحس بالقلق والاضطراب. </a:t>
            </a:r>
            <a:endParaRPr lang="en-US" sz="2800" b="1" dirty="0" smtClean="0"/>
          </a:p>
          <a:p>
            <a:pPr algn="just">
              <a:buFont typeface="Arial" pitchFamily="34" charset="0"/>
              <a:buChar char="•"/>
            </a:pPr>
            <a:r>
              <a:rPr lang="ar-SA" sz="2800" b="1" dirty="0" smtClean="0"/>
              <a:t> والأمر الذي يؤكد صحة ما نقوله هو أن هؤلاء الناس لا يعانون فقراً أو حرماناً أو مرضاً، وإنما يعانون من فقدان الطمأنينة التي تجلبها العقيدة الصحيحة والإيمان القويم</a:t>
            </a:r>
            <a:r>
              <a:rPr lang="ar-EG" sz="2800" b="1" dirty="0" smtClean="0"/>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8</a:t>
            </a:fld>
            <a:endParaRPr lang="en-US"/>
          </a:p>
        </p:txBody>
      </p:sp>
      <p:sp>
        <p:nvSpPr>
          <p:cNvPr id="3" name="مستطيل 2"/>
          <p:cNvSpPr/>
          <p:nvPr/>
        </p:nvSpPr>
        <p:spPr>
          <a:xfrm>
            <a:off x="762000" y="838200"/>
            <a:ext cx="8305800" cy="3539430"/>
          </a:xfrm>
          <a:prstGeom prst="rect">
            <a:avLst/>
          </a:prstGeom>
        </p:spPr>
        <p:txBody>
          <a:bodyPr wrap="square">
            <a:spAutoFit/>
          </a:bodyPr>
          <a:lstStyle/>
          <a:p>
            <a:pPr algn="just">
              <a:buFont typeface="Arial" pitchFamily="34" charset="0"/>
              <a:buChar char="•"/>
            </a:pPr>
            <a:r>
              <a:rPr lang="ar-SA" sz="2800" b="1" dirty="0" smtClean="0"/>
              <a:t> إن اعتماد الأخلاق على أساس من العقيدة يضفي عليها طابعاً مميزاً من القداسة, وتدفع بالإنسان إلى فعل الخير, والابتعاد عن الشر, وتجعله صاحب ضمير حي, وقد اعترف بهذا الدكتور </a:t>
            </a:r>
            <a:r>
              <a:rPr lang="ar-SA" sz="2800" b="1" dirty="0" err="1" smtClean="0"/>
              <a:t>ألكسيس</a:t>
            </a:r>
            <a:r>
              <a:rPr lang="ar-SA" sz="2800" b="1" dirty="0" smtClean="0"/>
              <a:t> </a:t>
            </a:r>
            <a:r>
              <a:rPr lang="ar-SA" sz="2800" b="1" dirty="0" err="1" smtClean="0"/>
              <a:t>كاريل</a:t>
            </a:r>
            <a:r>
              <a:rPr lang="ar-SA" sz="2800" b="1" dirty="0" smtClean="0"/>
              <a:t> حيث يقول: "الفكرة المجردة لا تصبح عاملاً فعالاً إلا إذا تضمنت عنصراً دينياً, وهذا هو السبب في أن الأخلاق الدينية أقوى من الأخلاق المدنية إلى حد تستحيل معه المقارنة, ولذلك لا يتحمس الإنسان في الخضوع لقواعد السلوك القائم على المنطق إلا إذا نظر إلى قوانين الحياة على أنها أوامر منزلة من الذات الإلهية".  </a:t>
            </a:r>
            <a:endParaRPr lang="en-US" sz="2800" b="1"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839200" cy="1066800"/>
          </a:xfrm>
        </p:spPr>
        <p:txBody>
          <a:bodyPr/>
          <a:lstStyle/>
          <a:p>
            <a:pPr rtl="1" eaLnBrk="1" hangingPunct="1"/>
            <a:r>
              <a:rPr lang="ar-SA" b="1" dirty="0" smtClean="0"/>
              <a:t>ثانياً - الأساس الواقعي والعلمي:</a:t>
            </a:r>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304800" y="1493837"/>
            <a:ext cx="9144000" cy="4068763"/>
          </a:xfrm>
        </p:spPr>
        <p:txBody>
          <a:bodyPr/>
          <a:lstStyle/>
          <a:p>
            <a:pPr algn="just" rtl="1" eaLnBrk="1" hangingPunct="1">
              <a:buNone/>
            </a:pPr>
            <a:r>
              <a:rPr lang="ar-SA" sz="2400" b="1" dirty="0" smtClean="0">
                <a:cs typeface="+mn-cs"/>
              </a:rPr>
              <a:t>إذا كان الإسلام قد دعا إلى المثالية والسمو الروحي, وذم الذين أخلدوا إلى الأرض وشهواتها, فإن دعوته إلى المثالية كانت واقعية, وكانت وسطاً بين نظرتين متطرفتين هما:</a:t>
            </a:r>
            <a:endParaRPr lang="en-US" sz="2400" b="1" dirty="0" smtClean="0">
              <a:cs typeface="+mn-cs"/>
            </a:endParaRPr>
          </a:p>
          <a:p>
            <a:pPr algn="just" rtl="1"/>
            <a:r>
              <a:rPr lang="ar-SA" sz="2400" b="1" dirty="0" smtClean="0">
                <a:cs typeface="+mn-cs"/>
              </a:rPr>
              <a:t>أولهما: دعوات روحية</a:t>
            </a:r>
            <a:r>
              <a:rPr lang="ar-SA" sz="2400" dirty="0" smtClean="0">
                <a:cs typeface="+mn-cs"/>
              </a:rPr>
              <a:t> </a:t>
            </a:r>
            <a:r>
              <a:rPr lang="ar-SA" sz="2400" b="1" dirty="0" smtClean="0">
                <a:cs typeface="+mn-cs"/>
              </a:rPr>
              <a:t>تدعو الإنسان إلى محاربة الطبيعة, وعدم الاستسلام لها, مهما جابهته ضغوطات الحياة ومهما كانت شدتها؛ واعتبروا سعادة الإنسان, وسموه الروحي وخلاصه من آلام الحياة إنما تتم بمحاربة الطبيعة, والتسامي عليها.</a:t>
            </a:r>
            <a:endParaRPr lang="en-US" sz="2400" b="1" dirty="0" smtClean="0">
              <a:cs typeface="+mn-cs"/>
            </a:endParaRPr>
          </a:p>
          <a:p>
            <a:pPr algn="just" rtl="1"/>
            <a:r>
              <a:rPr lang="ar-SA" sz="2400" b="1" dirty="0" smtClean="0"/>
              <a:t>ثانيهما: دعوات للطبيعيين الذين أخلدوا إلى الأرض</a:t>
            </a:r>
            <a:r>
              <a:rPr lang="ar-EG" sz="2400" b="1" dirty="0" smtClean="0"/>
              <a:t>،</a:t>
            </a:r>
            <a:r>
              <a:rPr lang="ar-SA" sz="2400" b="1" dirty="0" smtClean="0"/>
              <a:t> وقدموا الطاعة </a:t>
            </a:r>
            <a:r>
              <a:rPr lang="ar-SA" sz="2400" b="1" dirty="0" smtClean="0"/>
              <a:t>لدواعي هذا الركون والخضوع للأرض </a:t>
            </a:r>
            <a:r>
              <a:rPr lang="ar-SA" sz="2400" b="1" dirty="0" smtClean="0"/>
              <a:t>ومتطلباتها؛ واعتبروا سعادة الإنسان إنما تتم باستجابته لمتطلبات الطبيعة</a:t>
            </a:r>
            <a:r>
              <a:rPr lang="ar-EG" sz="2400" b="1" dirty="0" smtClean="0"/>
              <a:t>.</a:t>
            </a:r>
            <a:endParaRPr lang="en-US" sz="2400" b="1" dirty="0" smtClean="0">
              <a:cs typeface="Traditional Arabic" pitchFamily="2" charset="-78"/>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9</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10</a:t>
            </a:fld>
            <a:endParaRPr lang="en-US"/>
          </a:p>
        </p:txBody>
      </p:sp>
      <p:sp>
        <p:nvSpPr>
          <p:cNvPr id="3" name="مستطيل 2"/>
          <p:cNvSpPr/>
          <p:nvPr/>
        </p:nvSpPr>
        <p:spPr>
          <a:xfrm>
            <a:off x="304800" y="381000"/>
            <a:ext cx="9220200" cy="6001643"/>
          </a:xfrm>
          <a:prstGeom prst="rect">
            <a:avLst/>
          </a:prstGeom>
        </p:spPr>
        <p:txBody>
          <a:bodyPr wrap="square">
            <a:spAutoFit/>
          </a:bodyPr>
          <a:lstStyle/>
          <a:p>
            <a:pPr algn="just"/>
            <a:r>
              <a:rPr lang="ar-SA" sz="2400" b="1" dirty="0" smtClean="0"/>
              <a:t>فجاء موقف الإسلام نحو الطبيعة واقعياً وسطاً معتدلاً بين هاتين النظرتين, وقد تجلى ذلك في:</a:t>
            </a:r>
            <a:endParaRPr lang="en-US" sz="2400" b="1" dirty="0" smtClean="0"/>
          </a:p>
          <a:p>
            <a:pPr marL="457200" indent="-457200" algn="just">
              <a:buFont typeface="+mj-lt"/>
              <a:buAutoNum type="arabicPeriod"/>
            </a:pPr>
            <a:r>
              <a:rPr lang="ar-SA" sz="2500" b="1" dirty="0" smtClean="0"/>
              <a:t> دعوته إلى الاستعلاء على الطبيعة وعدم الاستسلام لها؛ وذلك بدعوته الإنسان إلى أن يكون سيداً على الطبيعة</a:t>
            </a:r>
            <a:r>
              <a:rPr lang="ar-EG" sz="2500" b="1" dirty="0" smtClean="0"/>
              <a:t>،</a:t>
            </a:r>
            <a:r>
              <a:rPr lang="ar-SA" sz="2500" b="1" dirty="0" smtClean="0"/>
              <a:t> فيسخر مواردها في عمران الأرض</a:t>
            </a:r>
            <a:r>
              <a:rPr lang="ar-EG" sz="2500" b="1" dirty="0" smtClean="0"/>
              <a:t>،</a:t>
            </a:r>
            <a:r>
              <a:rPr lang="ar-SA" sz="2500" b="1" dirty="0" smtClean="0"/>
              <a:t> ونفع العباد</a:t>
            </a:r>
            <a:r>
              <a:rPr lang="ar-EG" sz="2500" b="1" dirty="0" smtClean="0"/>
              <a:t>، كما </a:t>
            </a:r>
            <a:r>
              <a:rPr lang="ar-SA" sz="2500" b="1" dirty="0" smtClean="0"/>
              <a:t>قال تعالى: </a:t>
            </a:r>
            <a:r>
              <a:rPr lang="ar-EG" sz="2500" b="1" dirty="0" smtClean="0"/>
              <a:t>{</a:t>
            </a:r>
            <a:r>
              <a:rPr lang="ar-SA" sz="2500" b="1" dirty="0" smtClean="0"/>
              <a:t>هُوَ أَنْشَأَكُمْ مِنَ الأَرْضِ وَاسْتَعْمَرَكُمْ فِيهَا} {</a:t>
            </a:r>
            <a:r>
              <a:rPr lang="ar-SA" sz="2500" b="1" dirty="0" smtClean="0"/>
              <a:t>هود:61}, وأن </a:t>
            </a:r>
            <a:r>
              <a:rPr lang="ar-SA" sz="2500" b="1" dirty="0" smtClean="0"/>
              <a:t>يكون كذلك سيداً على نفسه</a:t>
            </a:r>
            <a:r>
              <a:rPr lang="ar-EG" sz="2500" b="1" dirty="0" smtClean="0"/>
              <a:t>؛</a:t>
            </a:r>
            <a:r>
              <a:rPr lang="ar-SA" sz="2500" b="1" dirty="0" smtClean="0"/>
              <a:t> فيضبط ميوله ورغباته ويوجهها وفقاً للمثل العليا التي جاء بها الإسلام.</a:t>
            </a:r>
          </a:p>
          <a:p>
            <a:pPr marL="457200" indent="-457200">
              <a:buFont typeface="+mj-lt"/>
              <a:buAutoNum type="arabicPeriod"/>
            </a:pPr>
            <a:r>
              <a:rPr lang="ar-SA" sz="2500" b="1" dirty="0" smtClean="0"/>
              <a:t> دعوته إلى التأقلم والانسجام مع الطبيعة ومع الواقع</a:t>
            </a:r>
            <a:r>
              <a:rPr lang="ar-EG" sz="2500" b="1" dirty="0" smtClean="0"/>
              <a:t>،</a:t>
            </a:r>
            <a:r>
              <a:rPr lang="ar-SA" sz="2500" b="1" dirty="0" smtClean="0"/>
              <a:t> وعدم التصادم معها</a:t>
            </a:r>
            <a:r>
              <a:rPr lang="ar-EG" sz="2500" b="1" dirty="0" smtClean="0"/>
              <a:t>؛</a:t>
            </a:r>
            <a:r>
              <a:rPr lang="ar-SA" sz="2500" b="1" dirty="0" smtClean="0"/>
              <a:t> وذلك عن طريق اتخاذ قواعد للسلوك تنسجم تمام الانسجام مع القوانين الأساسية للحياة البشرية</a:t>
            </a:r>
            <a:r>
              <a:rPr lang="ar-EG" sz="2500" b="1" dirty="0" smtClean="0"/>
              <a:t>،</a:t>
            </a:r>
            <a:r>
              <a:rPr lang="ar-SA" sz="2500" b="1" dirty="0" smtClean="0"/>
              <a:t> وهذه القوانين هي: </a:t>
            </a:r>
            <a:endParaRPr lang="ar-SA" sz="2500" b="1" u="sng" dirty="0" smtClean="0"/>
          </a:p>
          <a:p>
            <a:r>
              <a:rPr lang="ar-SA" sz="2800" b="1" u="sng" dirty="0" smtClean="0"/>
              <a:t>1- قانون المحافظة على الحياة. </a:t>
            </a:r>
          </a:p>
          <a:p>
            <a:r>
              <a:rPr lang="ar-SA" sz="2800" b="1" u="sng" dirty="0" smtClean="0"/>
              <a:t>2- قانون تكاثر النوع الإنساني. </a:t>
            </a:r>
          </a:p>
          <a:p>
            <a:r>
              <a:rPr lang="ar-SA" sz="2800" b="1" u="sng" dirty="0" smtClean="0"/>
              <a:t>3- قانون الارتقاء العقلي والروحي</a:t>
            </a:r>
            <a:r>
              <a:rPr lang="ar-EG" sz="2600" b="1" dirty="0" smtClean="0"/>
              <a:t>.</a:t>
            </a:r>
          </a:p>
          <a:p>
            <a:r>
              <a:rPr lang="ar-SA" sz="2600" b="1" dirty="0" smtClean="0"/>
              <a:t>حيث يتجلى فيها الأساس العلمي الذي أقام الإسلام نظامه الأخلاقي عليه, وفيما يلي نتناول هذه القوانين بشيء من التفصيل</a:t>
            </a:r>
            <a:r>
              <a:rPr lang="ar-EG" sz="2600" b="1" dirty="0" smtClean="0"/>
              <a:t>.</a:t>
            </a:r>
          </a:p>
          <a:p>
            <a:pPr algn="just"/>
            <a:endParaRPr lang="en-US" sz="2400"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0"/>
            <a:ext cx="8839200" cy="1371600"/>
          </a:xfrm>
        </p:spPr>
        <p:txBody>
          <a:bodyPr/>
          <a:lstStyle/>
          <a:p>
            <a:pPr rtl="1" eaLnBrk="1" hangingPunct="1"/>
            <a:r>
              <a:rPr lang="ar-SA" sz="2400" b="1" dirty="0" smtClean="0"/>
              <a:t>تابع للأساس الواقعي والعلمي:</a:t>
            </a:r>
            <a:r>
              <a:rPr lang="ar-SA" sz="3600" b="1" dirty="0" smtClean="0"/>
              <a:t/>
            </a:r>
            <a:br>
              <a:rPr lang="ar-SA" sz="3600" b="1" dirty="0" smtClean="0"/>
            </a:br>
            <a:r>
              <a:rPr lang="ar-SA" sz="3600" b="1" dirty="0" smtClean="0"/>
              <a:t>القانون الأول - قانون المحافظة على الحياة:</a:t>
            </a:r>
            <a:endParaRPr lang="ar-SA" sz="3600" dirty="0" smtClean="0">
              <a:solidFill>
                <a:srgbClr val="FF3300"/>
              </a:solidFill>
              <a:cs typeface="Arial" pitchFamily="34" charset="0"/>
            </a:endParaRPr>
          </a:p>
        </p:txBody>
      </p:sp>
      <p:sp>
        <p:nvSpPr>
          <p:cNvPr id="9219" name="Content Placeholder 2"/>
          <p:cNvSpPr>
            <a:spLocks noGrp="1"/>
          </p:cNvSpPr>
          <p:nvPr>
            <p:ph idx="4294967295"/>
          </p:nvPr>
        </p:nvSpPr>
        <p:spPr>
          <a:xfrm>
            <a:off x="304800" y="1493837"/>
            <a:ext cx="9144000" cy="4678363"/>
          </a:xfrm>
        </p:spPr>
        <p:txBody>
          <a:bodyPr/>
          <a:lstStyle/>
          <a:p>
            <a:pPr marL="0" algn="just" rtl="1" eaLnBrk="1" hangingPunct="1"/>
            <a:r>
              <a:rPr lang="ar-SA" sz="2800" b="1" dirty="0" smtClean="0"/>
              <a:t>اعتبر الإسلام كل سلوك من شأنه أن يحافظ على الحياة وينميها سلوكاً أخلاقياً</a:t>
            </a:r>
            <a:r>
              <a:rPr lang="ar-EG" sz="2800" b="1" dirty="0" smtClean="0"/>
              <a:t>،</a:t>
            </a:r>
            <a:r>
              <a:rPr lang="ar-SA" sz="2800" b="1" dirty="0" smtClean="0"/>
              <a:t> وكل سلوك </a:t>
            </a:r>
            <a:r>
              <a:rPr lang="ar-SA" sz="2800" b="1" dirty="0" err="1" smtClean="0"/>
              <a:t>يضاد</a:t>
            </a:r>
            <a:r>
              <a:rPr lang="ar-SA" sz="2800" b="1" dirty="0" smtClean="0"/>
              <a:t> الحياة أو يعوقها بصورة من الصور يعد سلوكاً غير أخلاقي. </a:t>
            </a:r>
            <a:endParaRPr lang="ar-EG" sz="2800" b="1" dirty="0" smtClean="0"/>
          </a:p>
          <a:p>
            <a:pPr marL="0" algn="just" rtl="1" eaLnBrk="1" hangingPunct="1"/>
            <a:r>
              <a:rPr lang="ar-EG" sz="2800" b="1" dirty="0" smtClean="0"/>
              <a:t>و</a:t>
            </a:r>
            <a:r>
              <a:rPr lang="ar-SA" sz="2800" b="1" dirty="0" smtClean="0"/>
              <a:t>من هنا كان القتل حراماً أخلاقياً</a:t>
            </a:r>
            <a:r>
              <a:rPr lang="ar-EG" sz="2800" b="1" dirty="0" smtClean="0"/>
              <a:t>،</a:t>
            </a:r>
            <a:r>
              <a:rPr lang="ar-SA" sz="2800" b="1" dirty="0" smtClean="0"/>
              <a:t> وكذا تهديد الآخرين وإخافتهم</a:t>
            </a:r>
            <a:r>
              <a:rPr lang="ar-EG" sz="2800" b="1" dirty="0" smtClean="0"/>
              <a:t>،</a:t>
            </a:r>
            <a:r>
              <a:rPr lang="ar-SA" sz="2800" b="1" dirty="0" smtClean="0"/>
              <a:t> والتحاسد والتباغض والتدابر حراماً أخلاقياً. </a:t>
            </a:r>
            <a:endParaRPr lang="ar-EG" sz="2800" b="1" dirty="0" smtClean="0"/>
          </a:p>
          <a:p>
            <a:pPr marL="0" algn="just" rtl="1" eaLnBrk="1" hangingPunct="1"/>
            <a:r>
              <a:rPr lang="ar-SA" sz="2800" b="1" dirty="0" smtClean="0"/>
              <a:t>وكان من الواجب احترام الناس</a:t>
            </a:r>
            <a:r>
              <a:rPr lang="ar-EG" sz="2800" b="1" dirty="0" smtClean="0"/>
              <a:t>،</a:t>
            </a:r>
            <a:r>
              <a:rPr lang="ar-SA" sz="2800" b="1" dirty="0" smtClean="0"/>
              <a:t> والمحافظة على أرواحهم وأعراضهم ودمائهم</a:t>
            </a:r>
            <a:r>
              <a:rPr lang="ar-EG" sz="2800" b="1" dirty="0" smtClean="0"/>
              <a:t>،</a:t>
            </a:r>
            <a:r>
              <a:rPr lang="ar-SA" sz="2800" b="1" dirty="0" smtClean="0"/>
              <a:t> والسعي لنفعهم ما أمكن حفاظاً على الحياة</a:t>
            </a:r>
            <a:r>
              <a:rPr lang="ar-EG" sz="2800" b="1" dirty="0" smtClean="0">
                <a:solidFill>
                  <a:srgbClr val="1F497D"/>
                </a:solidFill>
                <a:latin typeface="Century Gothic" pitchFamily="34" charset="0"/>
                <a:cs typeface="AL-Hotham" pitchFamily="2" charset="-78"/>
              </a:rPr>
              <a:t>.</a:t>
            </a:r>
            <a:endParaRPr lang="en-US" sz="20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457200" y="0"/>
            <a:ext cx="8915400" cy="1371600"/>
          </a:xfrm>
        </p:spPr>
        <p:txBody>
          <a:bodyPr/>
          <a:lstStyle/>
          <a:p>
            <a:pPr rtl="1" eaLnBrk="1" hangingPunct="1"/>
            <a:r>
              <a:rPr lang="ar-SA" sz="2400" b="1" dirty="0" smtClean="0"/>
              <a:t>تابع للأساس الواقعي والعلمي: </a:t>
            </a:r>
            <a:r>
              <a:rPr lang="ar-SA" sz="3600" b="1" dirty="0" smtClean="0"/>
              <a:t/>
            </a:r>
            <a:br>
              <a:rPr lang="ar-SA" sz="3600" b="1" dirty="0" smtClean="0"/>
            </a:br>
            <a:r>
              <a:rPr lang="ar-SA" sz="3600" b="1" dirty="0" smtClean="0"/>
              <a:t>القانون الثاني - تكاثر النوع الإنساني</a:t>
            </a:r>
            <a:r>
              <a:rPr lang="ar-EG" sz="3600" b="1" dirty="0" smtClean="0"/>
              <a:t>:</a:t>
            </a:r>
            <a:endParaRPr lang="ar-SA" sz="3600" dirty="0" smtClean="0">
              <a:solidFill>
                <a:srgbClr val="FF3300"/>
              </a:solidFill>
              <a:cs typeface="Arial" pitchFamily="34" charset="0"/>
            </a:endParaRPr>
          </a:p>
        </p:txBody>
      </p:sp>
      <p:sp>
        <p:nvSpPr>
          <p:cNvPr id="9219" name="Content Placeholder 2"/>
          <p:cNvSpPr>
            <a:spLocks noGrp="1"/>
          </p:cNvSpPr>
          <p:nvPr>
            <p:ph idx="4294967295"/>
          </p:nvPr>
        </p:nvSpPr>
        <p:spPr>
          <a:xfrm>
            <a:off x="304800" y="1417637"/>
            <a:ext cx="9144000" cy="4678363"/>
          </a:xfrm>
        </p:spPr>
        <p:txBody>
          <a:bodyPr/>
          <a:lstStyle/>
          <a:p>
            <a:pPr marL="0" algn="just" rtl="1" eaLnBrk="1" hangingPunct="1"/>
            <a:r>
              <a:rPr lang="ar-SA" sz="2800" b="1" dirty="0" smtClean="0"/>
              <a:t>اعتبر الإسلام كل سلوك من شأنه أن يؤدي إلى إبقاء النوع وتحسينه سلوكاً أخلاقياً راقياً</a:t>
            </a:r>
            <a:r>
              <a:rPr lang="ar-EG" sz="2800" b="1" dirty="0" smtClean="0"/>
              <a:t>، </a:t>
            </a:r>
            <a:r>
              <a:rPr lang="ar-SA" sz="2800" b="1" dirty="0" smtClean="0"/>
              <a:t>فشرع الزواج وحث عليه</a:t>
            </a:r>
            <a:r>
              <a:rPr lang="ar-EG" sz="2800" b="1" dirty="0" smtClean="0"/>
              <a:t>،</a:t>
            </a:r>
            <a:r>
              <a:rPr lang="ar-SA" sz="2800" b="1" dirty="0" smtClean="0"/>
              <a:t> ونهى عن التبتل أو الرهبانية كما في حديث </a:t>
            </a:r>
            <a:r>
              <a:rPr lang="ar-SA" sz="2800" b="1" smtClean="0"/>
              <a:t>أنس بن </a:t>
            </a:r>
            <a:r>
              <a:rPr lang="ar-SA" sz="2800" b="1" dirty="0" smtClean="0"/>
              <a:t>مالك رضي الله عنه، قال: جاء ثلاثة رهط إلى بيوت أزواج النبي صلى الله عليه وسلم، يسألون عن عبادة النبي صلى الله عليه وسلم، فلما أخبروا كأنهم </a:t>
            </a:r>
            <a:r>
              <a:rPr lang="ar-SA" sz="2800" b="1" dirty="0" err="1" smtClean="0"/>
              <a:t>تقالُّوها</a:t>
            </a:r>
            <a:r>
              <a:rPr lang="ar-EG" sz="2800" b="1" dirty="0" smtClean="0"/>
              <a:t>،</a:t>
            </a:r>
            <a:r>
              <a:rPr lang="ar-SA" sz="2800" b="1" dirty="0" smtClean="0"/>
              <a:t> فقالوا: وأين نحن من النبي صلى الله عليه وسلم؟ قد غفر له ما تقدم من ذنبه وما تأخر. قال أحدهم: أما أنا</a:t>
            </a:r>
            <a:r>
              <a:rPr lang="ar-EG" sz="2800" b="1" dirty="0" smtClean="0"/>
              <a:t>،</a:t>
            </a:r>
            <a:r>
              <a:rPr lang="ar-SA" sz="2800" b="1" dirty="0" smtClean="0"/>
              <a:t> فإني أصلي الليل أبداً، وقال آخر: أنا أصوم الدهر ولا أفطر، وقال آخر: أنا أعتزل النساء فلا أتزوج أبداً. فجاء رسول الله صلى الله عليه وسلم إليهم، فقال: </a:t>
            </a:r>
            <a:r>
              <a:rPr lang="ar-EG" sz="2800" b="1" dirty="0" smtClean="0"/>
              <a:t>"</a:t>
            </a:r>
            <a:r>
              <a:rPr lang="ar-SA" sz="2800" b="1" dirty="0" smtClean="0"/>
              <a:t>أنتم الذين قلتم كذا وكذا، أما والله إني لأخشاكم لله وأتقاكم له، لكني أصوم</a:t>
            </a:r>
            <a:r>
              <a:rPr lang="ar-EG" sz="2800" b="1" dirty="0" smtClean="0"/>
              <a:t> </a:t>
            </a:r>
            <a:r>
              <a:rPr lang="ar-SA" sz="2800" b="1" dirty="0" smtClean="0"/>
              <a:t>وأفطر، وأصلي وأرقد، وأتزوج النساء، فمن رغب عن سنتي فليس مني</a:t>
            </a:r>
            <a:r>
              <a:rPr lang="ar-EG" sz="2800" b="1" dirty="0" smtClean="0"/>
              <a:t>”</a:t>
            </a:r>
            <a:r>
              <a:rPr lang="ar-SA" sz="2800" b="1" dirty="0" smtClean="0"/>
              <a:t>.</a:t>
            </a:r>
            <a:endParaRPr lang="en-US" sz="2800" b="1" dirty="0" smtClean="0"/>
          </a:p>
          <a:p>
            <a:pPr algn="just" rtl="1" eaLnBrk="1" hangingPunct="1">
              <a:buNone/>
            </a:pPr>
            <a:endParaRPr lang="en-US" sz="28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12</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13</a:t>
            </a:fld>
            <a:endParaRPr lang="en-US"/>
          </a:p>
        </p:txBody>
      </p:sp>
      <p:sp>
        <p:nvSpPr>
          <p:cNvPr id="3" name="مستطيل 2"/>
          <p:cNvSpPr/>
          <p:nvPr/>
        </p:nvSpPr>
        <p:spPr>
          <a:xfrm>
            <a:off x="914400" y="914400"/>
            <a:ext cx="8001000" cy="4493538"/>
          </a:xfrm>
          <a:prstGeom prst="rect">
            <a:avLst/>
          </a:prstGeom>
        </p:spPr>
        <p:txBody>
          <a:bodyPr wrap="square">
            <a:spAutoFit/>
          </a:bodyPr>
          <a:lstStyle/>
          <a:p>
            <a:pPr algn="just">
              <a:buFont typeface="Arial" pitchFamily="34" charset="0"/>
              <a:buChar char="•"/>
            </a:pPr>
            <a:r>
              <a:rPr lang="ar-SA" sz="2600" b="1" dirty="0" smtClean="0"/>
              <a:t>كما حث على حسن اختيار الزوجة, فقال الرسول صلى الله عليه وسلم: (تخيروا لنطفكم، وانكحوا الأكفاء، وأنكحوا إليهم). </a:t>
            </a:r>
          </a:p>
          <a:p>
            <a:pPr algn="just">
              <a:buFont typeface="Arial" pitchFamily="34" charset="0"/>
              <a:buChar char="•"/>
            </a:pPr>
            <a:r>
              <a:rPr lang="ar-SA" sz="2600" b="1" dirty="0" smtClean="0"/>
              <a:t>وحث الآباء على تزويج بناتهم من أناس صالحين, فقال صلى الله عليه وسلم: (إذا جاءكم من ترضون دينه وخلقه فأنكحوه، إلاَّ تفعلوا تكن فتنةٌ في الأرض وفساد).</a:t>
            </a:r>
            <a:r>
              <a:rPr lang="ar-SA" sz="2600" b="1" baseline="30000" dirty="0" smtClean="0"/>
              <a:t> </a:t>
            </a:r>
          </a:p>
          <a:p>
            <a:pPr algn="just">
              <a:buFont typeface="Arial" pitchFamily="34" charset="0"/>
              <a:buChar char="•"/>
            </a:pPr>
            <a:r>
              <a:rPr lang="ar-SA" sz="2600" b="1" dirty="0" smtClean="0"/>
              <a:t>ثم إن الإسلام حرم كل سلوك من شأنه أن يعوق استمرار التناسل؛ لأنه يعد منعاً لاستمرار النوع, ومن ثمَّ فقد حرم الإسلام الخِصاء, كما في حديث ابن مسعود رضي الله عنه، قال: "كنا نغزو مع النبي صلى الله عليه وسلم ليس لنا نساء، فقلنا: يا رسول الله، ألا نستخصي؟ فنهانا عن ذلك". </a:t>
            </a:r>
          </a:p>
          <a:p>
            <a:pPr algn="just">
              <a:buFont typeface="Arial" pitchFamily="34" charset="0"/>
              <a:buChar char="•"/>
            </a:pPr>
            <a:r>
              <a:rPr lang="ar-SA" sz="2600" b="1" dirty="0" smtClean="0"/>
              <a:t>فالإسلام يعد الخروج على القوانين الطبيعية والأخلاقية تعدياً وخروجاً عن جادة الحياة المستقيمة.</a:t>
            </a:r>
            <a:r>
              <a:rPr lang="en-US" dirty="0" smtClean="0"/>
              <a:t> </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2209800" y="0"/>
            <a:ext cx="7162800" cy="1371600"/>
          </a:xfrm>
        </p:spPr>
        <p:txBody>
          <a:bodyPr/>
          <a:lstStyle/>
          <a:p>
            <a:pPr rtl="1" eaLnBrk="1" hangingPunct="1"/>
            <a:r>
              <a:rPr lang="ar-SA" sz="2400" b="1" dirty="0" smtClean="0"/>
              <a:t>تابع للأساس الواقعي والعلمي: </a:t>
            </a:r>
            <a:r>
              <a:rPr lang="ar-SA" sz="3600" b="1" dirty="0" smtClean="0"/>
              <a:t/>
            </a:r>
            <a:br>
              <a:rPr lang="ar-SA" sz="3600" b="1" dirty="0" smtClean="0"/>
            </a:br>
            <a:r>
              <a:rPr lang="ar-SA" sz="3600" b="1" dirty="0" smtClean="0"/>
              <a:t>القانون الثالث - الارتقاء العقلي والروحي</a:t>
            </a:r>
            <a:r>
              <a:rPr lang="ar-EG" sz="3600" b="1" dirty="0" smtClean="0"/>
              <a:t>:</a:t>
            </a:r>
            <a:endParaRPr lang="ar-SA" sz="3600" dirty="0" smtClean="0">
              <a:solidFill>
                <a:srgbClr val="FF3300"/>
              </a:solidFill>
              <a:cs typeface="Arial" pitchFamily="34" charset="0"/>
            </a:endParaRPr>
          </a:p>
        </p:txBody>
      </p:sp>
      <p:sp>
        <p:nvSpPr>
          <p:cNvPr id="9219" name="Content Placeholder 2"/>
          <p:cNvSpPr>
            <a:spLocks noGrp="1"/>
          </p:cNvSpPr>
          <p:nvPr>
            <p:ph idx="4294967295"/>
          </p:nvPr>
        </p:nvSpPr>
        <p:spPr>
          <a:xfrm>
            <a:off x="381000" y="1447800"/>
            <a:ext cx="9220200" cy="4648200"/>
          </a:xfrm>
        </p:spPr>
        <p:txBody>
          <a:bodyPr/>
          <a:lstStyle/>
          <a:p>
            <a:pPr marL="0" indent="0" algn="just" rtl="1"/>
            <a:r>
              <a:rPr lang="ar-SA" sz="2600" b="1" dirty="0" smtClean="0"/>
              <a:t>اعتبر الإسلام كل سلوك من شأنه أن يؤدي إلى السعادة والإقبال على الحياة بمحبة وانشراح وينمي العقل ويحافظ عليه سلوكاً أخلاقياً راقياً</a:t>
            </a:r>
            <a:r>
              <a:rPr lang="ar-EG" sz="2600" b="1" dirty="0" smtClean="0"/>
              <a:t>،</a:t>
            </a:r>
            <a:r>
              <a:rPr lang="ar-SA" sz="2600" b="1" dirty="0" smtClean="0"/>
              <a:t> وكل سلوك </a:t>
            </a:r>
            <a:r>
              <a:rPr lang="ar-SA" sz="2600" b="1" dirty="0" err="1" smtClean="0"/>
              <a:t>يضاد</a:t>
            </a:r>
            <a:r>
              <a:rPr lang="ar-SA" sz="2600" b="1" dirty="0" smtClean="0"/>
              <a:t> ذلك كأن يجعل الإنسان يعيش في عزلة من الناس متشائماً قلقاً</a:t>
            </a:r>
            <a:r>
              <a:rPr lang="ar-EG" sz="2600" b="1" dirty="0" smtClean="0"/>
              <a:t>،</a:t>
            </a:r>
            <a:r>
              <a:rPr lang="ar-SA" sz="2600" b="1" dirty="0" smtClean="0"/>
              <a:t> أو يضر بعقله ويجعله مريضاً أو متخلفاً مستسلماً للجهل والخرافات سلوكاً غير أخلاقي. </a:t>
            </a:r>
            <a:endParaRPr lang="ar-EG" sz="2600" b="1" dirty="0" smtClean="0"/>
          </a:p>
          <a:p>
            <a:pPr marL="0" indent="0" algn="just" rtl="1"/>
            <a:r>
              <a:rPr lang="ar-SA" sz="2600" b="1" dirty="0" smtClean="0"/>
              <a:t>ومن ثم فقد حث على العلم وصلة الرحم ومحبة الآخرين والرحمة بهم</a:t>
            </a:r>
            <a:r>
              <a:rPr lang="ar-EG" sz="2600" b="1" dirty="0" smtClean="0"/>
              <a:t>،</a:t>
            </a:r>
            <a:r>
              <a:rPr lang="ar-SA" sz="2600" b="1" dirty="0" smtClean="0"/>
              <a:t> والرضا بقضاء الله وقدره</a:t>
            </a:r>
            <a:r>
              <a:rPr lang="ar-EG" sz="2600" b="1" dirty="0" smtClean="0"/>
              <a:t>،</a:t>
            </a:r>
            <a:r>
              <a:rPr lang="ar-SA" sz="2600" b="1" dirty="0" smtClean="0"/>
              <a:t> كما في </a:t>
            </a:r>
            <a:r>
              <a:rPr lang="ar-EG" sz="2600" b="1" dirty="0" smtClean="0"/>
              <a:t>الحديث</a:t>
            </a:r>
            <a:r>
              <a:rPr lang="ar-SA" sz="2600" b="1" dirty="0" smtClean="0"/>
              <a:t>: </a:t>
            </a:r>
            <a:r>
              <a:rPr lang="ar-EG" sz="2600" b="1" dirty="0" smtClean="0"/>
              <a:t>"</a:t>
            </a:r>
            <a:r>
              <a:rPr lang="ar-SA" sz="2600" b="1" dirty="0" smtClean="0"/>
              <a:t>لا يؤمن أحدكم حتى يحب لأخيه ما يحب لنفسه</a:t>
            </a:r>
            <a:r>
              <a:rPr lang="ar-EG" sz="2600" b="1" dirty="0" smtClean="0"/>
              <a:t>"،</a:t>
            </a:r>
            <a:r>
              <a:rPr lang="ar-SA" sz="2600" b="1" dirty="0" smtClean="0"/>
              <a:t> </a:t>
            </a:r>
            <a:r>
              <a:rPr lang="ar-EG" sz="2600" b="1" dirty="0" smtClean="0"/>
              <a:t>وفي حديث آخر</a:t>
            </a:r>
            <a:r>
              <a:rPr lang="ar-SA" sz="2600" b="1" dirty="0" smtClean="0"/>
              <a:t>: </a:t>
            </a:r>
            <a:r>
              <a:rPr lang="ar-EG" sz="2600" b="1" dirty="0" smtClean="0"/>
              <a:t>"</a:t>
            </a:r>
            <a:r>
              <a:rPr lang="ar-SA" sz="2600" b="1" dirty="0" smtClean="0"/>
              <a:t>‏عجباً لأمر المؤمن، إن أمره كله خير، وليس ذاك لأحد إلا للمؤمن</a:t>
            </a:r>
            <a:r>
              <a:rPr lang="ar-EG" sz="2600" b="1" dirty="0" smtClean="0"/>
              <a:t>؛</a:t>
            </a:r>
            <a:r>
              <a:rPr lang="ar-SA" sz="2600" b="1" dirty="0" smtClean="0"/>
              <a:t> إن أصابته سراء شكر، فكان خيراً له، وإن أصابته ضراء صبر</a:t>
            </a:r>
            <a:r>
              <a:rPr lang="ar-EG" sz="2600" b="1" dirty="0" smtClean="0"/>
              <a:t>،</a:t>
            </a:r>
            <a:r>
              <a:rPr lang="ar-SA" sz="2600" b="1" dirty="0" smtClean="0"/>
              <a:t> فكان خيراً له</a:t>
            </a:r>
            <a:r>
              <a:rPr lang="ar-SA" sz="2600" b="1" dirty="0" smtClean="0"/>
              <a:t>“.</a:t>
            </a:r>
            <a:endParaRPr lang="ar-EG" sz="2600" b="1"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14</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15</a:t>
            </a:fld>
            <a:endParaRPr lang="en-US"/>
          </a:p>
        </p:txBody>
      </p:sp>
      <p:sp>
        <p:nvSpPr>
          <p:cNvPr id="3" name="مستطيل 2"/>
          <p:cNvSpPr/>
          <p:nvPr/>
        </p:nvSpPr>
        <p:spPr>
          <a:xfrm>
            <a:off x="838200" y="609600"/>
            <a:ext cx="8077200" cy="3539430"/>
          </a:xfrm>
          <a:prstGeom prst="rect">
            <a:avLst/>
          </a:prstGeom>
        </p:spPr>
        <p:txBody>
          <a:bodyPr wrap="square">
            <a:spAutoFit/>
          </a:bodyPr>
          <a:lstStyle/>
          <a:p>
            <a:pPr algn="just"/>
            <a:r>
              <a:rPr lang="ar-EG" sz="2800" b="1" dirty="0" smtClean="0"/>
              <a:t>كما حرم </a:t>
            </a:r>
            <a:r>
              <a:rPr lang="ar-EG" sz="2800" b="1" dirty="0" err="1" smtClean="0"/>
              <a:t>ا</a:t>
            </a:r>
            <a:r>
              <a:rPr lang="ar-SA" sz="2800" b="1" dirty="0" smtClean="0"/>
              <a:t>لانتحار</a:t>
            </a:r>
            <a:r>
              <a:rPr lang="ar-EG" sz="2800" b="1" dirty="0" smtClean="0"/>
              <a:t>،</a:t>
            </a:r>
            <a:r>
              <a:rPr lang="ar-SA" sz="2800" b="1" dirty="0" smtClean="0"/>
              <a:t> أو تعاطي المسكرات أو المخدرات</a:t>
            </a:r>
            <a:r>
              <a:rPr lang="ar-EG" sz="2800" b="1" dirty="0" smtClean="0"/>
              <a:t>،</a:t>
            </a:r>
            <a:r>
              <a:rPr lang="ar-SA" sz="2800" b="1" dirty="0" smtClean="0"/>
              <a:t> أو ما من شأنه أن يضر بصحة الإنسان البدنية أو بعقله</a:t>
            </a:r>
            <a:r>
              <a:rPr lang="ar-EG" sz="2800" b="1" dirty="0" smtClean="0"/>
              <a:t>، قال تعالى: {</a:t>
            </a:r>
            <a:r>
              <a:rPr lang="ar-SA" sz="2800" b="1" dirty="0" smtClean="0"/>
              <a:t>يَسْأَلُونَكَ عَنِ الخَمْرِ وَالمَيْسِرِ قُلْ فِيهِمَا إِثْمٌ كَبِيرٌ وَمَنَافِعُ لِلنَّاسِ وَإِثْمُهُمَا أَكْبَرُ مِنْ نَفْعِهِمَا</a:t>
            </a:r>
            <a:r>
              <a:rPr lang="ar-EG" sz="2800" b="1" dirty="0" smtClean="0"/>
              <a:t>}</a:t>
            </a:r>
            <a:r>
              <a:rPr lang="ar-SA" sz="2800" b="1" dirty="0" smtClean="0"/>
              <a:t> {البقرة:219}. وقال سبحانه: [يَا أَيُّهَا الَّذِينَ آَمَنُوا إِنَّمَا الخَمْرُ وَالمَيْسِرُ وَالأَنْصَابُ وَالأَزْلَامُ رِجْسٌ مِنْ عَمَلِ الشَّيْطَانِ فَاجْتَنِبُوهُ لَعَلَّكُمْ تُفْلِحُونَ , إِنَّمَا يُرِيدُ الشَّيْطَانُ أَنْ يُوقِعَ بَيْنَكُمُ العَدَاوَةَ وَالبَغْضَاءَ فِي الخَمْرِ وَالمَيْسِرِ وَيَصُدَّكُمْ عَنْ ذِكْرِ اللهِ وَعَنِ الصَّلَاةِ فَهَلْ أَنْتُمْ مُنْتَهُونَ] {المائدة:90-91}. ومثلها من النصوص كثير جداً.</a:t>
            </a:r>
            <a:endParaRPr lang="ar-EG" sz="2800" b="1"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0"/>
            <a:ext cx="8839200" cy="1371600"/>
          </a:xfrm>
        </p:spPr>
        <p:txBody>
          <a:bodyPr/>
          <a:lstStyle/>
          <a:p>
            <a:pPr eaLnBrk="1" hangingPunct="1"/>
            <a:r>
              <a:rPr lang="ar-SA" sz="3600" b="1" dirty="0" smtClean="0"/>
              <a:t>ثالثاً – مراعاة الطبيعة الإنسانية:</a:t>
            </a:r>
            <a:endParaRPr lang="ar-SA" sz="3600" dirty="0" smtClean="0">
              <a:solidFill>
                <a:srgbClr val="FF3300"/>
              </a:solidFill>
              <a:cs typeface="Arial" pitchFamily="34" charset="0"/>
            </a:endParaRPr>
          </a:p>
        </p:txBody>
      </p:sp>
      <p:sp>
        <p:nvSpPr>
          <p:cNvPr id="9219" name="Content Placeholder 2"/>
          <p:cNvSpPr>
            <a:spLocks noGrp="1"/>
          </p:cNvSpPr>
          <p:nvPr>
            <p:ph idx="4294967295"/>
          </p:nvPr>
        </p:nvSpPr>
        <p:spPr>
          <a:xfrm>
            <a:off x="152400" y="1371601"/>
            <a:ext cx="9525000" cy="4724400"/>
          </a:xfrm>
        </p:spPr>
        <p:txBody>
          <a:bodyPr/>
          <a:lstStyle/>
          <a:p>
            <a:pPr marL="609600" indent="-609600" algn="just" rtl="1">
              <a:lnSpc>
                <a:spcPct val="110000"/>
              </a:lnSpc>
            </a:pPr>
            <a:r>
              <a:rPr lang="ar-SA" sz="2400" b="1" dirty="0" smtClean="0"/>
              <a:t>الإسلام ينظر إلى الإنسان على أنه روح</a:t>
            </a:r>
            <a:r>
              <a:rPr lang="ar-EG" sz="2400" b="1" dirty="0" smtClean="0"/>
              <a:t>،</a:t>
            </a:r>
            <a:r>
              <a:rPr lang="ar-SA" sz="2400" b="1" dirty="0" smtClean="0"/>
              <a:t> وجسد</a:t>
            </a:r>
            <a:r>
              <a:rPr lang="ar-EG" sz="2400" b="1" dirty="0" smtClean="0"/>
              <a:t>،</a:t>
            </a:r>
            <a:r>
              <a:rPr lang="ar-SA" sz="2400" b="1" dirty="0" smtClean="0"/>
              <a:t> وعقل</a:t>
            </a:r>
            <a:r>
              <a:rPr lang="ar-EG" sz="2400" b="1" dirty="0" smtClean="0"/>
              <a:t>،</a:t>
            </a:r>
            <a:r>
              <a:rPr lang="ar-SA" sz="2400" b="1" dirty="0" smtClean="0"/>
              <a:t> وقلب</a:t>
            </a:r>
            <a:r>
              <a:rPr lang="ar-EG" sz="2400" b="1" dirty="0" smtClean="0"/>
              <a:t>،</a:t>
            </a:r>
            <a:r>
              <a:rPr lang="ar-SA" sz="2400" b="1" dirty="0" smtClean="0"/>
              <a:t> ومشاعر</a:t>
            </a:r>
            <a:r>
              <a:rPr lang="ar-EG" sz="2400" b="1" dirty="0" smtClean="0"/>
              <a:t>،</a:t>
            </a:r>
            <a:r>
              <a:rPr lang="ar-SA" sz="2400" b="1" dirty="0" smtClean="0"/>
              <a:t> وعواطف</a:t>
            </a:r>
            <a:r>
              <a:rPr lang="ar-EG" sz="2400" b="1" dirty="0" smtClean="0">
                <a:latin typeface="Century Gothic" pitchFamily="34" charset="0"/>
                <a:cs typeface="AL-Hotham" pitchFamily="2" charset="-78"/>
              </a:rPr>
              <a:t>.</a:t>
            </a:r>
            <a:r>
              <a:rPr lang="ar-SA" sz="2400" b="1" dirty="0" smtClean="0">
                <a:latin typeface="Century Gothic" pitchFamily="34" charset="0"/>
                <a:cs typeface="AL-Hotham" pitchFamily="2" charset="-78"/>
              </a:rPr>
              <a:t> </a:t>
            </a:r>
            <a:r>
              <a:rPr lang="ar-SA" sz="2400" b="1" dirty="0" smtClean="0"/>
              <a:t>وأن هناك صراعاً بين طبيعة الإنسان وتكوينه المادي الذي يميل إلى الأرض والتراب الذي خلق منه</a:t>
            </a:r>
            <a:r>
              <a:rPr lang="ar-EG" sz="2400" b="1" dirty="0" smtClean="0"/>
              <a:t>،</a:t>
            </a:r>
            <a:r>
              <a:rPr lang="ar-SA" sz="2400" b="1" dirty="0" smtClean="0"/>
              <a:t> فيستجيب للأهواء والشهوات وينساق لها</a:t>
            </a:r>
            <a:r>
              <a:rPr lang="ar-EG" sz="2400" b="1" dirty="0" smtClean="0"/>
              <a:t>،</a:t>
            </a:r>
            <a:r>
              <a:rPr lang="ar-SA" sz="2400" b="1" dirty="0" smtClean="0"/>
              <a:t> وروحه العلوية التي هي من نفخ الإله</a:t>
            </a:r>
            <a:r>
              <a:rPr lang="ar-EG" sz="2400" b="1" dirty="0" smtClean="0"/>
              <a:t>،</a:t>
            </a:r>
            <a:r>
              <a:rPr lang="ar-SA" sz="2400" b="1" dirty="0" smtClean="0"/>
              <a:t> وتدعوه إلى السمو والرقي والمثالية</a:t>
            </a:r>
            <a:r>
              <a:rPr lang="ar-EG" sz="2400" b="1" dirty="0" smtClean="0">
                <a:latin typeface="Century Gothic" pitchFamily="34" charset="0"/>
                <a:cs typeface="AL-Hotham" pitchFamily="2" charset="-78"/>
              </a:rPr>
              <a:t>.</a:t>
            </a:r>
            <a:r>
              <a:rPr lang="ar-SA" sz="2400" b="1" dirty="0" smtClean="0"/>
              <a:t> </a:t>
            </a:r>
          </a:p>
          <a:p>
            <a:pPr marL="609600" indent="-609600" algn="just" rtl="1">
              <a:lnSpc>
                <a:spcPct val="110000"/>
              </a:lnSpc>
            </a:pPr>
            <a:r>
              <a:rPr lang="ar-SA" sz="2400" b="1" dirty="0" smtClean="0"/>
              <a:t>والمطلوب هو التنسيق بين هاتين </a:t>
            </a:r>
            <a:r>
              <a:rPr lang="ar-SA" sz="2400" b="1" dirty="0" err="1" smtClean="0"/>
              <a:t>الطبيعتين</a:t>
            </a:r>
            <a:r>
              <a:rPr lang="ar-SA" sz="2400" b="1" dirty="0" smtClean="0"/>
              <a:t> في الإنسان</a:t>
            </a:r>
            <a:r>
              <a:rPr lang="ar-EG" sz="2400" b="1" dirty="0" smtClean="0"/>
              <a:t>،</a:t>
            </a:r>
            <a:r>
              <a:rPr lang="ar-SA" sz="2400" b="1" dirty="0" smtClean="0"/>
              <a:t> وتوجيهه إلى السلوك الذي يليق </a:t>
            </a:r>
            <a:r>
              <a:rPr lang="ar-SA" sz="2400" b="1" dirty="0" err="1" smtClean="0"/>
              <a:t>به</a:t>
            </a:r>
            <a:r>
              <a:rPr lang="ar-SA" sz="2400" b="1" dirty="0" smtClean="0"/>
              <a:t> بصفته أشرف مخلوق على ظهر الأرض</a:t>
            </a:r>
            <a:r>
              <a:rPr lang="ar-EG" sz="2400" b="1" dirty="0" smtClean="0"/>
              <a:t>،</a:t>
            </a:r>
            <a:r>
              <a:rPr lang="ar-SA" sz="2400" b="1" dirty="0" smtClean="0"/>
              <a:t> وصاحب رسالة خُلِق من أجلها في هذه الدنيا.</a:t>
            </a:r>
          </a:p>
          <a:p>
            <a:pPr marL="609600" indent="-609600" algn="just" rtl="1">
              <a:lnSpc>
                <a:spcPct val="110000"/>
              </a:lnSpc>
            </a:pPr>
            <a:r>
              <a:rPr lang="ar-SA" sz="2400" b="1" dirty="0" smtClean="0"/>
              <a:t>والمرجع في هذا التنسيق هو </a:t>
            </a:r>
            <a:r>
              <a:rPr lang="ar-SA" sz="2400" b="1" dirty="0" err="1" smtClean="0"/>
              <a:t>الشرع</a:t>
            </a:r>
            <a:r>
              <a:rPr lang="ar-SA" sz="2400" b="1" dirty="0" smtClean="0"/>
              <a:t> الذي جاء </a:t>
            </a:r>
            <a:r>
              <a:rPr lang="ar-SA" sz="2400" b="1" dirty="0" err="1" smtClean="0"/>
              <a:t>به</a:t>
            </a:r>
            <a:r>
              <a:rPr lang="ar-SA" sz="2400" b="1" dirty="0" smtClean="0"/>
              <a:t> نبينا محمد  صلى الله عليه وسلم من رب العالمين تبارك وتعالى</a:t>
            </a:r>
            <a:r>
              <a:rPr lang="ar-EG" sz="2400" b="1" dirty="0" smtClean="0"/>
              <a:t>.</a:t>
            </a:r>
            <a:r>
              <a:rPr lang="ar-SA" sz="2400" b="1" dirty="0" smtClean="0"/>
              <a:t> </a:t>
            </a:r>
          </a:p>
          <a:p>
            <a:pPr marL="609600" indent="-609600" algn="just" rtl="1">
              <a:lnSpc>
                <a:spcPct val="110000"/>
              </a:lnSpc>
            </a:pPr>
            <a:r>
              <a:rPr lang="ar-SA" sz="2400" b="1" dirty="0" smtClean="0"/>
              <a:t>ومن هنا كان هذا الأساس على جانب كبير من الأهمية في الدراسات الأخلاقية, وذلك لما بين </a:t>
            </a:r>
            <a:r>
              <a:rPr lang="ar-SA" sz="2400" b="1" smtClean="0"/>
              <a:t>سلوك </a:t>
            </a:r>
            <a:r>
              <a:rPr lang="ar-SA" sz="2400" b="1" smtClean="0"/>
              <a:t>الإنسان, </a:t>
            </a:r>
            <a:r>
              <a:rPr lang="ar-SA" sz="2400" b="1" dirty="0" smtClean="0"/>
              <a:t>وطبيعته التي جبله الله عليها من صلة وثيقة, ولأن نجاح أي نظام أخلاقي يتوقف على مدى انسجامه مع واقع هذه الطبيعة</a:t>
            </a:r>
            <a:r>
              <a:rPr lang="ar-EG" sz="2400" b="1" dirty="0" smtClean="0"/>
              <a:t>.</a:t>
            </a:r>
          </a:p>
          <a:p>
            <a:pPr rtl="1">
              <a:buNone/>
            </a:pPr>
            <a:endParaRPr lang="en-US" sz="2400"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16</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17</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1768</TotalTime>
  <Words>1818</Words>
  <Application>Microsoft Office PowerPoint</Application>
  <PresentationFormat>A4 Paper (210x297 mm)‎</PresentationFormat>
  <Paragraphs>81</Paragraphs>
  <Slides>17</Slides>
  <Notes>0</Notes>
  <HiddenSlides>0</HiddenSlides>
  <MMClips>0</MMClips>
  <ScaleCrop>false</ScaleCrop>
  <HeadingPairs>
    <vt:vector size="4" baseType="variant">
      <vt:variant>
        <vt:lpstr>سمة</vt:lpstr>
      </vt:variant>
      <vt:variant>
        <vt:i4>1</vt:i4>
      </vt:variant>
      <vt:variant>
        <vt:lpstr>عناوين الشرائح</vt:lpstr>
      </vt:variant>
      <vt:variant>
        <vt:i4>17</vt:i4>
      </vt:variant>
    </vt:vector>
  </HeadingPairs>
  <TitlesOfParts>
    <vt:vector size="18" baseType="lpstr">
      <vt:lpstr>Office Theme</vt:lpstr>
      <vt:lpstr>الشريحة 1</vt:lpstr>
      <vt:lpstr>المحاضرة الثانية</vt:lpstr>
      <vt:lpstr>أولاً - الأساس الاعتقادي: </vt:lpstr>
      <vt:lpstr>الشريحة 4</vt:lpstr>
      <vt:lpstr>الشريحة 5</vt:lpstr>
      <vt:lpstr>أهمية الأساس الاعتقادي:</vt:lpstr>
      <vt:lpstr>الشريحة 7</vt:lpstr>
      <vt:lpstr>الشريحة 8</vt:lpstr>
      <vt:lpstr>ثانياً - الأساس الواقعي والعلمي:</vt:lpstr>
      <vt:lpstr>الشريحة 10</vt:lpstr>
      <vt:lpstr>تابع للأساس الواقعي والعلمي: القانون الأول - قانون المحافظة على الحياة:</vt:lpstr>
      <vt:lpstr>تابع للأساس الواقعي والعلمي:  القانون الثاني - تكاثر النوع الإنساني:</vt:lpstr>
      <vt:lpstr>الشريحة 13</vt:lpstr>
      <vt:lpstr>تابع للأساس الواقعي والعلمي:  القانون الثالث - الارتقاء العقلي والروحي:</vt:lpstr>
      <vt:lpstr>الشريحة 15</vt:lpstr>
      <vt:lpstr>ثالثاً – مراعاة الطبيعة الإنسانية:</vt:lpstr>
      <vt:lpstr>الشريحة 17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aldershawi</cp:lastModifiedBy>
  <cp:revision>111</cp:revision>
  <dcterms:created xsi:type="dcterms:W3CDTF">2009-10-14T19:14:34Z</dcterms:created>
  <dcterms:modified xsi:type="dcterms:W3CDTF">2012-02-07T02:17:55Z</dcterms:modified>
</cp:coreProperties>
</file>