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97" r:id="rId5"/>
    <p:sldId id="298" r:id="rId6"/>
    <p:sldId id="288" r:id="rId7"/>
    <p:sldId id="299" r:id="rId8"/>
    <p:sldId id="300" r:id="rId9"/>
    <p:sldId id="301" r:id="rId10"/>
    <p:sldId id="306" r:id="rId11"/>
    <p:sldId id="291" r:id="rId12"/>
    <p:sldId id="302" r:id="rId13"/>
    <p:sldId id="292" r:id="rId14"/>
    <p:sldId id="303" r:id="rId15"/>
    <p:sldId id="294" r:id="rId16"/>
    <p:sldId id="304" r:id="rId17"/>
    <p:sldId id="305"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667000"/>
            <a:ext cx="5403850" cy="1828800"/>
          </a:xfrm>
          <a:prstGeom prst="rect">
            <a:avLst/>
          </a:prstGeom>
          <a:noFill/>
          <a:ln w="9525">
            <a:noFill/>
            <a:miter lim="800000"/>
            <a:headEnd/>
            <a:tailEnd/>
          </a:ln>
        </p:spPr>
        <p:txBody>
          <a:bodyPr anchor="ctr"/>
          <a:lstStyle/>
          <a:p>
            <a:pPr lvl="1" algn="ctr">
              <a:lnSpc>
                <a:spcPct val="80000"/>
              </a:lnSpc>
            </a:pPr>
            <a:endParaRPr lang="ar-SA" sz="3600" b="1" dirty="0" smtClean="0">
              <a:solidFill>
                <a:srgbClr val="376092"/>
              </a:solidFill>
              <a:latin typeface="AYM Wadiy S_U normal."/>
              <a:cs typeface="Times New Roman" pitchFamily="18" charset="0"/>
            </a:endParaRPr>
          </a:p>
          <a:p>
            <a:pPr lvl="1" algn="ctr">
              <a:lnSpc>
                <a:spcPct val="80000"/>
              </a:lnSpc>
            </a:pPr>
            <a:endParaRPr lang="ar-SA" sz="3600" b="1" dirty="0" smtClean="0">
              <a:solidFill>
                <a:srgbClr val="376092"/>
              </a:solidFill>
              <a:latin typeface="AYM Wadiy S_U normal."/>
              <a:cs typeface="Times New Roman" pitchFamily="18" charset="0"/>
            </a:endParaRPr>
          </a:p>
          <a:p>
            <a:pPr lvl="1" algn="ctr">
              <a:lnSpc>
                <a:spcPct val="80000"/>
              </a:lnSpc>
            </a:pP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ورقمه</a:t>
            </a:r>
            <a:endParaRPr lang="ar-SA" sz="3200" b="1" dirty="0">
              <a:solidFill>
                <a:srgbClr val="376092"/>
              </a:solidFill>
              <a:latin typeface="AYM Wadiy S_U normal."/>
              <a:cs typeface="Times New Roman" pitchFamily="18" charset="0"/>
            </a:endParaRPr>
          </a:p>
          <a:p>
            <a:pPr lvl="1" algn="ctr">
              <a:lnSpc>
                <a:spcPct val="80000"/>
              </a:lnSpc>
            </a:pPr>
            <a:endParaRPr lang="ar-SA" sz="3600" b="1" dirty="0" smtClean="0">
              <a:solidFill>
                <a:srgbClr val="376092"/>
              </a:solidFill>
              <a:latin typeface="AYM Wadiy S_U normal."/>
              <a:cs typeface="Times New Roman" pitchFamily="18" charset="0"/>
            </a:endParaRPr>
          </a:p>
          <a:p>
            <a:pPr lvl="1" algn="ctr">
              <a:lnSpc>
                <a:spcPct val="80000"/>
              </a:lnSpc>
            </a:pPr>
            <a:r>
              <a:rPr lang="ar-SA" sz="3600" b="1" dirty="0" smtClean="0">
                <a:solidFill>
                  <a:srgbClr val="376092"/>
                </a:solidFill>
                <a:latin typeface="AYM Wadiy S_U normal."/>
                <a:cs typeface="Times New Roman" pitchFamily="18" charset="0"/>
              </a:rPr>
              <a:t>الأخلاق وآداب المهنة</a:t>
            </a:r>
          </a:p>
          <a:p>
            <a:pPr lvl="1" algn="ctr">
              <a:lnSpc>
                <a:spcPct val="80000"/>
              </a:lnSpc>
            </a:pPr>
            <a:r>
              <a:rPr lang="ar-SA" sz="3600" b="1" dirty="0" smtClean="0">
                <a:solidFill>
                  <a:srgbClr val="376092"/>
                </a:solidFill>
                <a:latin typeface="AYM Wadiy S_U normal."/>
                <a:cs typeface="Times New Roman" pitchFamily="18" charset="0"/>
              </a:rPr>
              <a:t>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b="1" dirty="0" smtClean="0"/>
              <a:t>المحاضرة الثالثة</a:t>
            </a:r>
            <a:r>
              <a:rPr lang="en-US" dirty="0" smtClean="0"/>
              <a:t/>
            </a:r>
            <a:br>
              <a:rPr lang="en-US" dirty="0" smtClean="0"/>
            </a:br>
            <a:r>
              <a:rPr lang="ar-SA" sz="4000" b="1" dirty="0" smtClean="0"/>
              <a:t>خصائص الأخلاق الإسلامية</a:t>
            </a:r>
            <a:r>
              <a:rPr lang="en-US" dirty="0" smtClean="0"/>
              <a:t/>
            </a:r>
            <a:br>
              <a:rPr lang="en-US" dirty="0" smtClean="0"/>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algn="r" rtl="1" eaLnBrk="1" hangingPunct="1"/>
            <a:r>
              <a:rPr lang="ar-EG" dirty="0" smtClean="0">
                <a:solidFill>
                  <a:schemeClr val="tx1"/>
                </a:solidFill>
              </a:rPr>
              <a:t>تمتاز الأخلاق الإسلامية بجملة من الخصائص تميزها عن غيرها من الأنظمة الأخلاقية, وتعطيها وجودها وطابعها المتفرد والمستقل, وهي</a:t>
            </a:r>
            <a:r>
              <a:rPr lang="ar-EG" dirty="0" smtClean="0"/>
              <a:t>:</a:t>
            </a:r>
            <a:endParaRPr lang="en-US"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أولاً- </a:t>
            </a:r>
            <a:r>
              <a:rPr lang="ar-EG" b="1" dirty="0" smtClean="0"/>
              <a:t>الانبثاق </a:t>
            </a:r>
            <a:r>
              <a:rPr lang="ar-EG" b="1" dirty="0" smtClean="0"/>
              <a:t>عن عقيدة الإسلام: </a:t>
            </a:r>
            <a:endParaRPr lang="en-US" dirty="0"/>
          </a:p>
        </p:txBody>
      </p:sp>
      <p:sp>
        <p:nvSpPr>
          <p:cNvPr id="7171" name="Text Placeholder 5"/>
          <p:cNvSpPr>
            <a:spLocks noGrp="1"/>
          </p:cNvSpPr>
          <p:nvPr>
            <p:ph idx="1"/>
          </p:nvPr>
        </p:nvSpPr>
        <p:spPr>
          <a:xfrm>
            <a:off x="495300" y="1447800"/>
            <a:ext cx="8915400" cy="4678363"/>
          </a:xfrm>
        </p:spPr>
        <p:txBody>
          <a:bodyPr/>
          <a:lstStyle/>
          <a:p>
            <a:pPr algn="just" rtl="1"/>
            <a:endParaRPr lang="ar-SA" sz="2600" b="1" dirty="0" smtClean="0"/>
          </a:p>
          <a:p>
            <a:pPr algn="just" rtl="1"/>
            <a:r>
              <a:rPr lang="ar-EG" sz="2600" b="1" dirty="0" smtClean="0"/>
              <a:t>الأخلاق الإسلامية مرتبطة بالعقيدة ارتباطا</a:t>
            </a:r>
            <a:r>
              <a:rPr lang="ar-SA" sz="2600" b="1" dirty="0" smtClean="0"/>
              <a:t>ً</a:t>
            </a:r>
            <a:r>
              <a:rPr lang="ar-EG" sz="2600" b="1" dirty="0" smtClean="0"/>
              <a:t> قويا</a:t>
            </a:r>
            <a:r>
              <a:rPr lang="ar-SA" sz="2600" b="1" dirty="0" smtClean="0"/>
              <a:t>ً</a:t>
            </a:r>
            <a:r>
              <a:rPr lang="ar-EG" sz="2600" b="1" dirty="0" smtClean="0"/>
              <a:t> وعميقا</a:t>
            </a:r>
            <a:r>
              <a:rPr lang="ar-SA" sz="2600" b="1" dirty="0" smtClean="0"/>
              <a:t>ً</a:t>
            </a:r>
            <a:r>
              <a:rPr lang="ar-EG" sz="2600" b="1" dirty="0" smtClean="0"/>
              <a:t>؛ بحيث يستحيل الفصل بينهما.</a:t>
            </a:r>
          </a:p>
          <a:p>
            <a:pPr algn="just" rtl="1"/>
            <a:r>
              <a:rPr lang="ar-EG" sz="2600" b="1" dirty="0" smtClean="0"/>
              <a:t>وما أكثر النصوص التي تربط بين الإيمان وحسن الخُلُق؛ حتى إنها لتجعل الإيمان، هو نفسه حسن الخُلُق، كيف لا؛ وحسن الخلق يقتضي شُكر المنْعِم (الإله)، والاعتراف بفضله، والثناء عليه، والوقوف عند حدوده بامتثال أوامره، واجتناب نواهيه.</a:t>
            </a:r>
          </a:p>
          <a:p>
            <a:pPr algn="just" rtl="1"/>
            <a:r>
              <a:rPr lang="ar-EG" sz="2600" b="1" dirty="0" smtClean="0"/>
              <a:t>وأي عقوق أعظم من أن يتمرد الإنسان على خالقه ومولاه، ويتنكر لجميله، ويخالف أمره ونهيه، كما هو الشأن في الكفار والمنافقين.</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228600" y="304800"/>
            <a:ext cx="9296400" cy="5770066"/>
          </a:xfrm>
          <a:prstGeom prst="rect">
            <a:avLst/>
          </a:prstGeom>
        </p:spPr>
        <p:txBody>
          <a:bodyPr wrap="square">
            <a:spAutoFit/>
          </a:bodyPr>
          <a:lstStyle/>
          <a:p>
            <a:pPr algn="just"/>
            <a:r>
              <a:rPr lang="ar-EG" sz="2600" b="1" dirty="0" smtClean="0"/>
              <a:t>يقول الإمام الغزالي رحمه الله تعالى: "حسن الخلق هو الإيمان, وسوء الخلق هو النفاق, وقد ذكر الله تعالى صفات المؤمنين والمنافقين في كتابه, وهي بجملتها ثمرة حُسْن الخلق, وسوء الخلق, فلنورد جملة من ذلك لتعلم آية حسن الخلق. قال الله تعالى: [قَدْ أَفْلَحَ المُؤْمِنُونَ, الَّذِينَ هُمْ فِي صَلَاتِهِمْ خَاشِعُونَ, وَالَّذِينَ هُمْ عَنِ اللَّغْوِ مُعْرِضُونَ, وَالَّذِينَ هُمْ لِلزَّكَاةِ فَاعِلُونَ, وَالَّذِينَ هُمْ لِفُرُوجِهِمْ حَافِظُونَ...] {المؤمنون:1- 5}, وقال تعالى: [وَعِبَادُ الرَّحْمَنِ الَّذِينَ يَمْشُونَ عَلَى الأَرْضِ هَوْنًا وَإِذَا خَاطَبَهُمُ الجَاهِلُونَ قَالُوا سَلَامًا...]{الفرقان:63}.. من أشكل عليه حاله فليعرض نفسه على هذه الآيات, فوجود جميع هذه الصفات علامة حسن الخلق, وفقد جميعها علامة سوء الخلق, ووجود بعضها دون بعض يدل على البعض دون البعض, </a:t>
            </a:r>
            <a:r>
              <a:rPr lang="ar-EG" sz="2600" b="1" dirty="0" err="1" smtClean="0"/>
              <a:t>فليشتغل</a:t>
            </a:r>
            <a:r>
              <a:rPr lang="ar-EG" sz="2600" b="1" dirty="0" smtClean="0"/>
              <a:t> بتحصيل ما فقده, وحفظ ما وجده. وقد وصف رسول الله صلى الله عليه وسلم المؤمن بصفات كثيرة, وأشار بجميعها إلى محاسن الأخلاق, فقال صلى الله عليه وسلم: (من كان يُؤْمِنُ بِاللَّهِ وَالْيَوْمِ الْآخِرِ فلا يُؤْذِ جَارَهُ وَمَنْ كان يُؤْمِنُ بِاللَّهِ وَالْيَوْمِ الْآخِرِ فَلْيُكْرِمْ ضَيْفَهُ وَمَنْ كان يُؤْمِنُ بِاللَّهِ وَالْيَوْمِ الْآخِرِ فَلْيَقُلْ خَيْرًا أو لِيَصْمُتْ). وقال: (لَا يُؤْمِنُ أحدكم حتى يُحِبَّ لِأَخِيهِ ما يُحِبُّ لِنَفْسِهِ).</a:t>
            </a:r>
            <a:r>
              <a:rPr lang="ar-EG" sz="2600" b="1" baseline="30000" dirty="0" smtClean="0"/>
              <a:t> </a:t>
            </a:r>
            <a:r>
              <a:rPr lang="ar-EG" sz="2600" b="1" dirty="0" smtClean="0"/>
              <a:t>وقال: (أَكْمَلُ الْمُؤْمِنِينَ إِيمَاناً أَحْسَنُهُمْ خُلُقاً). </a:t>
            </a:r>
            <a:endParaRPr lang="ar-SA" sz="26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228600" y="152400"/>
            <a:ext cx="9372600" cy="6001643"/>
          </a:xfrm>
          <a:prstGeom prst="rect">
            <a:avLst/>
          </a:prstGeom>
        </p:spPr>
        <p:txBody>
          <a:bodyPr wrap="square">
            <a:spAutoFit/>
          </a:bodyPr>
          <a:lstStyle/>
          <a:p>
            <a:pPr lvl="0" algn="just"/>
            <a:r>
              <a:rPr lang="ar-EG" sz="2400" b="1" dirty="0" smtClean="0"/>
              <a:t>ويقول </a:t>
            </a:r>
            <a:r>
              <a:rPr lang="ar-SA" sz="2400" b="1" dirty="0" smtClean="0"/>
              <a:t>الداعية المعاصر </a:t>
            </a:r>
            <a:r>
              <a:rPr lang="ar-EG" sz="2400" b="1" dirty="0" smtClean="0"/>
              <a:t>الشيخ </a:t>
            </a:r>
            <a:r>
              <a:rPr lang="ar-EG" sz="2400" b="1" dirty="0" smtClean="0"/>
              <a:t>محمد الغزالي رحمه الله تعالى: "الإيمان قوة عاصمة عن الدنايا, دافعة إلى المكرمات ومن ثمَّ فإن الله عندما يدعو عباده إلى خير أو </a:t>
            </a:r>
            <a:r>
              <a:rPr lang="ar-EG" sz="2400" b="1" dirty="0" smtClean="0"/>
              <a:t>ي</a:t>
            </a:r>
            <a:r>
              <a:rPr lang="ar-SA" sz="2400" b="1" dirty="0" smtClean="0"/>
              <a:t>ُ</a:t>
            </a:r>
            <a:r>
              <a:rPr lang="ar-EG" sz="2400" b="1" dirty="0" smtClean="0"/>
              <a:t>نفرهم </a:t>
            </a:r>
            <a:r>
              <a:rPr lang="ar-EG" sz="2400" b="1" dirty="0" smtClean="0"/>
              <a:t>من شر, يجعل ذلك مقتضى الإيمان المستقر في قلوبهم. وما أكثر ما يقول في كتابه: " يا أيها الذين آمنوا " ثم يذكر بعدُ ما يُكلفهم به, مثل قوله تعالى: [يَا أَيُّهَا الَّذِينَ آَمَنُوا اتَّقُوا اللهَ وَكُونُوا مَعَ الصَّادِقِينَ] {التوبة:119} [يَا أَيُّهَا الَّذِينَ آَمَنُوا اتَّقُوا اللهَ وَقُولُوا قَوْلًا سَدِيدًا] {الأحزاب:70} .. وقد وضح صاحب الرسالة صلى الله عليه وسلم أن الإيمان القوي, يلد الخلق القوي حتماً, وأن انهيار الأخلاق مرده إلى ضعف الإيمان, أو فقدانه, بحسب تفاقم الشر أو تفاهته.. فالرجل الصفيق الوجه, المعوج السلوك الذي يقترف الرذائل غير آبه لأحد, يقول رسول الإسلام في وصف حاله: "الحياء والإيمان قرناء جميعاً فإذا رفع أحدهما رفع الآخر"!. والرجل الذي ينكب جيرانه ويرميهم بالسوء, يحكم الدين عليه حكما قاسياً فيقول فيه الرسول صلى الله عليه وسلم : (والله لَا يُؤْمِنُ والله لَا يُؤْمِنُ والله لَا يُؤْمِنُ قِيلَ وَمَنْ يا رَسُولَ اللَّهِ قال الذي لَا يَأْمَنُ جَارُهُ بوائقه). وتجد الرسول صلى الله عليه وسلم عندما يعلم أتباعه الإعراض عن اللغو, </a:t>
            </a:r>
            <a:r>
              <a:rPr lang="ar-EG" sz="2400" b="1" dirty="0" err="1" smtClean="0"/>
              <a:t>ومجانبة</a:t>
            </a:r>
            <a:r>
              <a:rPr lang="ar-EG" sz="2400" b="1" dirty="0" smtClean="0"/>
              <a:t> الثرثرة والهذر يقول: (وَمَنْ كان يُؤْمِنُ بِاللَّهِ وَالْيَوْمِ الْآخِرِ فَلْيَقُلْ خَيْرًا أو لِيَصْمُتْ). وهكذا يمضى في غرس الفضائل وتعهدها حتى تؤتى ثمارها, معتمداً على صدق الإيمان وكماله..".</a:t>
            </a:r>
            <a:endParaRPr lang="en-US" sz="2400" b="1" dirty="0" smtClean="0"/>
          </a:p>
          <a:p>
            <a:pPr algn="just"/>
            <a:r>
              <a:rPr lang="ar-EG" sz="2400" b="1" dirty="0" smtClean="0"/>
              <a:t>إذاً فالدين هو منبت الأخلاق, وهو مصدر الرقابة عليها, وهو المقوِّم لها إذا انحرفت, وهما متلازمان لإقامة كل مدنية فاضلة خيرة في مصلحة الإنسان. </a:t>
            </a:r>
            <a:endParaRPr lang="en-US"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05000" y="274638"/>
            <a:ext cx="7505700" cy="1096962"/>
          </a:xfrm>
        </p:spPr>
        <p:txBody>
          <a:bodyPr/>
          <a:lstStyle/>
          <a:p>
            <a:r>
              <a:rPr lang="ar-SA" sz="3600" b="1" dirty="0" smtClean="0"/>
              <a:t>ثانياً- </a:t>
            </a:r>
            <a:r>
              <a:rPr lang="ar-EG" sz="3600" b="1" dirty="0" smtClean="0"/>
              <a:t>الشمول</a:t>
            </a:r>
            <a:r>
              <a:rPr lang="ar-EG" sz="3600" b="1" dirty="0" smtClean="0"/>
              <a:t>:</a:t>
            </a:r>
            <a:r>
              <a:rPr lang="ar-EG" sz="3600" dirty="0" smtClean="0"/>
              <a:t> </a:t>
            </a:r>
            <a:endParaRPr lang="ar-SA" sz="3600" dirty="0"/>
          </a:p>
        </p:txBody>
      </p:sp>
      <p:sp>
        <p:nvSpPr>
          <p:cNvPr id="3" name="عنصر نائب للمحتوى 2"/>
          <p:cNvSpPr>
            <a:spLocks noGrp="1"/>
          </p:cNvSpPr>
          <p:nvPr>
            <p:ph idx="1"/>
          </p:nvPr>
        </p:nvSpPr>
        <p:spPr>
          <a:xfrm>
            <a:off x="152400" y="1371600"/>
            <a:ext cx="9525000" cy="4953000"/>
          </a:xfrm>
        </p:spPr>
        <p:txBody>
          <a:bodyPr/>
          <a:lstStyle/>
          <a:p>
            <a:pPr rtl="1"/>
            <a:r>
              <a:rPr lang="ar-EG" sz="2400" b="1" dirty="0" smtClean="0"/>
              <a:t>تتنوع الأخلاق الإسلامية وتشمل جميع المجالات، ومن هذه المجالات:</a:t>
            </a:r>
          </a:p>
          <a:p>
            <a:pPr algn="just" rtl="1"/>
            <a:r>
              <a:rPr lang="ar-SA" sz="2400" b="1" dirty="0" smtClean="0"/>
              <a:t>1</a:t>
            </a:r>
            <a:r>
              <a:rPr lang="ar-EG" sz="2400" b="1" dirty="0" smtClean="0"/>
              <a:t>-</a:t>
            </a:r>
            <a:r>
              <a:rPr lang="ar-SA" sz="2400" b="1" dirty="0" smtClean="0"/>
              <a:t> </a:t>
            </a:r>
            <a:r>
              <a:rPr lang="ar-EG" sz="2400" b="1" dirty="0" smtClean="0"/>
              <a:t>خلق مع الله ومع رسله عليهم السلام:</a:t>
            </a:r>
            <a:r>
              <a:rPr lang="ar-SA" sz="2400" b="1" dirty="0" smtClean="0"/>
              <a:t> وردت نصوص كثيرة من الكتاب والسنة تبين خُلُق المسلم مع الله ومع أنبيائه, من ذلك:  </a:t>
            </a:r>
            <a:r>
              <a:rPr lang="ar-EG" sz="2400" b="1" dirty="0" smtClean="0"/>
              <a:t>ق</a:t>
            </a:r>
            <a:r>
              <a:rPr lang="ar-SA" sz="2400" b="1" dirty="0" smtClean="0"/>
              <a:t>و</a:t>
            </a:r>
            <a:r>
              <a:rPr lang="ar-EG" sz="2400" b="1" dirty="0" smtClean="0"/>
              <a:t>ل</a:t>
            </a:r>
            <a:r>
              <a:rPr lang="ar-SA" sz="2400" b="1" dirty="0" smtClean="0"/>
              <a:t>ه</a:t>
            </a:r>
            <a:r>
              <a:rPr lang="ar-EG" sz="2400" b="1" dirty="0" smtClean="0"/>
              <a:t> تعالى:</a:t>
            </a:r>
            <a:r>
              <a:rPr lang="ar-SA" sz="2400" b="1" dirty="0" smtClean="0"/>
              <a:t> </a:t>
            </a:r>
            <a:r>
              <a:rPr lang="ar-EG" sz="2400" b="1" dirty="0" smtClean="0"/>
              <a:t>{إِنَّمَا كَانَ قَوْلَ المُؤْمِنِينَ إِذَا دُعُوا إِلَى اللهِ وَرَسُولِهِ لِيَحْكُمَ بَيْنَهُمْ أَنْ يَقُولُوا سَمِعْنَا وَأَطَعْنَا وَأُولَئِكَ هُمُ المُفْلِحُونَ} {النور:51} </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تعالى: {يَا أَيُّهَا الَّذِينَ آَمَنُوا لَا تُقَدِّمُوا بَيْنَ يَدَيِ اللهِ وَرَسُولِهِ وَاتَّقُوا اللهَ إِنَّ اللهَ سَمِيعٌ عَلِيمٌ} {الحجرات:1}, </a:t>
            </a:r>
            <a:r>
              <a:rPr lang="ar-SA" sz="2400" b="1" dirty="0" smtClean="0"/>
              <a:t>فخُلُق المسلم مع الله تعالى ومع أنبيائه عليهم السلام يتمثل في السمع والطاعة لما جاء, والتسليم والرضا </a:t>
            </a:r>
            <a:r>
              <a:rPr lang="ar-SA" sz="2400" b="1" dirty="0" err="1" smtClean="0"/>
              <a:t>به</a:t>
            </a:r>
            <a:r>
              <a:rPr lang="ar-SA" sz="2400" b="1" dirty="0" smtClean="0"/>
              <a:t> دون أخذٍ أو ردٍ, أو تقديم اقتراحات أو آراء مع رأي </a:t>
            </a:r>
            <a:r>
              <a:rPr lang="ar-SA" sz="2400" b="1" dirty="0" err="1" smtClean="0"/>
              <a:t>الشرع</a:t>
            </a:r>
            <a:r>
              <a:rPr lang="ar-SA" sz="2400" b="1" dirty="0" smtClean="0"/>
              <a:t>.</a:t>
            </a:r>
            <a:endParaRPr lang="ar-EG" sz="2400" b="1" dirty="0" smtClean="0"/>
          </a:p>
          <a:p>
            <a:pPr marL="0" indent="0" algn="just" rtl="1" eaLnBrk="1" fontAlgn="auto" hangingPunct="1">
              <a:spcBef>
                <a:spcPts val="0"/>
              </a:spcBef>
              <a:spcAft>
                <a:spcPts val="0"/>
              </a:spcAft>
              <a:defRPr/>
            </a:pPr>
            <a:r>
              <a:rPr lang="ar-SA" sz="2400" b="1" dirty="0" smtClean="0">
                <a:cs typeface="AL-Hotham" pitchFamily="2" charset="-78"/>
              </a:rPr>
              <a:t>2</a:t>
            </a:r>
            <a:r>
              <a:rPr lang="ar-EG" sz="2400" b="1" dirty="0" smtClean="0">
                <a:cs typeface="AL-Hotham" pitchFamily="2" charset="-78"/>
              </a:rPr>
              <a:t>- </a:t>
            </a:r>
            <a:r>
              <a:rPr lang="ar-EG" sz="2400" b="1" dirty="0" smtClean="0"/>
              <a:t>خلق مع المسلمين:</a:t>
            </a:r>
            <a:r>
              <a:rPr lang="ar-SA" sz="2400" dirty="0" smtClean="0"/>
              <a:t> </a:t>
            </a:r>
            <a:r>
              <a:rPr lang="ar-SA" sz="2400" b="1" dirty="0" smtClean="0"/>
              <a:t>النصوص في بيان ما ينبغي أن يتحلى </a:t>
            </a:r>
            <a:r>
              <a:rPr lang="ar-SA" sz="2400" b="1" dirty="0" err="1" smtClean="0"/>
              <a:t>به</a:t>
            </a:r>
            <a:r>
              <a:rPr lang="ar-SA" sz="2400" b="1" dirty="0" smtClean="0"/>
              <a:t> المسلم مع المسلم, من الأخوة والإيثار والنصح والمحبة والتعاون والنصرة والولاية أكثر من أن تحصى. من ذلك </a:t>
            </a:r>
            <a:r>
              <a:rPr lang="ar-EG" sz="2400" b="1" dirty="0" smtClean="0"/>
              <a:t>قول </a:t>
            </a:r>
            <a:r>
              <a:rPr lang="ar-SA" sz="2400" b="1" dirty="0" smtClean="0"/>
              <a:t>النبي </a:t>
            </a:r>
            <a:r>
              <a:rPr lang="ar-EG" sz="2400" b="1" dirty="0" smtClean="0"/>
              <a:t>صلى الله عليه وسلم: "المسلم أخ المسلم؛ لا يظلمه، ولا يخذله، ولا يحقره، </a:t>
            </a:r>
            <a:r>
              <a:rPr lang="ar-SA" sz="2400" b="1" dirty="0" smtClean="0"/>
              <a:t>بحسب امرئ من الشر أن يحقر أخاه المسلم, </a:t>
            </a:r>
            <a:r>
              <a:rPr lang="ar-EG" sz="2400" b="1" dirty="0" smtClean="0"/>
              <a:t>كل المسلم على المسلم حرام؛ دمه وماله وعرضه”</a:t>
            </a:r>
            <a:r>
              <a:rPr lang="ar-SA" sz="2400" b="1" baseline="30000" dirty="0" smtClean="0"/>
              <a:t>.</a:t>
            </a:r>
            <a:r>
              <a:rPr lang="ar-EG" sz="2400" b="1" dirty="0" smtClean="0"/>
              <a:t> </a:t>
            </a:r>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228600" y="152399"/>
            <a:ext cx="9448800" cy="5940088"/>
          </a:xfrm>
          <a:prstGeom prst="rect">
            <a:avLst/>
          </a:prstGeom>
        </p:spPr>
        <p:txBody>
          <a:bodyPr wrap="square">
            <a:spAutoFit/>
          </a:bodyPr>
          <a:lstStyle/>
          <a:p>
            <a:pPr algn="just" fontAlgn="auto">
              <a:spcBef>
                <a:spcPts val="0"/>
              </a:spcBef>
              <a:spcAft>
                <a:spcPts val="0"/>
              </a:spcAft>
              <a:defRPr/>
            </a:pPr>
            <a:r>
              <a:rPr lang="ar-EG" sz="2800" b="1" dirty="0" smtClean="0"/>
              <a:t>3- خلق مع غير المسلم:</a:t>
            </a:r>
            <a:r>
              <a:rPr lang="ar-SA" sz="2800" b="1" dirty="0" smtClean="0"/>
              <a:t> </a:t>
            </a:r>
            <a:r>
              <a:rPr lang="ar-SA" sz="2400" b="1" dirty="0" smtClean="0"/>
              <a:t>وردت نصوص كثيرة تبين ما ينبغي أن يتحلى </a:t>
            </a:r>
            <a:r>
              <a:rPr lang="ar-SA" sz="2400" b="1" dirty="0" err="1" smtClean="0"/>
              <a:t>به</a:t>
            </a:r>
            <a:r>
              <a:rPr lang="ar-SA" sz="2400" b="1" dirty="0" smtClean="0"/>
              <a:t> المسلم مع غير المسلم, من العدل والإحسان وحسن المعاملة, من ذلك </a:t>
            </a:r>
            <a:r>
              <a:rPr lang="ar-EG" sz="2400" b="1" dirty="0" smtClean="0"/>
              <a:t>ق</a:t>
            </a:r>
            <a:r>
              <a:rPr lang="ar-SA" sz="2400" b="1" dirty="0" smtClean="0"/>
              <a:t>و</a:t>
            </a:r>
            <a:r>
              <a:rPr lang="ar-EG" sz="2400" b="1" dirty="0" smtClean="0"/>
              <a:t>ل</a:t>
            </a:r>
            <a:r>
              <a:rPr lang="ar-SA" sz="2400" b="1" dirty="0" smtClean="0"/>
              <a:t>ه</a:t>
            </a:r>
            <a:r>
              <a:rPr lang="ar-EG" sz="2400" b="1" dirty="0" smtClean="0"/>
              <a:t> تعالى: {لَا يَنْهَاكُمُ اللهُ عَنِ الَّذِينَ لَمْ يُقَاتِلُوكُمْ فِي الدِّينِ وَلَمْ يُخْرِجُوكُمْ مِنْ دِيَارِكُمْ أَنْ تَبَرُّوهُمْ وَتُقْسِطُوا إِلَيْهِمْ إِنَّ اللهَ يُحِبُّ المُقْسِطِينَ} </a:t>
            </a:r>
            <a:r>
              <a:rPr lang="ar-EG" sz="2000" b="1" dirty="0" smtClean="0"/>
              <a:t>{الممتحنة:8} </a:t>
            </a:r>
            <a:r>
              <a:rPr lang="ar-SA" sz="2000" b="1" dirty="0" smtClean="0"/>
              <a:t>.</a:t>
            </a:r>
            <a:r>
              <a:rPr lang="ar-SA" sz="2000" dirty="0" smtClean="0"/>
              <a:t> </a:t>
            </a:r>
            <a:r>
              <a:rPr lang="ar-EG" sz="2400" b="1" dirty="0" smtClean="0"/>
              <a:t>وق</a:t>
            </a:r>
            <a:r>
              <a:rPr lang="ar-SA" sz="2400" b="1" dirty="0" smtClean="0"/>
              <a:t>و</a:t>
            </a:r>
            <a:r>
              <a:rPr lang="ar-EG" sz="2400" b="1" dirty="0" smtClean="0"/>
              <a:t>ل </a:t>
            </a:r>
            <a:r>
              <a:rPr lang="ar-SA" sz="2400" b="1" dirty="0" smtClean="0"/>
              <a:t>النبي </a:t>
            </a:r>
            <a:r>
              <a:rPr lang="ar-EG" sz="2400" b="1" dirty="0" smtClean="0"/>
              <a:t>صلى الله عليه وسلم: </a:t>
            </a:r>
            <a:r>
              <a:rPr lang="ar-SA" sz="2400" b="1" dirty="0" smtClean="0"/>
              <a:t>”</a:t>
            </a:r>
            <a:r>
              <a:rPr lang="ar-EG" sz="2400" b="1" dirty="0" smtClean="0"/>
              <a:t>من آذى ذميا</a:t>
            </a:r>
            <a:r>
              <a:rPr lang="ar-SA" sz="2400" b="1" dirty="0" smtClean="0"/>
              <a:t>ً</a:t>
            </a:r>
            <a:r>
              <a:rPr lang="ar-EG" sz="2400" b="1" dirty="0" smtClean="0"/>
              <a:t> فأنا خصمه، ومن كنت خصمه خصمته</a:t>
            </a:r>
            <a:r>
              <a:rPr lang="ar-SA" sz="2400" b="1" dirty="0" smtClean="0"/>
              <a:t>“</a:t>
            </a:r>
            <a:r>
              <a:rPr lang="ar-EG" sz="2400" b="1" dirty="0" smtClean="0"/>
              <a:t>.</a:t>
            </a:r>
            <a:r>
              <a:rPr lang="ar-SA" sz="2400" b="1" dirty="0" smtClean="0"/>
              <a:t> والذمي من رضي بالعيش مع المسلمين مسالماً في كنف دولة الإسلام, ولم يجاهر بعدائه للمسلمين أو لدينهم. </a:t>
            </a:r>
            <a:endParaRPr lang="ar-EG" sz="2400" b="1" dirty="0" smtClean="0"/>
          </a:p>
          <a:p>
            <a:pPr algn="just" fontAlgn="auto">
              <a:spcBef>
                <a:spcPts val="0"/>
              </a:spcBef>
              <a:spcAft>
                <a:spcPts val="0"/>
              </a:spcAft>
              <a:defRPr/>
            </a:pPr>
            <a:r>
              <a:rPr lang="ar-EG" sz="2800" b="1" dirty="0" smtClean="0"/>
              <a:t>4- خلق مع الكبير والصغير:</a:t>
            </a:r>
            <a:r>
              <a:rPr lang="ar-SA" sz="2800" b="1" dirty="0" smtClean="0"/>
              <a:t> </a:t>
            </a:r>
            <a:r>
              <a:rPr lang="ar-SA" sz="2400" b="1" dirty="0" smtClean="0"/>
              <a:t>يقول النبي </a:t>
            </a:r>
            <a:r>
              <a:rPr lang="ar-EG" sz="2400" b="1" dirty="0" smtClean="0"/>
              <a:t>صلى الله عليه وسلم: </a:t>
            </a:r>
            <a:r>
              <a:rPr lang="ar-SA" sz="2400" b="1" dirty="0" smtClean="0"/>
              <a:t>”</a:t>
            </a:r>
            <a:r>
              <a:rPr lang="ar-EG" sz="2400" b="1" dirty="0" smtClean="0"/>
              <a:t>ليس منا من لم يوقر كبيرنا ويرحم صغيرنا</a:t>
            </a:r>
            <a:r>
              <a:rPr lang="ar-SA" sz="2400" b="1" dirty="0" smtClean="0"/>
              <a:t>“.</a:t>
            </a:r>
            <a:r>
              <a:rPr lang="ar-EG" sz="2400" b="1" dirty="0" smtClean="0"/>
              <a:t> </a:t>
            </a:r>
            <a:r>
              <a:rPr lang="ar-SA" sz="2400" b="1" dirty="0" smtClean="0"/>
              <a:t>وقوله: ”ليس منا“ يدل على عِظم وخطورة هذه الجريمة الأخلاقية. فهو ليس على أخلاق المسلمين, ولا على نهجهم ومسلكهم في الحياة مادام لا يوقر من هو أكبر منه, ولا يعطف على من هو أصغر منه. وإذا لم يكن على أخلاق المسلمين, فليتنبه لنفسه, وليعرف الطريق الذي اختاره لنفسه, وما يحفه من المخاطر.</a:t>
            </a:r>
            <a:endParaRPr lang="ar-EG" sz="2400" b="1" dirty="0" smtClean="0"/>
          </a:p>
          <a:p>
            <a:pPr algn="just" fontAlgn="auto">
              <a:spcBef>
                <a:spcPts val="0"/>
              </a:spcBef>
              <a:spcAft>
                <a:spcPts val="0"/>
              </a:spcAft>
              <a:defRPr/>
            </a:pPr>
            <a:r>
              <a:rPr lang="ar-SA" sz="2800" b="1" dirty="0" smtClean="0"/>
              <a:t>5</a:t>
            </a:r>
            <a:r>
              <a:rPr lang="ar-EG" sz="2800" b="1" dirty="0" smtClean="0"/>
              <a:t>- خلق مع </a:t>
            </a:r>
            <a:r>
              <a:rPr lang="ar-SA" sz="2800" b="1" dirty="0" smtClean="0"/>
              <a:t>ولي الأمر: ويتمثل في طاعة أوامره في المعروف, وبذل النصح له. </a:t>
            </a:r>
            <a:r>
              <a:rPr lang="ar-EG" sz="2800" b="1" dirty="0" smtClean="0"/>
              <a:t>قال تعالى: {يَا أَيُّهَا الَّذِينَ آَمَنُوا أَطِيعُوا اللهَ وَأَطِيعُوا الرَّسُولَ وَأُولِي الأَمْرِ مِنْكُمْ} </a:t>
            </a:r>
            <a:r>
              <a:rPr lang="ar-EG" sz="2000" b="1" dirty="0" smtClean="0"/>
              <a:t>{النساء:59} </a:t>
            </a:r>
            <a:r>
              <a:rPr lang="ar-EG" sz="2800" b="1" dirty="0" smtClean="0"/>
              <a:t>. </a:t>
            </a:r>
            <a:r>
              <a:rPr lang="ar-SA" sz="2400" b="1" dirty="0" smtClean="0"/>
              <a:t>ويقول النبي صلى الله عليه وسلم في الحديث الصحيح: ”الدِّينُ النَّصِيحَةُ“ قُلْنَا: لِمَنْ؟ قَالَ: ”لِلَّهِ وَلِكِتَابِهِ وَلِرَسُولِهِ وَلِأَئِمَّةِ الْمُسْلِمِينَ وَعَامَّتِهِمْ</a:t>
            </a:r>
            <a:r>
              <a:rPr lang="ar-SA" sz="2400" b="1" dirty="0" smtClean="0"/>
              <a:t>“.</a:t>
            </a:r>
            <a:endParaRPr lang="ar-EG" sz="24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228600" y="228599"/>
            <a:ext cx="9296400" cy="5632311"/>
          </a:xfrm>
          <a:prstGeom prst="rect">
            <a:avLst/>
          </a:prstGeom>
        </p:spPr>
        <p:txBody>
          <a:bodyPr wrap="square">
            <a:spAutoFit/>
          </a:bodyPr>
          <a:lstStyle/>
          <a:p>
            <a:pPr algn="just"/>
            <a:r>
              <a:rPr lang="ar-EG" sz="2400" b="1" dirty="0" smtClean="0"/>
              <a:t>وهناك الخلق مع الوالدين والأبناء والبنات والزوج والقرابة، ومع الضيف والمعلم والصديق، ومع البهائم والجماد.</a:t>
            </a:r>
            <a:r>
              <a:rPr lang="ar-SA" sz="2400" b="1" dirty="0" smtClean="0"/>
              <a:t>.. وهكذا نجد أن مجالاته شاملة لميادين الحياة كلها.</a:t>
            </a:r>
            <a:endParaRPr lang="ar-EG" sz="2400" b="1" dirty="0" smtClean="0"/>
          </a:p>
          <a:p>
            <a:pPr algn="just"/>
            <a:r>
              <a:rPr lang="ar-EG" sz="2400" b="1" dirty="0" smtClean="0"/>
              <a:t>يقول </a:t>
            </a:r>
            <a:r>
              <a:rPr lang="ar-SA" sz="2400" b="1" dirty="0" smtClean="0"/>
              <a:t>الداعية الكبير </a:t>
            </a:r>
            <a:r>
              <a:rPr lang="ar-EG" sz="2400" b="1" dirty="0" smtClean="0"/>
              <a:t>الشيخ محمد </a:t>
            </a:r>
            <a:r>
              <a:rPr lang="ar-EG" sz="2400" b="1" dirty="0" smtClean="0"/>
              <a:t>الغزالي رحمه الله تعالى: "قد تكون لكل دين شعائر خاصة به, تعتبر سمات مميزة له. ولا شك أن في الإسلام طاعات معينة, ألزم بها أتباعه, وتعتبر فيما بينهم أموراً مقررة لا صلة لغيرهم بها, غير أن التعاليم الخُلُقية ليست من هذا القبيل؛ فالمسلم مكلف أن يلقى أهل الأرض قاطبة بفضائل لا ترقى إليها شبهة, فالصدق واجب على المسلم مع المسلم وغيره, والسماحة والوفاء والمروءة والتعاون والكرم.. الخ. وقد أمر القرآن الكريم ألا نتورط مع اليهود أو النصارى في مجادلات تهيج الخصومات ولا تجدي الأديان شيئاً. قال الله تعالى: [وَلَا تُجَادِلُوا أَهْلَ الكِتَابِ إِلَّا بِالَّتِي هِيَ أَحْسَنُ إِلَّا الَّذِينَ ظَلَمُوا مِنْهُمْ وَقُولُوا آَمَنَّا بِالَّذِي أُنْزِلَ إِلَيْنَا وَأُنْزِلَ إِلَيْكُمْ وَإِلَهُنَا وَإِلَهُكُمْ وَاحِدٌ وَنَحْنُ لَهُ مُسْلِمُونَ]{العنكبوت:46}. واستغرب من أتباع موسى وعيسى أن يشتبكوا مع المسلمين في منازعات من هذا النوع الحاد:[قُلْ أَتُحَاجُّونَنَا فِي اللهِ وَهُوَ رَبُّنَا وَرَبُّكُمْ وَلَنَا أَعْمَالُنَا وَلَكُمْ أَعْمَالُكُمْ وَنَحْنُ لَهُ مُخْلِصُونَ] {البقرة:139}. وحدث أن يهودياً كان له دَيْنٌ على النبي, فجاء يتقاضاه قائلاً : إنكم يا بني عبد المطلب قوم مُطل!! فرأى عمر بن الخطاب أن يُؤدب هذا المتطاول على مقام الرسول, وهَمَّ بسيفه يبغي قتله. لكن الرسول صلى الله عليه وسلم أسكت عمر قائلاً: (أنا وهو أولى </a:t>
            </a:r>
            <a:r>
              <a:rPr lang="ar-EG" sz="2400" b="1" dirty="0" smtClean="0"/>
              <a:t>منك</a:t>
            </a:r>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04800" y="228599"/>
            <a:ext cx="9220200" cy="5262979"/>
          </a:xfrm>
          <a:prstGeom prst="rect">
            <a:avLst/>
          </a:prstGeom>
        </p:spPr>
        <p:txBody>
          <a:bodyPr wrap="square">
            <a:spAutoFit/>
          </a:bodyPr>
          <a:lstStyle/>
          <a:p>
            <a:pPr lvl="0" algn="just"/>
            <a:r>
              <a:rPr lang="ar-EG" sz="2400" b="1" dirty="0" smtClean="0"/>
              <a:t>بغير هذا, تأمره بحُسن التقاضي, </a:t>
            </a:r>
            <a:r>
              <a:rPr lang="ar-EG" sz="2400" b="1" dirty="0" err="1" smtClean="0"/>
              <a:t>وتأمرني</a:t>
            </a:r>
            <a:r>
              <a:rPr lang="ar-EG" sz="2400" b="1" dirty="0" smtClean="0"/>
              <a:t> بحُسن الأداء), وقد أمر الإسلام بالعدل ولو مع فاجر أو كافر. قال عليه الصلاة والسلام: "دعوة المظلوم مُستجابة, وإن كان فاجراً ففجوره على نفسه) ... وبهذه النصوص, مَنع الإسلام أبناءه أن يقترفوا أية إساءة نحو مخالفيهم في الدين. ومن آيات حسن الخلق مع أهل الأديان الأخرى ما ورد عن ابن عمر: أنه ذبحت له شاة في أهله ? فلما جاء قال: أهديتم لجارنا اليهودي؟ أهديتم لجارنا اليهودي؟. سمعت رسول الله صلى الله عليه وسلم يقول: (ما زال جبريل يوصيني بالجار حتى ظننت أنه سيورثه).. </a:t>
            </a:r>
            <a:r>
              <a:rPr lang="ar-EG" sz="2400" b="1" dirty="0" smtClean="0"/>
              <a:t>أما </a:t>
            </a:r>
            <a:r>
              <a:rPr lang="ar-EG" sz="2400" b="1" dirty="0" smtClean="0"/>
              <a:t>من الناحية العامة, فقد قرر الإسلام أن بقاء الأمم وازدهار حضارتها, واستدامة منعتها, إنما يُكفل لها إذا ضمنت حياة الأخلاق فيها, فإذا سقطت الخلق سقطت الدولة معه. </a:t>
            </a:r>
            <a:endParaRPr lang="en-US" sz="2400" b="1" dirty="0" smtClean="0"/>
          </a:p>
          <a:p>
            <a:pPr algn="just"/>
            <a:r>
              <a:rPr lang="ar-EG" sz="2400" b="1" dirty="0" smtClean="0"/>
              <a:t>وإنما الأمم الأخلاق ما بقيت        فإن هم ذهبت أخلاقهم ذهبوا</a:t>
            </a:r>
            <a:endParaRPr lang="en-US" sz="2400" b="1" dirty="0" smtClean="0"/>
          </a:p>
          <a:p>
            <a:pPr algn="just"/>
            <a:r>
              <a:rPr lang="ar-EG" sz="2400" b="1" dirty="0" smtClean="0"/>
              <a:t>ويؤكد هذه الحقيقة حديث الرسول لقومه وعشيرته, فقد رشحتهم مكانتهم في جزيرة العرب لسيادتها, وتولي مقاليد الحكم بها. ولكن النبي أفهمهم ألا دوام لملكهم إلا بالخُلُق وحده. فعن أنس بن مالك قال: "كنا في بيت فيه نفر من المهاجرين والأنصار? فأقبل علينا رسول الله صلى الله عليه وسلم, فجعل كل رجل يوسع رجاء أن يجلس إلى جنبه.. ثم قام إلى الباب فأخذ </a:t>
            </a:r>
            <a:r>
              <a:rPr lang="ar-EG" sz="2400" b="1" dirty="0" err="1" smtClean="0"/>
              <a:t>بعضادتيه</a:t>
            </a:r>
            <a:r>
              <a:rPr lang="ar-EG" sz="2400" b="1" dirty="0" smtClean="0"/>
              <a:t>, فقال: (الأُمَرَاءُ من قُرَيْشٍ ثَلاَثاً ما فَعَلُوا ثَلاَثاً ما حَكَمُوا فَعَدَلُوا وَاسْتُرْحِمُوا </a:t>
            </a:r>
            <a:r>
              <a:rPr lang="ar-EG" sz="2400" b="1" dirty="0" smtClean="0"/>
              <a:t>فَرَحِمُوا</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609600" y="457200"/>
            <a:ext cx="8305800" cy="4493538"/>
          </a:xfrm>
          <a:prstGeom prst="rect">
            <a:avLst/>
          </a:prstGeom>
        </p:spPr>
        <p:txBody>
          <a:bodyPr wrap="square">
            <a:spAutoFit/>
          </a:bodyPr>
          <a:lstStyle/>
          <a:p>
            <a:pPr algn="just"/>
            <a:r>
              <a:rPr lang="ar-EG" sz="2600" b="1" dirty="0" smtClean="0"/>
              <a:t>وَعَاهَدُوا فَوَفَوْا فَمَنْ لم يَفْعَلْ ذلك منهم فَعَلَيْهِ لَعْنَةُ اللَّهِ وَالْمَلاَئِكَةِ وَالنَّاسِ أَجْمَعِينَ).  هذا الحديث حاسم في أنه لا مكانة لأمة ولا لدولة ولا لأسرة إلا بمقدار ما تمثل في العالم من صفات عالية, وما تحقق من أهداف كريمة. فلو أن حكماً حمل طابع الإسلام والقرآن, ثم نظر الناس إليه فوجدوه لا يعدل في قضية, ولا يرحم في حاجة, ولا يوفي في معاهدة, فهو باسم الإسلام والقرآن قد انسلخ عن مقوماته الفاضلة, وأصبح أهلاً لأن يلعن في فجاج الأرض وآفاق السماء. ومن أقوال الإمام ابن تيمية: "إن الله يقيم الدولة العادلة, وإن كانت كافرة, ولا يقيم الدولة الظالمة, وإن كانت مسلمة" . إن الخلق في منابع الإسلام الأولى من كتاب وسنة هو الدين كله, وهو الدنيا كلها, فإن نقصت أمة حظاً من رفعة في صلتها بالله, أو في مكانتها بين الناس, فبقدر نقصان فضائلها وانهزام خلقها"</a:t>
            </a:r>
            <a:r>
              <a:rPr lang="ar-EG" sz="2600" dirty="0" smtClean="0"/>
              <a:t>.</a:t>
            </a:r>
            <a:endParaRPr lang="ar-SA"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lvl="0"/>
            <a:r>
              <a:rPr lang="ar-SA" sz="3600" b="1" dirty="0" smtClean="0"/>
              <a:t>ثالثاً- </a:t>
            </a:r>
            <a:r>
              <a:rPr lang="ar-EG" sz="3600" b="1" dirty="0" smtClean="0"/>
              <a:t>الثبات</a:t>
            </a:r>
            <a:r>
              <a:rPr lang="ar-EG" sz="3600" b="1" dirty="0" smtClean="0"/>
              <a:t>: </a:t>
            </a:r>
            <a:endParaRPr lang="ar-SA" sz="3600" dirty="0"/>
          </a:p>
        </p:txBody>
      </p:sp>
      <p:sp>
        <p:nvSpPr>
          <p:cNvPr id="3" name="عنصر نائب للمحتوى 2"/>
          <p:cNvSpPr>
            <a:spLocks noGrp="1"/>
          </p:cNvSpPr>
          <p:nvPr>
            <p:ph idx="1"/>
          </p:nvPr>
        </p:nvSpPr>
        <p:spPr>
          <a:xfrm>
            <a:off x="152400" y="1371600"/>
            <a:ext cx="9525000" cy="4953000"/>
          </a:xfrm>
        </p:spPr>
        <p:txBody>
          <a:bodyPr/>
          <a:lstStyle/>
          <a:p>
            <a:pPr algn="just" rtl="1"/>
            <a:r>
              <a:rPr lang="ar-EG" sz="2600" b="1" dirty="0" smtClean="0"/>
              <a:t>يقصد بالثبات أن الفضائل الأساسية للمجتمع من صدق ووفاء وأمانة وعفة وإيثار مرتبطة بنظام الشريعة العامة، وهي أمور لا يستغني عنها مجتمع كريم، مهما تطورت الحياة، وتقدم العلم بل تظل قيماً فاضلة ثابتة. </a:t>
            </a:r>
            <a:endParaRPr lang="en-US" sz="2600" b="1" dirty="0" smtClean="0"/>
          </a:p>
          <a:p>
            <a:pPr algn="just" rtl="1"/>
            <a:r>
              <a:rPr lang="ar-EG" sz="2600" b="1" dirty="0" smtClean="0"/>
              <a:t>إن الأخلاق في الإسلام لا تتغير ولا تتطور تبعا للظروف الاجتماعية والأحوال الاقتصادية، بل هي حواجز متينة ضد الفوضى والظلم والشر، كما قال الله تعالى: {تِلْكَ حُدُودُ اللهِ فَلَا تَعْتَدُوهَا وَمَنْ يَتَعَدَّ حُدُودَ اللهِ فَأُولَئِكَ هُمُ الظَّالِمُونَ</a:t>
            </a:r>
            <a:r>
              <a:rPr lang="ar-SA" sz="2600" b="1" dirty="0" smtClean="0">
                <a:cs typeface="Arial" pitchFamily="34" charset="0"/>
              </a:rPr>
              <a:t>} </a:t>
            </a:r>
            <a:r>
              <a:rPr lang="ar-EG" sz="2600" b="1" dirty="0" smtClean="0"/>
              <a:t>{البقرة:229</a:t>
            </a:r>
            <a:r>
              <a:rPr lang="ar-EG" sz="2600" b="1" dirty="0" smtClean="0"/>
              <a:t>}.</a:t>
            </a:r>
            <a:endParaRPr lang="ar-SA" sz="2600" b="1" dirty="0" smtClean="0"/>
          </a:p>
          <a:p>
            <a:pPr algn="just" rtl="1"/>
            <a:r>
              <a:rPr lang="ar-SA" sz="2800" b="1" dirty="0" smtClean="0"/>
              <a:t>و</a:t>
            </a:r>
            <a:r>
              <a:rPr lang="ar-EG" sz="2800" b="1" dirty="0" smtClean="0"/>
              <a:t>يمكن إيجاز العوامل التي جعلت أخلاق الإسلام ثابتة في سببين، هما</a:t>
            </a:r>
            <a:r>
              <a:rPr lang="ar-SA" sz="2800" b="1" dirty="0" smtClean="0"/>
              <a:t>:</a:t>
            </a:r>
            <a:endParaRPr lang="ar-EG" sz="2800" b="1" dirty="0" smtClean="0">
              <a:cs typeface="Traditional Arabic" pitchFamily="2" charset="-78"/>
            </a:endParaRPr>
          </a:p>
          <a:p>
            <a:pPr lvl="0" rtl="1"/>
            <a:r>
              <a:rPr lang="ar-SA" sz="2600" b="1" dirty="0" err="1" smtClean="0">
                <a:latin typeface="Calibri" pitchFamily="34" charset="0"/>
                <a:cs typeface="+mn-cs"/>
              </a:rPr>
              <a:t>ال</a:t>
            </a:r>
            <a:r>
              <a:rPr lang="ar-EG" sz="2600" b="1" dirty="0" smtClean="0">
                <a:latin typeface="Calibri" pitchFamily="34" charset="0"/>
                <a:cs typeface="+mn-cs"/>
              </a:rPr>
              <a:t>أول: </a:t>
            </a:r>
            <a:r>
              <a:rPr lang="ar-SA" sz="2600" b="1" dirty="0" smtClean="0">
                <a:latin typeface="Calibri" pitchFamily="34" charset="0"/>
                <a:cs typeface="+mn-cs"/>
              </a:rPr>
              <a:t>أنها مرتبطة </a:t>
            </a:r>
            <a:r>
              <a:rPr lang="ar-EG" sz="2600" b="1" dirty="0" smtClean="0">
                <a:latin typeface="Calibri" pitchFamily="34" charset="0"/>
                <a:cs typeface="+mn-cs"/>
              </a:rPr>
              <a:t>بالفطرة البشرية</a:t>
            </a:r>
            <a:r>
              <a:rPr lang="ar-SA" sz="2600" b="1" dirty="0" smtClean="0">
                <a:latin typeface="Calibri" pitchFamily="34" charset="0"/>
                <a:cs typeface="+mn-cs"/>
              </a:rPr>
              <a:t>: </a:t>
            </a:r>
            <a:r>
              <a:rPr lang="ar-SA" sz="2600" b="1" dirty="0" smtClean="0">
                <a:cs typeface="+mn-cs"/>
              </a:rPr>
              <a:t>والفطرة </a:t>
            </a:r>
            <a:r>
              <a:rPr lang="ar-EG" sz="2600" b="1" dirty="0" smtClean="0">
                <a:cs typeface="+mn-cs"/>
              </a:rPr>
              <a:t>تتصف بالثبات، ويرثها الأحفاد عن الآباء والأجداد، كما في الحديث عن رسول الله صلى الله عليه وسلم: (كل مولود يولد على الفطرة)</a:t>
            </a:r>
            <a:r>
              <a:rPr lang="ar-EG" sz="2600" b="1" baseline="30000" dirty="0" smtClean="0">
                <a:cs typeface="+mn-cs"/>
              </a:rPr>
              <a:t> </a:t>
            </a:r>
            <a:r>
              <a:rPr lang="ar-EG" sz="2600" b="1" dirty="0" smtClean="0">
                <a:cs typeface="+mn-cs"/>
              </a:rPr>
              <a:t>فالخ</a:t>
            </a:r>
            <a:r>
              <a:rPr lang="ar-SA" sz="2600" b="1" dirty="0" smtClean="0">
                <a:cs typeface="+mn-cs"/>
              </a:rPr>
              <a:t>ُ</a:t>
            </a:r>
            <a:r>
              <a:rPr lang="ar-EG" sz="2600" b="1" dirty="0" smtClean="0">
                <a:cs typeface="+mn-cs"/>
              </a:rPr>
              <a:t>لق </a:t>
            </a:r>
            <a:r>
              <a:rPr lang="ar-EG" sz="2600" b="1" dirty="0" err="1" smtClean="0">
                <a:cs typeface="+mn-cs"/>
              </a:rPr>
              <a:t>ف</a:t>
            </a:r>
            <a:r>
              <a:rPr lang="ar-SA" sz="2600" b="1" dirty="0" smtClean="0">
                <a:cs typeface="+mn-cs"/>
              </a:rPr>
              <a:t>ِ</a:t>
            </a:r>
            <a:r>
              <a:rPr lang="ar-EG" sz="2600" b="1" dirty="0" err="1" smtClean="0">
                <a:cs typeface="+mn-cs"/>
              </a:rPr>
              <a:t>طرة</a:t>
            </a:r>
            <a:r>
              <a:rPr lang="ar-EG" sz="2600" b="1" dirty="0" smtClean="0">
                <a:cs typeface="+mn-cs"/>
              </a:rPr>
              <a:t>.</a:t>
            </a:r>
            <a:endParaRPr lang="ar-SA" sz="2600" b="1" dirty="0" smtClean="0">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381000" y="457200"/>
            <a:ext cx="8991600" cy="5262979"/>
          </a:xfrm>
          <a:prstGeom prst="rect">
            <a:avLst/>
          </a:prstGeom>
        </p:spPr>
        <p:txBody>
          <a:bodyPr wrap="square">
            <a:spAutoFit/>
          </a:bodyPr>
          <a:lstStyle/>
          <a:p>
            <a:r>
              <a:rPr lang="ar-SA" sz="2800" b="1" dirty="0" err="1" smtClean="0">
                <a:latin typeface="Calibri" pitchFamily="34" charset="0"/>
              </a:rPr>
              <a:t>ال</a:t>
            </a:r>
            <a:r>
              <a:rPr lang="ar-EG" sz="2800" b="1" dirty="0" smtClean="0">
                <a:latin typeface="Calibri" pitchFamily="34" charset="0"/>
              </a:rPr>
              <a:t>ثاني: كونها نابعة </a:t>
            </a:r>
            <a:r>
              <a:rPr lang="ar-SA" sz="2800" b="1" dirty="0" smtClean="0">
                <a:latin typeface="Calibri" pitchFamily="34" charset="0"/>
              </a:rPr>
              <a:t>م</a:t>
            </a:r>
            <a:r>
              <a:rPr lang="ar-EG" sz="2800" b="1" dirty="0" smtClean="0">
                <a:latin typeface="Calibri" pitchFamily="34" charset="0"/>
              </a:rPr>
              <a:t>ن الدين</a:t>
            </a:r>
            <a:r>
              <a:rPr lang="ar-SA" sz="2800" b="1" dirty="0" smtClean="0">
                <a:latin typeface="Calibri" pitchFamily="34" charset="0"/>
              </a:rPr>
              <a:t>: </a:t>
            </a:r>
            <a:r>
              <a:rPr lang="ar-SA" sz="2800" b="1" dirty="0" err="1" smtClean="0"/>
              <a:t>و</a:t>
            </a:r>
            <a:r>
              <a:rPr lang="ar-EG" sz="2800" b="1" dirty="0" smtClean="0"/>
              <a:t>الدين يصلح لجميع الناس، ويهدف إلى الخير المطلق، لأنه من </a:t>
            </a:r>
            <a:r>
              <a:rPr lang="ar-SA" sz="2800" b="1" dirty="0" smtClean="0"/>
              <a:t>عند </a:t>
            </a:r>
            <a:r>
              <a:rPr lang="ar-EG" sz="2800" b="1" dirty="0" smtClean="0"/>
              <a:t>الله سبحانه وتعالى، وقد راعى فيه الخير العام</a:t>
            </a:r>
            <a:r>
              <a:rPr lang="ar-SA" sz="2800" b="1" dirty="0" smtClean="0"/>
              <a:t>,</a:t>
            </a:r>
            <a:r>
              <a:rPr lang="ar-EG" sz="2800" b="1" dirty="0" smtClean="0"/>
              <a:t> فكذلك الأخلاق الإسلامية. قال تعالى: {أَلَا يَعْلَمُ مَنْ خَلَقَ وَهُوَ اللَّطِيفُ الخَبِيرُ}</a:t>
            </a:r>
            <a:r>
              <a:rPr lang="ar-SA" sz="2800" b="1" dirty="0" smtClean="0"/>
              <a:t> </a:t>
            </a:r>
            <a:r>
              <a:rPr lang="ar-EG" sz="2800" b="1" dirty="0" smtClean="0"/>
              <a:t>{الملك:14</a:t>
            </a:r>
            <a:r>
              <a:rPr lang="ar-EG" sz="2800" b="1" dirty="0" smtClean="0"/>
              <a:t>}.</a:t>
            </a:r>
            <a:endParaRPr lang="en-US" sz="2800" b="1" dirty="0" smtClean="0"/>
          </a:p>
          <a:p>
            <a:endParaRPr lang="ar-SA" sz="2800" b="1" dirty="0" smtClean="0"/>
          </a:p>
          <a:p>
            <a:r>
              <a:rPr lang="ar-EG" sz="2800" b="1" dirty="0" smtClean="0"/>
              <a:t>ويترتب على خاصية الثبات هذه أن الأخلاق مختلفة عن التقاليد؛ لأن التقاليد تتغير بين الفينة والأخرى, بتغير </a:t>
            </a:r>
            <a:r>
              <a:rPr lang="ar-EG" sz="2800" b="1" dirty="0" err="1" smtClean="0"/>
              <a:t>م</a:t>
            </a:r>
            <a:r>
              <a:rPr lang="ar-SA" sz="2800" b="1" dirty="0" smtClean="0"/>
              <a:t>سوغ</a:t>
            </a:r>
            <a:r>
              <a:rPr lang="ar-EG" sz="2800" b="1" dirty="0" err="1" smtClean="0"/>
              <a:t>ات</a:t>
            </a:r>
            <a:r>
              <a:rPr lang="ar-EG" sz="2800" b="1" dirty="0" smtClean="0"/>
              <a:t> وجودها، وليس كذلك الأخلاق، لأنها تقوم على أسس ثابتة كالحق والعدل والخير. </a:t>
            </a:r>
            <a:endParaRPr lang="en-US" sz="2800" b="1" dirty="0" smtClean="0"/>
          </a:p>
          <a:p>
            <a:r>
              <a:rPr lang="ar-EG" sz="2800" b="1" dirty="0" smtClean="0"/>
              <a:t>كما أن الثبات في الأخلاق من شأنه أن يبعث الطمأنينة في حياة الفرد، وفي حياة المجتمع, بخلاف من ينظر إلى الأخلاق على أنها تتطور وتتبدل بتبدل الأحوال الاقتصادية والاجتماعية والسياسية, فإن من شأنها أن تجعل الإنسان يعيش من غير قيم عليا, وفي اضطراب وقلق.</a:t>
            </a:r>
            <a:endParaRPr lang="en-US" sz="28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lvl="0" rtl="1"/>
            <a:r>
              <a:rPr lang="ar-SA" sz="3600" b="1" dirty="0" smtClean="0"/>
              <a:t>رابعاً- الجمع </a:t>
            </a:r>
            <a:r>
              <a:rPr lang="ar-SA" sz="3600" b="1" dirty="0" smtClean="0"/>
              <a:t>بين الواقعية والمثالية:</a:t>
            </a:r>
            <a:r>
              <a:rPr lang="ar-SA" sz="3600" dirty="0" smtClean="0"/>
              <a:t> </a:t>
            </a:r>
            <a:endParaRPr lang="ar-SA" sz="3600"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500" b="1" dirty="0" smtClean="0"/>
              <a:t>فأما كون الأخلاق في الإسلام واقعية فتعني أنها عملية وقابلة للتطبيق, ولا يستعصي على أحد من الناس تطبيقها وتجسيدها في حياته. </a:t>
            </a:r>
          </a:p>
          <a:p>
            <a:pPr algn="just" rtl="1"/>
            <a:r>
              <a:rPr lang="ar-SA" sz="2500" b="1" dirty="0" smtClean="0"/>
              <a:t>وأما كونها في </a:t>
            </a:r>
            <a:r>
              <a:rPr lang="ar-SA" sz="2500" b="1" dirty="0" smtClean="0"/>
              <a:t>الوقت ذاته مثاليةً </a:t>
            </a:r>
            <a:r>
              <a:rPr lang="ar-SA" sz="2500" b="1" dirty="0" smtClean="0"/>
              <a:t>أيضاً </a:t>
            </a:r>
            <a:r>
              <a:rPr lang="ar-SA" sz="2500" b="1" dirty="0" smtClean="0"/>
              <a:t>فتعني </a:t>
            </a:r>
            <a:r>
              <a:rPr lang="ar-SA" sz="2500" b="1" dirty="0" smtClean="0"/>
              <a:t>أن </a:t>
            </a:r>
            <a:r>
              <a:rPr lang="ar-SA" sz="2500" b="1" dirty="0" smtClean="0"/>
              <a:t>في الناس </a:t>
            </a:r>
            <a:r>
              <a:rPr lang="ar-SA" sz="2500" b="1" dirty="0" smtClean="0"/>
              <a:t>من تتوق نفسه إلى معالي الأمور, ولا يرضى لنفسه بأن يكون كسائر الناس, ولا يشبع ذلك </a:t>
            </a:r>
            <a:r>
              <a:rPr lang="ar-SA" sz="2500" b="1" dirty="0" smtClean="0"/>
              <a:t>نَهَمه </a:t>
            </a:r>
            <a:r>
              <a:rPr lang="ar-SA" sz="2500" b="1" dirty="0" smtClean="0"/>
              <a:t>ورغبته في التسامي بخلقه, ورغبته في التحلي </a:t>
            </a:r>
            <a:r>
              <a:rPr lang="ar-SA" sz="2500" b="1" dirty="0" smtClean="0"/>
              <a:t>بالفضائل, ففسح </a:t>
            </a:r>
            <a:r>
              <a:rPr lang="ar-SA" sz="2500" b="1" dirty="0" err="1" smtClean="0"/>
              <a:t>الشرع</a:t>
            </a:r>
            <a:r>
              <a:rPr lang="ar-SA" sz="2500" b="1" dirty="0" smtClean="0"/>
              <a:t> له ذلك المجال. </a:t>
            </a:r>
            <a:endParaRPr lang="ar-SA" sz="2500" b="1" dirty="0" smtClean="0"/>
          </a:p>
          <a:p>
            <a:pPr algn="just" rtl="1"/>
            <a:r>
              <a:rPr lang="ar-SA" sz="2500" b="1" dirty="0" smtClean="0"/>
              <a:t>فالإسلام راعى </a:t>
            </a:r>
            <a:r>
              <a:rPr lang="ar-SA" sz="2500" b="1" dirty="0" smtClean="0"/>
              <a:t>بتشريعه استعدادات هذا </a:t>
            </a:r>
            <a:r>
              <a:rPr lang="ar-SA" sz="2500" b="1" dirty="0" smtClean="0"/>
              <a:t>وذاك من الناس, </a:t>
            </a:r>
            <a:r>
              <a:rPr lang="ar-SA" sz="2500" b="1" dirty="0" smtClean="0"/>
              <a:t>ولم </a:t>
            </a:r>
            <a:r>
              <a:rPr lang="ar-SA" sz="2500" b="1" dirty="0" smtClean="0"/>
              <a:t>يحملهم على </a:t>
            </a:r>
            <a:r>
              <a:rPr lang="ar-SA" sz="2500" b="1" dirty="0" smtClean="0"/>
              <a:t>ما لا يطيقون, وما يمكن أن تمله نفوسهم </a:t>
            </a:r>
            <a:r>
              <a:rPr lang="ar-SA" sz="2500" b="1" dirty="0" err="1" smtClean="0"/>
              <a:t>وتتقاصر</a:t>
            </a:r>
            <a:r>
              <a:rPr lang="ar-SA" sz="2500" b="1" dirty="0" smtClean="0"/>
              <a:t> عنه, فشرع العدل وذلك بأن يصل كل ذي حق إلى حقه, ولكن دعاه في الوقت ذاته إلى الإحسان وهي مرتبة فوق العدل, فيها التضحية والصفح والتجاوز, قال تعالى في تقرير قاعدة العدل: [يَا أَيُّهَا الَّذِينَ آَمَنُوا كُونُوا قَوَّامِينَ للهِ شُهَدَاءَ بِالقِسْطِ وَلَا يَجْرِمَنَّكُمْ شَنَآَنُ قَوْمٍ عَلَى أَلَّا تَعْدِلُوا اعْدِلُوا هُوَ أَقْرَبُ لِلتَّقْوَى وَاتَّقُوا اللهَ إِنَّ اللهَ خَبِيرٌ بِمَا تَعْمَلُونَ] </a:t>
            </a:r>
            <a:r>
              <a:rPr lang="ar-SA" sz="2000" b="1" dirty="0" smtClean="0"/>
              <a:t>{المائدة:8}</a:t>
            </a:r>
            <a:r>
              <a:rPr lang="ar-SA" sz="2000" dirty="0"/>
              <a:t>.</a:t>
            </a:r>
            <a:endParaRPr lang="en-US" sz="25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457200" y="533400"/>
            <a:ext cx="8686800" cy="4493538"/>
          </a:xfrm>
          <a:prstGeom prst="rect">
            <a:avLst/>
          </a:prstGeom>
        </p:spPr>
        <p:txBody>
          <a:bodyPr wrap="square">
            <a:spAutoFit/>
          </a:bodyPr>
          <a:lstStyle/>
          <a:p>
            <a:pPr algn="just"/>
            <a:r>
              <a:rPr lang="ar-SA" sz="2600" b="1" dirty="0" smtClean="0">
                <a:cs typeface="+mn-cs"/>
              </a:rPr>
              <a:t>وقال في تقرير المثالية والإحسان: [وَجَزَاءُ سَيِّئَةٍ سَيِّئَةٌ مِثْلُهَا فَمَنْ عَفَا وَأَصْلَحَ فَأَجْرُهُ عَلَى اللهِ إِنَّهُ لَا يُحِبُّ الظَّالِمِينَ] {الشُّورى:40}  [وَإِنْ عَاقَبْتُمْ فَعَاقِبُوا بِمِثْلِ مَا عُوقِبْتُمْ بِهِ, وَلَئِنْ صَبَرْتُمْ لَهُوَ خَيْرٌ لِلصَّابِرِينَ] {النحل:126}. </a:t>
            </a:r>
          </a:p>
          <a:p>
            <a:pPr algn="just"/>
            <a:endParaRPr lang="ar-SA" sz="2600" b="1" dirty="0" smtClean="0">
              <a:cs typeface="+mn-cs"/>
            </a:endParaRPr>
          </a:p>
          <a:p>
            <a:pPr algn="just"/>
            <a:r>
              <a:rPr lang="ar-SA" sz="2600" b="1" dirty="0" smtClean="0">
                <a:cs typeface="+mn-cs"/>
              </a:rPr>
              <a:t>والأخلاق الإسلامية في هذا يختلف عن الدعوات المثالية التي نادى بها بعض الفلاسفة من أمثال أفلاطون في كتابه الجمهورية الفاضلة, وكذلك النصارى في الوصايا التي نسبوها إلى نبي الله عيسى عليه السلام, ويستعصي على معظم الناس تطبيقها, ولا تستقيم معها حياتهم, وسرعان ما يملونها, وتسأم نفوسهم من فعله لما فيها من تكلف شديد. قال عليه الصلاة والسلام: (عَلَيْكُمْ مَا تُطِيقُونَ مِنْ الْأَعْمَالِ فَإِنَّ اللَّهَ لَا يَمَلُّ حَتَّى تَمَلُّوا). وفي معناه قوله تعالى: [فَاتَّقُوا اللهَ مَا اسْتَطَعْتُمْ] {التغابن:16}. </a:t>
            </a:r>
            <a:endParaRPr lang="en-US" sz="2600" b="1" dirty="0" smtClean="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خامساً- الوسطية</a:t>
            </a:r>
            <a:r>
              <a:rPr lang="ar-SA" dirty="0" smtClean="0"/>
              <a:t>: </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t>وتعني </a:t>
            </a:r>
            <a:r>
              <a:rPr lang="ar-SA" sz="2600" b="1" dirty="0" smtClean="0"/>
              <a:t>أ</a:t>
            </a:r>
            <a:r>
              <a:rPr lang="ar-SA" sz="2600" b="1" dirty="0" smtClean="0"/>
              <a:t>ن </a:t>
            </a:r>
            <a:r>
              <a:rPr lang="ar-SA" sz="2600" b="1" dirty="0" smtClean="0"/>
              <a:t>الأخلاق الإسلامية </a:t>
            </a:r>
            <a:r>
              <a:rPr lang="ar-SA" sz="2600" b="1" dirty="0" smtClean="0"/>
              <a:t>وسطٌ </a:t>
            </a:r>
            <a:r>
              <a:rPr lang="ar-SA" sz="2600" b="1" dirty="0" smtClean="0"/>
              <a:t>بين طرفين </a:t>
            </a:r>
            <a:r>
              <a:rPr lang="ar-SA" sz="2600" b="1" dirty="0" smtClean="0"/>
              <a:t>متضادين. وتتجلى هذه </a:t>
            </a:r>
            <a:r>
              <a:rPr lang="ar-SA" sz="2600" b="1" dirty="0" smtClean="0"/>
              <a:t>الوسطية والاعتدال </a:t>
            </a:r>
            <a:r>
              <a:rPr lang="ar-SA" sz="2600" b="1" dirty="0" smtClean="0"/>
              <a:t>في </a:t>
            </a:r>
            <a:r>
              <a:rPr lang="ar-SA" sz="2600" b="1" dirty="0" smtClean="0"/>
              <a:t>جوانب الدين </a:t>
            </a:r>
            <a:r>
              <a:rPr lang="ar-SA" sz="2600" b="1" dirty="0" smtClean="0"/>
              <a:t>كله</a:t>
            </a:r>
            <a:r>
              <a:rPr lang="ar-SA" sz="2600" b="1" dirty="0" smtClean="0"/>
              <a:t>:</a:t>
            </a:r>
            <a:r>
              <a:rPr lang="ar-SA" sz="2600" b="1" dirty="0" smtClean="0"/>
              <a:t> </a:t>
            </a:r>
          </a:p>
          <a:p>
            <a:pPr algn="just" rtl="1"/>
            <a:r>
              <a:rPr lang="ar-SA" sz="2600" b="1" dirty="0" smtClean="0"/>
              <a:t>ففي نظرة الإسلام </a:t>
            </a:r>
            <a:r>
              <a:rPr lang="ar-SA" sz="2600" b="1" dirty="0" smtClean="0"/>
              <a:t>إلى تكوين الإنسان كان وسطاً بين: </a:t>
            </a:r>
            <a:endParaRPr lang="en-US" sz="2600" b="1" dirty="0" smtClean="0"/>
          </a:p>
          <a:p>
            <a:pPr lvl="0" algn="just" rtl="1"/>
            <a:r>
              <a:rPr lang="ar-SA" sz="2600" b="1" dirty="0" smtClean="0"/>
              <a:t>غلاة المثاليين الذين يعتبرون الإنسان روحاً علوية محبوسةً في الجسد ويجب عليه أن يتحرر منه.</a:t>
            </a:r>
            <a:endParaRPr lang="en-US" sz="2600" b="1" dirty="0" smtClean="0"/>
          </a:p>
          <a:p>
            <a:pPr lvl="0" algn="just" rtl="1"/>
            <a:r>
              <a:rPr lang="ar-SA" sz="2600" b="1" dirty="0" smtClean="0"/>
              <a:t>غلاة الواقعيين الذين يعتبرون الإنسان جسداً فقط ويتنكرون للروح ومتطلباته. </a:t>
            </a:r>
            <a:endParaRPr lang="en-US" sz="2600" b="1" dirty="0" smtClean="0"/>
          </a:p>
          <a:p>
            <a:pPr algn="just" rtl="1"/>
            <a:r>
              <a:rPr lang="ar-SA" sz="2600" b="1" dirty="0" smtClean="0"/>
              <a:t>فجاء الإسلام وقرر أن الإنسان مخلوق مركب من عقل وشهوة, وفيه استعداد للتقوى والفجور, وقد بين الله له طريق الخير وطريق الشر بوساطة أنبيائه ورسله, ثم ترك له حرية الاختيار, فقال تعالى: {وَنَفْسٍ وَمَا سَوَّاهَا * فَأَلْهَمَهَا فُجُورَهَا وَتَقْوَاهَا * قَدْ أَفْلَحَ مَن زَكَّاهَا * وَقَدْ خَابَ مَن دَسَّاهَا} (7-10) سورة الشمس.  </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16</a:t>
            </a:fld>
            <a:endParaRPr lang="en-US"/>
          </a:p>
        </p:txBody>
      </p:sp>
      <p:sp>
        <p:nvSpPr>
          <p:cNvPr id="3" name="مستطيل 2"/>
          <p:cNvSpPr/>
          <p:nvPr/>
        </p:nvSpPr>
        <p:spPr>
          <a:xfrm>
            <a:off x="228600" y="381001"/>
            <a:ext cx="9372600" cy="6032421"/>
          </a:xfrm>
          <a:prstGeom prst="rect">
            <a:avLst/>
          </a:prstGeom>
        </p:spPr>
        <p:txBody>
          <a:bodyPr wrap="square">
            <a:spAutoFit/>
          </a:bodyPr>
          <a:lstStyle/>
          <a:p>
            <a:pPr algn="just"/>
            <a:r>
              <a:rPr lang="ar-SA" sz="2400" b="1" dirty="0" smtClean="0"/>
              <a:t>وفي نظرة الإسلام إلى الحياة كان وسطاً بين طرفين متقابلين هما:</a:t>
            </a:r>
            <a:endParaRPr lang="en-US" sz="2400" b="1" dirty="0" smtClean="0"/>
          </a:p>
          <a:p>
            <a:pPr lvl="0" algn="just"/>
            <a:r>
              <a:rPr lang="ar-SA" sz="2400" b="1" dirty="0" smtClean="0"/>
              <a:t>من يرى أن الحياة هي هذه الدنيا التي نعيشها فقط.</a:t>
            </a:r>
            <a:endParaRPr lang="en-US" sz="2400" b="1" dirty="0" smtClean="0"/>
          </a:p>
          <a:p>
            <a:pPr lvl="0" algn="just"/>
            <a:r>
              <a:rPr lang="ar-SA" sz="2400" b="1" dirty="0" smtClean="0"/>
              <a:t>وأولئك الذين يتنكرون لهذه الحياة الدنيوية ومتعها, ويرون أن السعي يجب أن يكون للآخرة فقط. </a:t>
            </a:r>
            <a:endParaRPr lang="en-US" sz="2400" b="1" dirty="0" smtClean="0"/>
          </a:p>
          <a:p>
            <a:pPr algn="just"/>
            <a:r>
              <a:rPr lang="ar-SA" sz="2400" b="1" dirty="0" smtClean="0"/>
              <a:t>فجاء الإسلام ليقرر الانسجام والتوافق بين الحياتين, وأن الدنيا مزرعة للآخرة, ويجب </a:t>
            </a:r>
            <a:r>
              <a:rPr lang="ar-SA" sz="2400" b="1" dirty="0" smtClean="0"/>
              <a:t>على الإنسان </a:t>
            </a:r>
            <a:r>
              <a:rPr lang="ar-SA" sz="2400" b="1" dirty="0" smtClean="0"/>
              <a:t>أن يعمل لها ويسعى في عمارتها لأنها تمثل جزءاً من المهمة التي خلق الله عز وجل البشر من أجلها. قال تعالى: {هُوَ أَنشَأَكُم مِّنَ الأَرْضِ وَاسْتَعْمَرَكُمْ فِيهَا } (61) سورة هود, أي طلب منكم عمارتها, وقال أيضاً: {قُلْ مَنْ حَرَّمَ زِينَةَ اللّهِ الَّتِيَ أَخْرَجَ لِعِبَادِهِ وَالْطَّيِّبَاتِ مِنَ الرِّزْقِ قُلْ هِي لِلَّذِينَ آمَنُواْ فِي الْحَيَاةِ الدُّنْيَا خَالِصَةً يَوْمَ الْقِيَامَةِ } (32) سورة الأعراف.</a:t>
            </a:r>
          </a:p>
          <a:p>
            <a:r>
              <a:rPr lang="ar-EG" sz="2400" b="1" dirty="0" smtClean="0"/>
              <a:t>وفي دعوته إلى التحلي بالفضائل الخلقية كان وسطاً لا يقبل الزيادة ولا النقصان, فعلى سبيل المثال لا الحصر, حث على:</a:t>
            </a:r>
            <a:endParaRPr lang="en-US" sz="2400" b="1" dirty="0" smtClean="0"/>
          </a:p>
          <a:p>
            <a:pPr lvl="0"/>
            <a:r>
              <a:rPr lang="ar-SA" sz="2400" b="1" dirty="0" smtClean="0"/>
              <a:t>1- </a:t>
            </a:r>
            <a:r>
              <a:rPr lang="ar-EG" sz="2400" b="1" dirty="0" smtClean="0"/>
              <a:t>الحكمة</a:t>
            </a:r>
            <a:r>
              <a:rPr lang="ar-SA" sz="2400" b="1" dirty="0" smtClean="0"/>
              <a:t>,</a:t>
            </a:r>
            <a:r>
              <a:rPr lang="ar-EG" sz="2400" b="1" smtClean="0"/>
              <a:t> </a:t>
            </a:r>
            <a:r>
              <a:rPr lang="ar-EG" sz="2400" b="1" dirty="0" smtClean="0"/>
              <a:t>واعتبرها فضيلة, قال تعالى: [يُؤْتِي الحِكْمَةَ مَنْ يَشَاءُ وَمَنْ يُؤْتَ الحِكْمَةَ فَقَدْ أُوتِيَ خَيْرًا كَثِيرًا] {البقرة:269} ولكنها تأتي بين رذيلتين هما: الخِبُّ والبَلَه. </a:t>
            </a:r>
            <a:r>
              <a:rPr lang="ar-EG" sz="2400" b="1" dirty="0" err="1" smtClean="0"/>
              <a:t>والخب</a:t>
            </a:r>
            <a:r>
              <a:rPr lang="ar-EG" sz="2400" b="1" dirty="0" smtClean="0"/>
              <a:t>: إفراطٌ وزيادة من جهة الاتصاف بالمكر والحيلة وسوء الظن. والبله: تفريط ونقصان عن الاعتدال, وسذاجة وسفه. </a:t>
            </a:r>
            <a:endParaRPr lang="en-US" sz="2400" b="1" dirty="0" smtClean="0"/>
          </a:p>
          <a:p>
            <a:pPr algn="just"/>
            <a:endParaRPr lang="en-US" sz="26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17</a:t>
            </a:fld>
            <a:endParaRPr lang="en-US"/>
          </a:p>
        </p:txBody>
      </p:sp>
      <p:sp>
        <p:nvSpPr>
          <p:cNvPr id="3" name="مستطيل 2"/>
          <p:cNvSpPr/>
          <p:nvPr/>
        </p:nvSpPr>
        <p:spPr>
          <a:xfrm>
            <a:off x="228600" y="304800"/>
            <a:ext cx="9372600" cy="6001643"/>
          </a:xfrm>
          <a:prstGeom prst="rect">
            <a:avLst/>
          </a:prstGeom>
        </p:spPr>
        <p:txBody>
          <a:bodyPr wrap="square">
            <a:spAutoFit/>
          </a:bodyPr>
          <a:lstStyle/>
          <a:p>
            <a:pPr lvl="0" algn="just"/>
            <a:r>
              <a:rPr lang="ar-SA" sz="2400" b="1" dirty="0" smtClean="0"/>
              <a:t>2- </a:t>
            </a:r>
            <a:r>
              <a:rPr lang="ar-EG" sz="2400" b="1" dirty="0" smtClean="0"/>
              <a:t>السخاء</a:t>
            </a:r>
            <a:r>
              <a:rPr lang="ar-SA" sz="2400" b="1" dirty="0" smtClean="0"/>
              <a:t>,</a:t>
            </a:r>
            <a:r>
              <a:rPr lang="ar-EG" sz="2400" b="1" dirty="0" smtClean="0"/>
              <a:t> </a:t>
            </a:r>
            <a:r>
              <a:rPr lang="ar-EG" sz="2400" b="1" dirty="0" smtClean="0"/>
              <a:t>واعتبره خلقاً كريماً, لكنه بين أنه يأتي بين رذيلتين, هما: الإسراف والتقتير, قال تعالى: [وَلَا تَجْعَلْ يَدَكَ مَغْلُولَةً إِلَى عُنُقِكَ وَلَا تَبْسُطْهَا كُلَّ البَسْطِ فَتَقْعُدَ مَلُومًا مَحْسُورًا] </a:t>
            </a:r>
            <a:r>
              <a:rPr lang="ar-EG" b="1" dirty="0" smtClean="0"/>
              <a:t>{الإسراء:29} </a:t>
            </a:r>
            <a:r>
              <a:rPr lang="ar-EG" sz="2400" b="1" dirty="0" smtClean="0"/>
              <a:t>وقال: [وَالَّذِينَ إِذَا أَنْفَقُوا لَمْ يُسْرِفُوا وَلَمْ يَقْتُرُوا وَكَانَ بَيْنَ ذَلِكَ قَوَامًا] </a:t>
            </a:r>
            <a:r>
              <a:rPr lang="ar-EG" b="1" dirty="0" smtClean="0"/>
              <a:t>{الفرقان:67}.</a:t>
            </a:r>
            <a:endParaRPr lang="en-US" sz="2400" b="1" dirty="0" smtClean="0"/>
          </a:p>
          <a:p>
            <a:pPr lvl="0" algn="just"/>
            <a:r>
              <a:rPr lang="ar-SA" sz="2400" b="1" dirty="0" smtClean="0"/>
              <a:t>3- </a:t>
            </a:r>
            <a:r>
              <a:rPr lang="ar-EG" sz="2400" b="1" dirty="0" smtClean="0"/>
              <a:t>الشجاعة</a:t>
            </a:r>
            <a:r>
              <a:rPr lang="ar-SA" sz="2400" b="1" dirty="0" smtClean="0"/>
              <a:t>,</a:t>
            </a:r>
            <a:r>
              <a:rPr lang="ar-EG" sz="2400" b="1" dirty="0" smtClean="0"/>
              <a:t> </a:t>
            </a:r>
            <a:r>
              <a:rPr lang="ar-EG" sz="2400" b="1" dirty="0" smtClean="0"/>
              <a:t>وهي وسطٌ بين رذيلتي التهور والجبن. </a:t>
            </a:r>
            <a:r>
              <a:rPr lang="ar-EG" sz="2400" b="1" dirty="0" smtClean="0"/>
              <a:t>فالتهور</a:t>
            </a:r>
            <a:r>
              <a:rPr lang="ar-SA" sz="2400" b="1" dirty="0" smtClean="0"/>
              <a:t>,</a:t>
            </a:r>
            <a:r>
              <a:rPr lang="ar-EG" sz="2400" b="1" dirty="0" smtClean="0"/>
              <a:t> </a:t>
            </a:r>
            <a:r>
              <a:rPr lang="ar-EG" sz="2400" b="1" dirty="0" smtClean="0"/>
              <a:t>زيادة عن الاعتدال، ويقدم بها الإنسان على الأمور المحظورة، التي يجب في العقل الإحجام عنها, قال تعالى: [وَلَا تُلْقُوا بِأَيْدِيكُمْ إِلَى التَّهْلُكَةِ] </a:t>
            </a:r>
            <a:r>
              <a:rPr lang="ar-EG" b="1" dirty="0" smtClean="0"/>
              <a:t>{البقرة:195} </a:t>
            </a:r>
            <a:r>
              <a:rPr lang="ar-EG" sz="2400" b="1" dirty="0" smtClean="0"/>
              <a:t>. </a:t>
            </a:r>
            <a:r>
              <a:rPr lang="ar-EG" sz="2400" b="1" dirty="0" smtClean="0"/>
              <a:t>والجبن</a:t>
            </a:r>
            <a:r>
              <a:rPr lang="ar-SA" sz="2400" b="1" dirty="0" smtClean="0"/>
              <a:t>,</a:t>
            </a:r>
            <a:r>
              <a:rPr lang="ar-EG" sz="2400" b="1" dirty="0" smtClean="0"/>
              <a:t> </a:t>
            </a:r>
            <a:r>
              <a:rPr lang="ar-EG" sz="2400" b="1" dirty="0" smtClean="0"/>
              <a:t>نقصان عن الاعتدال, قال تعالى في وصف المنافقين: [رَضُوا بِأَنْ يَكُونُوا مَعَ الخَوَالِفِ وَطُبِعَ عَلَى قُلُوبِهِمْ فَهُمْ لَا يَفْقَهُونَ] </a:t>
            </a:r>
            <a:r>
              <a:rPr lang="ar-EG" b="1" dirty="0" smtClean="0"/>
              <a:t>{التوبة:87}</a:t>
            </a:r>
            <a:r>
              <a:rPr lang="ar-SA" b="1" dirty="0" smtClean="0"/>
              <a:t>.</a:t>
            </a:r>
            <a:endParaRPr lang="ar-SA" sz="2400" b="1" dirty="0" smtClean="0"/>
          </a:p>
          <a:p>
            <a:pPr lvl="0" algn="just"/>
            <a:r>
              <a:rPr lang="ar-EG" sz="2400" b="1" dirty="0" smtClean="0"/>
              <a:t> </a:t>
            </a:r>
            <a:r>
              <a:rPr lang="ar-SA" sz="2400" b="1" dirty="0" smtClean="0"/>
              <a:t>4- </a:t>
            </a:r>
            <a:r>
              <a:rPr lang="ar-EG" sz="2400" b="1" dirty="0" smtClean="0"/>
              <a:t>العفة</a:t>
            </a:r>
            <a:r>
              <a:rPr lang="ar-SA" sz="2400" b="1" dirty="0" smtClean="0"/>
              <a:t>,</a:t>
            </a:r>
            <a:r>
              <a:rPr lang="ar-EG" sz="2400" b="1" dirty="0" smtClean="0"/>
              <a:t> </a:t>
            </a:r>
            <a:r>
              <a:rPr lang="ar-EG" sz="2400" b="1" dirty="0" smtClean="0"/>
              <a:t>وهي وسط بين رذيلتي الشره والخمود. فالشره هو إفراط الشهوة </a:t>
            </a:r>
            <a:r>
              <a:rPr lang="ar-SA" sz="2400" b="1" dirty="0" smtClean="0"/>
              <a:t>و</a:t>
            </a:r>
            <a:r>
              <a:rPr lang="ar-EG" sz="2400" b="1" dirty="0" smtClean="0"/>
              <a:t>المبالغة </a:t>
            </a:r>
            <a:r>
              <a:rPr lang="ar-EG" sz="2400" b="1" dirty="0" smtClean="0"/>
              <a:t>في اللذات. والخمود هو </a:t>
            </a:r>
            <a:r>
              <a:rPr lang="ar-SA" sz="2400" b="1" dirty="0" smtClean="0"/>
              <a:t>قصور </a:t>
            </a:r>
            <a:r>
              <a:rPr lang="ar-EG" sz="2400" b="1" dirty="0" smtClean="0"/>
              <a:t>الشهوة </a:t>
            </a:r>
            <a:r>
              <a:rPr lang="ar-EG" sz="2400" b="1" dirty="0" smtClean="0"/>
              <a:t>عن </a:t>
            </a:r>
            <a:r>
              <a:rPr lang="ar-SA" sz="2400" b="1" dirty="0" smtClean="0"/>
              <a:t>الاندفاع </a:t>
            </a:r>
            <a:r>
              <a:rPr lang="ar-EG" sz="2400" b="1" dirty="0" smtClean="0"/>
              <a:t>إلى </a:t>
            </a:r>
            <a:r>
              <a:rPr lang="ar-EG" sz="2400" b="1" dirty="0" smtClean="0"/>
              <a:t>ما يقتضي العقل نيله وتحصيله.</a:t>
            </a:r>
            <a:endParaRPr lang="en-US" sz="2400" b="1" dirty="0" smtClean="0"/>
          </a:p>
          <a:p>
            <a:pPr lvl="0" algn="just"/>
            <a:r>
              <a:rPr lang="ar-SA" sz="2400" b="1" dirty="0" smtClean="0"/>
              <a:t>5- </a:t>
            </a:r>
            <a:r>
              <a:rPr lang="ar-EG" sz="2400" b="1" dirty="0" smtClean="0"/>
              <a:t>الحياء</a:t>
            </a:r>
            <a:r>
              <a:rPr lang="ar-SA" sz="2400" b="1" dirty="0" smtClean="0"/>
              <a:t>,</a:t>
            </a:r>
            <a:r>
              <a:rPr lang="ar-EG" sz="2400" b="1" dirty="0" smtClean="0"/>
              <a:t> </a:t>
            </a:r>
            <a:r>
              <a:rPr lang="ar-EG" sz="2400" b="1" dirty="0" smtClean="0"/>
              <a:t>وهو وسط بين رذيلتي الوقاحة وصفاقة الوجه من جهة, والخور والمهانة من جهة أخرى.</a:t>
            </a:r>
            <a:endParaRPr lang="en-US" sz="2400" b="1" dirty="0" smtClean="0"/>
          </a:p>
          <a:p>
            <a:pPr lvl="0" algn="just"/>
            <a:r>
              <a:rPr lang="ar-SA" sz="2400" b="1" dirty="0" smtClean="0"/>
              <a:t>6- </a:t>
            </a:r>
            <a:r>
              <a:rPr lang="ar-EG" sz="2400" b="1" dirty="0" smtClean="0"/>
              <a:t>التواضع</a:t>
            </a:r>
            <a:r>
              <a:rPr lang="ar-SA" sz="2400" b="1" dirty="0" smtClean="0"/>
              <a:t>,</a:t>
            </a:r>
            <a:r>
              <a:rPr lang="ar-EG" sz="2400" b="1" dirty="0" smtClean="0"/>
              <a:t> </a:t>
            </a:r>
            <a:r>
              <a:rPr lang="ar-EG" sz="2400" b="1" dirty="0" smtClean="0"/>
              <a:t>وهو وسط بين رذيلتي </a:t>
            </a:r>
            <a:r>
              <a:rPr lang="ar-EG" sz="2400" b="1" dirty="0" err="1" smtClean="0"/>
              <a:t>الك</a:t>
            </a:r>
            <a:r>
              <a:rPr lang="ar-SA" sz="2400" b="1" dirty="0" smtClean="0"/>
              <a:t>ِ</a:t>
            </a:r>
            <a:r>
              <a:rPr lang="ar-EG" sz="2400" b="1" dirty="0" smtClean="0"/>
              <a:t>ب</a:t>
            </a:r>
            <a:r>
              <a:rPr lang="ar-SA" sz="2400" b="1" dirty="0" smtClean="0"/>
              <a:t>ْ</a:t>
            </a:r>
            <a:r>
              <a:rPr lang="ar-EG" sz="2400" b="1" dirty="0" smtClean="0"/>
              <a:t>ر </a:t>
            </a:r>
            <a:r>
              <a:rPr lang="ar-EG" sz="2400" b="1" dirty="0" smtClean="0"/>
              <a:t>والعلو من جهة, والذلة والحقارة من جهة أخرى.  </a:t>
            </a:r>
            <a:endParaRPr lang="en-US" sz="2400" b="1" dirty="0" smtClean="0"/>
          </a:p>
          <a:p>
            <a:pPr lvl="0" algn="just"/>
            <a:r>
              <a:rPr lang="ar-SA" sz="2400" b="1" dirty="0" smtClean="0"/>
              <a:t>7- </a:t>
            </a:r>
            <a:r>
              <a:rPr lang="ar-EG" sz="2400" b="1" dirty="0" smtClean="0"/>
              <a:t>العدل</a:t>
            </a:r>
            <a:r>
              <a:rPr lang="ar-SA" sz="2400" b="1" dirty="0" smtClean="0"/>
              <a:t>,</a:t>
            </a:r>
            <a:r>
              <a:rPr lang="ar-EG" sz="2400" b="1" dirty="0" smtClean="0"/>
              <a:t> هو </a:t>
            </a:r>
            <a:r>
              <a:rPr lang="ar-EG" sz="2400" b="1" dirty="0" smtClean="0"/>
              <a:t>التوسط المحمود في كل شيء, بأن يعطي كل ذي حق حقه, من غير </a:t>
            </a:r>
            <a:r>
              <a:rPr lang="ar-EG" sz="2400" b="1" dirty="0" err="1" smtClean="0"/>
              <a:t>غ</a:t>
            </a:r>
            <a:r>
              <a:rPr lang="ar-SA" sz="2400" b="1" dirty="0" smtClean="0"/>
              <a:t>َ</a:t>
            </a:r>
            <a:r>
              <a:rPr lang="ar-EG" sz="2400" b="1" dirty="0" smtClean="0"/>
              <a:t>ب</a:t>
            </a:r>
            <a:r>
              <a:rPr lang="ar-SA" sz="2400" b="1" dirty="0" smtClean="0"/>
              <a:t>ْ</a:t>
            </a:r>
            <a:r>
              <a:rPr lang="ar-EG" sz="2400" b="1" dirty="0" smtClean="0"/>
              <a:t>ن </a:t>
            </a:r>
            <a:r>
              <a:rPr lang="ar-EG" sz="2400" b="1" dirty="0" smtClean="0"/>
              <a:t>وتغابن. </a:t>
            </a:r>
            <a:r>
              <a:rPr lang="ar-EG" sz="2400" b="1" dirty="0" smtClean="0"/>
              <a:t>والغبن</a:t>
            </a:r>
            <a:r>
              <a:rPr lang="ar-SA" sz="2400" b="1" dirty="0" smtClean="0"/>
              <a:t>:</a:t>
            </a:r>
            <a:r>
              <a:rPr lang="ar-EG" sz="2400" b="1" dirty="0" smtClean="0"/>
              <a:t> إفراط</a:t>
            </a:r>
            <a:r>
              <a:rPr lang="ar-SA" sz="2400" b="1" dirty="0" smtClean="0"/>
              <a:t>ٌ.</a:t>
            </a:r>
            <a:r>
              <a:rPr lang="ar-EG" sz="2400" b="1" dirty="0" smtClean="0"/>
              <a:t> </a:t>
            </a:r>
            <a:r>
              <a:rPr lang="ar-EG" sz="2400" b="1" dirty="0" smtClean="0"/>
              <a:t>أي أن يأخذ </a:t>
            </a:r>
            <a:r>
              <a:rPr lang="ar-SA" sz="2400" b="1" dirty="0" smtClean="0"/>
              <a:t>الإنسان </a:t>
            </a:r>
            <a:r>
              <a:rPr lang="ar-EG" sz="2400" b="1" dirty="0" smtClean="0"/>
              <a:t>ما </a:t>
            </a:r>
            <a:r>
              <a:rPr lang="ar-EG" sz="2400" b="1" dirty="0" smtClean="0"/>
              <a:t>ليس </a:t>
            </a:r>
            <a:r>
              <a:rPr lang="ar-EG" sz="2400" b="1" dirty="0" smtClean="0"/>
              <a:t>له</a:t>
            </a:r>
            <a:r>
              <a:rPr lang="ar-SA" sz="2400" b="1" dirty="0" smtClean="0"/>
              <a:t>.</a:t>
            </a:r>
            <a:r>
              <a:rPr lang="ar-EG" sz="2400" b="1" dirty="0" smtClean="0"/>
              <a:t> والتغابن</a:t>
            </a:r>
            <a:r>
              <a:rPr lang="ar-SA" sz="2400" b="1" dirty="0" smtClean="0"/>
              <a:t>:</a:t>
            </a:r>
            <a:r>
              <a:rPr lang="ar-EG" sz="2400" b="1" dirty="0" smtClean="0"/>
              <a:t> تفريط</a:t>
            </a:r>
            <a:r>
              <a:rPr lang="ar-SA" sz="2400" b="1" dirty="0" smtClean="0"/>
              <a:t>ٌ</a:t>
            </a:r>
            <a:r>
              <a:rPr lang="ar-SA" sz="2400" b="1" dirty="0" smtClean="0"/>
              <a:t>.</a:t>
            </a:r>
            <a:r>
              <a:rPr lang="ar-EG" sz="2400" b="1" dirty="0" smtClean="0"/>
              <a:t> </a:t>
            </a:r>
            <a:r>
              <a:rPr lang="ar-EG" sz="2400" b="1" dirty="0" smtClean="0"/>
              <a:t>أي أن </a:t>
            </a:r>
            <a:r>
              <a:rPr lang="ar-EG" sz="2400" b="1" dirty="0" err="1" smtClean="0"/>
              <a:t>ي</a:t>
            </a:r>
            <a:r>
              <a:rPr lang="ar-SA" sz="2400" b="1" dirty="0" smtClean="0"/>
              <a:t>ُ</a:t>
            </a:r>
            <a:r>
              <a:rPr lang="ar-EG" sz="2400" b="1" dirty="0" smtClean="0"/>
              <a:t>عطي </a:t>
            </a:r>
            <a:r>
              <a:rPr lang="ar-EG" sz="2400" b="1" dirty="0" smtClean="0"/>
              <a:t>في المعاملة ما ليس عليه </a:t>
            </a:r>
            <a:r>
              <a:rPr lang="ar-EG" sz="2400" b="1" dirty="0" smtClean="0"/>
              <a:t>حمد</a:t>
            </a:r>
            <a:r>
              <a:rPr lang="ar-SA" sz="2400" b="1" dirty="0" smtClean="0"/>
              <a:t>ٌ</a:t>
            </a:r>
            <a:r>
              <a:rPr lang="ar-EG" sz="2400" b="1" dirty="0" smtClean="0"/>
              <a:t> و</a:t>
            </a:r>
            <a:r>
              <a:rPr lang="ar-SA" sz="2400" b="1" dirty="0" smtClean="0"/>
              <a:t>لا </a:t>
            </a:r>
            <a:r>
              <a:rPr lang="ar-EG" sz="2400" b="1" dirty="0" smtClean="0"/>
              <a:t>أجر</a:t>
            </a:r>
            <a:r>
              <a:rPr lang="ar-EG" sz="2400" b="1" dirty="0" smtClean="0"/>
              <a:t>.</a:t>
            </a:r>
            <a:endParaRPr lang="en-US" sz="2400" b="1" dirty="0" smtClean="0"/>
          </a:p>
          <a:p>
            <a:pPr lvl="0"/>
            <a:endParaRPr lang="en-US" sz="24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1494</TotalTime>
  <Words>2932</Words>
  <Application>Microsoft Office PowerPoint</Application>
  <PresentationFormat>A4 Paper (210x297 mm)‎</PresentationFormat>
  <Paragraphs>87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الثالثة خصائص الأخلاق الإسلامية </vt:lpstr>
      <vt:lpstr>أولاً- الانبثاق عن عقيدة الإسلام: </vt:lpstr>
      <vt:lpstr>الشريحة 4</vt:lpstr>
      <vt:lpstr>الشريحة 5</vt:lpstr>
      <vt:lpstr>ثانياً- الشمول: </vt:lpstr>
      <vt:lpstr>الشريحة 7</vt:lpstr>
      <vt:lpstr>الشريحة 8</vt:lpstr>
      <vt:lpstr>الشريحة 9</vt:lpstr>
      <vt:lpstr>الشريحة 10</vt:lpstr>
      <vt:lpstr>ثالثاً- الثبات: </vt:lpstr>
      <vt:lpstr>الشريحة 12</vt:lpstr>
      <vt:lpstr>رابعاً- الجمع بين الواقعية والمثالية: </vt:lpstr>
      <vt:lpstr>الشريحة 14</vt:lpstr>
      <vt:lpstr>خامساً- الوسطية: </vt:lpstr>
      <vt:lpstr>الشريحة 16</vt:lpstr>
      <vt:lpstr>الشريحة 17</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113</cp:revision>
  <dcterms:created xsi:type="dcterms:W3CDTF">2009-10-14T19:14:34Z</dcterms:created>
  <dcterms:modified xsi:type="dcterms:W3CDTF">2012-02-07T02:00:49Z</dcterms:modified>
</cp:coreProperties>
</file>