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301" r:id="rId3"/>
    <p:sldId id="317" r:id="rId4"/>
    <p:sldId id="302" r:id="rId5"/>
    <p:sldId id="303" r:id="rId6"/>
    <p:sldId id="304" r:id="rId7"/>
    <p:sldId id="305" r:id="rId8"/>
    <p:sldId id="306" r:id="rId9"/>
    <p:sldId id="307" r:id="rId10"/>
    <p:sldId id="312" r:id="rId11"/>
    <p:sldId id="308" r:id="rId12"/>
    <p:sldId id="309" r:id="rId13"/>
    <p:sldId id="310" r:id="rId14"/>
    <p:sldId id="311" r:id="rId15"/>
    <p:sldId id="313" r:id="rId16"/>
    <p:sldId id="314" r:id="rId17"/>
    <p:sldId id="315" r:id="rId18"/>
    <p:sldId id="316"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09256"/>
    <a:srgbClr val="009900"/>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6943" autoAdjust="0"/>
    <p:restoredTop sz="94664" autoAdjust="0"/>
  </p:normalViewPr>
  <p:slideViewPr>
    <p:cSldViewPr>
      <p:cViewPr>
        <p:scale>
          <a:sx n="60" d="100"/>
          <a:sy n="60" d="100"/>
        </p:scale>
        <p:origin x="-960" y="-3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dirty="0" smtClean="0">
                <a:solidFill>
                  <a:srgbClr val="709256"/>
                </a:solidFill>
                <a:cs typeface="Arial" pitchFamily="34" charset="0"/>
              </a:rPr>
              <a:t>Fourth  </a:t>
            </a:r>
            <a:r>
              <a:rPr lang="en-US" b="1" dirty="0" smtClean="0">
                <a:solidFill>
                  <a:srgbClr val="709256"/>
                </a:solidFill>
                <a:cs typeface="Arial" pitchFamily="34" charset="0"/>
              </a:rPr>
              <a:t>Class</a:t>
            </a: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r>
              <a:rPr lang="en-US" dirty="0" smtClean="0"/>
              <a:t>Reading Passages</a:t>
            </a:r>
          </a:p>
          <a:p>
            <a:r>
              <a:rPr lang="en-US" smtClean="0"/>
              <a:t>Practice </a:t>
            </a:r>
            <a:endParaRPr lang="en-US"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Elements of the Lecture </a:t>
            </a:r>
            <a:endParaRPr lang="en-US" dirty="0"/>
          </a:p>
        </p:txBody>
      </p:sp>
      <p:sp>
        <p:nvSpPr>
          <p:cNvPr id="3" name="Content Placeholder 2"/>
          <p:cNvSpPr>
            <a:spLocks noGrp="1"/>
          </p:cNvSpPr>
          <p:nvPr>
            <p:ph idx="1"/>
          </p:nvPr>
        </p:nvSpPr>
        <p:spPr/>
        <p:txBody>
          <a:bodyPr/>
          <a:lstStyle/>
          <a:p>
            <a:pPr algn="l">
              <a:buFontTx/>
              <a:buChar char="-"/>
            </a:pPr>
            <a:r>
              <a:rPr lang="en-US" dirty="0" smtClean="0"/>
              <a:t>Identifying Topic &amp; Main Ideas</a:t>
            </a:r>
          </a:p>
          <a:p>
            <a:pPr algn="l">
              <a:buFontTx/>
              <a:buChar char="-"/>
            </a:pPr>
            <a:r>
              <a:rPr lang="en-US" dirty="0" smtClean="0"/>
              <a:t>Understanding Pronoun References</a:t>
            </a:r>
          </a:p>
          <a:p>
            <a:pPr algn="l">
              <a:buFontTx/>
              <a:buChar char="-"/>
            </a:pPr>
            <a:r>
              <a:rPr lang="en-US" dirty="0" smtClean="0"/>
              <a:t>Getting Meaning from Context </a:t>
            </a:r>
          </a:p>
          <a:p>
            <a:pPr algn="l">
              <a:buFontTx/>
              <a:buChar char="-"/>
            </a:pPr>
            <a:r>
              <a:rPr lang="en-US" dirty="0" smtClean="0"/>
              <a:t>Understanding Parts of Speech </a:t>
            </a:r>
            <a:endParaRPr lang="en-US" dirty="0"/>
          </a:p>
        </p:txBody>
      </p:sp>
    </p:spTree>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City That’s Doing Something Right</a:t>
            </a:r>
            <a:endParaRPr lang="en-US" dirty="0"/>
          </a:p>
        </p:txBody>
      </p:sp>
      <p:sp>
        <p:nvSpPr>
          <p:cNvPr id="3" name="Content Placeholder 2"/>
          <p:cNvSpPr>
            <a:spLocks noGrp="1"/>
          </p:cNvSpPr>
          <p:nvPr>
            <p:ph idx="1"/>
          </p:nvPr>
        </p:nvSpPr>
        <p:spPr/>
        <p:txBody>
          <a:bodyPr/>
          <a:lstStyle/>
          <a:p>
            <a:pPr algn="l"/>
            <a:r>
              <a:rPr lang="en-US" sz="1600" dirty="0" smtClean="0"/>
              <a:t>		</a:t>
            </a:r>
            <a:r>
              <a:rPr lang="en-US" sz="1600" dirty="0" smtClean="0"/>
              <a:t> </a:t>
            </a:r>
            <a:r>
              <a:rPr lang="en-US" sz="1600" dirty="0" smtClean="0"/>
              <a:t>There's </a:t>
            </a:r>
            <a:r>
              <a:rPr lang="en-US" sz="1600" dirty="0" smtClean="0"/>
              <a:t>good news and bad news about life in modern cities—first, the bad.</a:t>
            </a:r>
            <a:br>
              <a:rPr lang="en-US" sz="1600" dirty="0" smtClean="0"/>
            </a:br>
            <a:r>
              <a:rPr lang="en-US" sz="1600" dirty="0" smtClean="0"/>
              <a:t>People who study population growth </a:t>
            </a:r>
            <a:r>
              <a:rPr lang="en-US" sz="1600" dirty="0" smtClean="0">
                <a:solidFill>
                  <a:srgbClr val="00B0F0"/>
                </a:solidFill>
              </a:rPr>
              <a:t>predict </a:t>
            </a:r>
            <a:r>
              <a:rPr lang="en-US" sz="1600" dirty="0" smtClean="0"/>
              <a:t>a nightmare by the year 2025: the</a:t>
            </a:r>
            <a:br>
              <a:rPr lang="en-US" sz="1600" dirty="0" smtClean="0"/>
            </a:br>
            <a:r>
              <a:rPr lang="en-US" sz="1600" dirty="0" smtClean="0"/>
              <a:t>global population will be more than 8 billion, and almost 4 billion of these</a:t>
            </a:r>
            <a:br>
              <a:rPr lang="en-US" sz="1600" dirty="0" smtClean="0"/>
            </a:br>
            <a:r>
              <a:rPr lang="en-US" sz="1600" dirty="0" smtClean="0"/>
              <a:t>people will be living in cities </a:t>
            </a:r>
            <a:r>
              <a:rPr lang="en-US" sz="1600" dirty="0" smtClean="0">
                <a:solidFill>
                  <a:srgbClr val="00B0F0"/>
                </a:solidFill>
              </a:rPr>
              <a:t>in developing countries </a:t>
            </a:r>
            <a:r>
              <a:rPr lang="en-US" sz="1600" dirty="0" smtClean="0"/>
              <a:t>such as India and Nigeria.</a:t>
            </a:r>
            <a:br>
              <a:rPr lang="en-US" sz="1600" dirty="0" smtClean="0"/>
            </a:br>
            <a:r>
              <a:rPr lang="en-US" sz="1600" dirty="0" smtClean="0"/>
              <a:t>Population growth is already causing unbelievable overcrowding. </a:t>
            </a:r>
            <a:r>
              <a:rPr lang="en-US" sz="1600" dirty="0" smtClean="0"/>
              <a:t>Due </a:t>
            </a:r>
            <a:r>
              <a:rPr lang="en-US" sz="1600" dirty="0" smtClean="0"/>
              <a:t>to overcrowding,</a:t>
            </a:r>
            <a:br>
              <a:rPr lang="en-US" sz="1600" dirty="0" smtClean="0"/>
            </a:br>
            <a:r>
              <a:rPr lang="en-US" sz="1600" dirty="0" smtClean="0"/>
              <a:t>these cities have problems with air </a:t>
            </a:r>
            <a:r>
              <a:rPr lang="en-US" sz="1600" dirty="0" smtClean="0">
                <a:solidFill>
                  <a:srgbClr val="00B0F0"/>
                </a:solidFill>
              </a:rPr>
              <a:t>pollution</a:t>
            </a:r>
            <a:r>
              <a:rPr lang="en-US" sz="1600" dirty="0" smtClean="0"/>
              <a:t>, disease, and crime. People spend</a:t>
            </a:r>
            <a:br>
              <a:rPr lang="en-US" sz="1600" dirty="0" smtClean="0"/>
            </a:br>
            <a:r>
              <a:rPr lang="en-US" sz="1600" dirty="0" smtClean="0"/>
              <a:t>hours in </a:t>
            </a:r>
            <a:r>
              <a:rPr lang="en-US" sz="1600" dirty="0" smtClean="0">
                <a:solidFill>
                  <a:srgbClr val="00B0F0"/>
                </a:solidFill>
              </a:rPr>
              <a:t>gridlock</a:t>
            </a:r>
            <a:r>
              <a:rPr lang="en-US" sz="1600" dirty="0" smtClean="0"/>
              <a:t>—that is, traffic so horrible that it simply doesn't move—when</a:t>
            </a:r>
            <a:br>
              <a:rPr lang="en-US" sz="1600" dirty="0" smtClean="0"/>
            </a:br>
            <a:r>
              <a:rPr lang="en-US" sz="1600" dirty="0" smtClean="0"/>
              <a:t>they </a:t>
            </a:r>
            <a:r>
              <a:rPr lang="en-US" sz="1600" dirty="0" smtClean="0">
                <a:solidFill>
                  <a:srgbClr val="00B0F0"/>
                </a:solidFill>
              </a:rPr>
              <a:t>commute</a:t>
            </a:r>
            <a:r>
              <a:rPr lang="en-US" sz="1600" dirty="0" smtClean="0"/>
              <a:t> daily from their homes to their work and back. There isn't enough</a:t>
            </a:r>
            <a:br>
              <a:rPr lang="en-US" sz="1600" dirty="0" smtClean="0"/>
            </a:br>
            <a:r>
              <a:rPr lang="en-US" sz="1600" dirty="0" smtClean="0"/>
              <a:t>water, transportation, or housing. Many people don't have access to health</a:t>
            </a:r>
            <a:br>
              <a:rPr lang="en-US" sz="1600" dirty="0" smtClean="0"/>
            </a:br>
            <a:r>
              <a:rPr lang="en-US" sz="1600" dirty="0" smtClean="0"/>
              <a:t>services or jobs. Now the good news: in </a:t>
            </a:r>
            <a:r>
              <a:rPr lang="en-US" sz="1600" i="1" dirty="0" smtClean="0"/>
              <a:t>some </a:t>
            </a:r>
            <a:r>
              <a:rPr lang="en-US" sz="1600" dirty="0" smtClean="0"/>
              <a:t>cities, instead of </a:t>
            </a:r>
            <a:r>
              <a:rPr lang="en-US" sz="1600" dirty="0" smtClean="0">
                <a:solidFill>
                  <a:srgbClr val="00B0F0"/>
                </a:solidFill>
              </a:rPr>
              <a:t>worsening</a:t>
            </a:r>
            <a:r>
              <a:rPr lang="en-US" sz="1600" dirty="0" smtClean="0"/>
              <a:t/>
            </a:r>
            <a:br>
              <a:rPr lang="en-US" sz="1600" dirty="0" smtClean="0"/>
            </a:br>
            <a:r>
              <a:rPr lang="en-US" sz="1600" dirty="0" smtClean="0"/>
              <a:t>urban life is actually getting much </a:t>
            </a:r>
            <a:r>
              <a:rPr lang="en-US" sz="1600" dirty="0" smtClean="0"/>
              <a:t>better.</a:t>
            </a:r>
          </a:p>
          <a:p>
            <a:pPr algn="l"/>
            <a:r>
              <a:rPr lang="en-US" sz="1600" dirty="0" smtClean="0">
                <a:solidFill>
                  <a:srgbClr val="FF0000"/>
                </a:solidFill>
              </a:rPr>
              <a:t>What does developing countries mean?</a:t>
            </a:r>
          </a:p>
          <a:p>
            <a:pPr algn="l"/>
            <a:r>
              <a:rPr lang="en-US" sz="1600" dirty="0" smtClean="0">
                <a:solidFill>
                  <a:srgbClr val="FF0000"/>
                </a:solidFill>
              </a:rPr>
              <a:t>What does gridlock mean? </a:t>
            </a:r>
          </a:p>
          <a:p>
            <a:pPr algn="l"/>
            <a:r>
              <a:rPr lang="en-US" sz="1600" dirty="0" smtClean="0">
                <a:solidFill>
                  <a:srgbClr val="FF0000"/>
                </a:solidFill>
              </a:rPr>
              <a:t>What does predict mean? </a:t>
            </a:r>
            <a:r>
              <a:rPr lang="en-US" sz="1600" dirty="0" smtClean="0"/>
              <a:t>To say in advance that something will happen </a:t>
            </a:r>
          </a:p>
          <a:p>
            <a:pPr algn="l"/>
            <a:r>
              <a:rPr lang="en-US" sz="1600" dirty="0" smtClean="0">
                <a:solidFill>
                  <a:srgbClr val="FF0000"/>
                </a:solidFill>
              </a:rPr>
              <a:t>What does commute mean?</a:t>
            </a:r>
          </a:p>
          <a:p>
            <a:pPr algn="l"/>
            <a:r>
              <a:rPr lang="en-US" sz="1600" dirty="0" smtClean="0">
                <a:solidFill>
                  <a:srgbClr val="FF0000"/>
                </a:solidFill>
              </a:rPr>
              <a:t>What does worsening mean?</a:t>
            </a:r>
            <a:endParaRPr lang="en-US" sz="1600" dirty="0">
              <a:solidFill>
                <a:srgbClr val="FF0000"/>
              </a:solidFill>
            </a:endParaRPr>
          </a:p>
        </p:txBody>
      </p:sp>
    </p:spTree>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B : A City and It Mayor</a:t>
            </a:r>
            <a:endParaRPr lang="en-US" dirty="0"/>
          </a:p>
        </p:txBody>
      </p:sp>
      <p:sp>
        <p:nvSpPr>
          <p:cNvPr id="3" name="Content Placeholder 2"/>
          <p:cNvSpPr>
            <a:spLocks noGrp="1"/>
          </p:cNvSpPr>
          <p:nvPr>
            <p:ph idx="1"/>
          </p:nvPr>
        </p:nvSpPr>
        <p:spPr/>
        <p:txBody>
          <a:bodyPr/>
          <a:lstStyle/>
          <a:p>
            <a:pPr algn="l"/>
            <a:r>
              <a:rPr lang="en-US" sz="1600" dirty="0" smtClean="0"/>
              <a:t>		</a:t>
            </a:r>
            <a:r>
              <a:rPr lang="en-US" sz="1600" u="sng" dirty="0" smtClean="0"/>
              <a:t>It </a:t>
            </a:r>
            <a:r>
              <a:rPr lang="en-US" sz="1600" u="sng" dirty="0" smtClean="0"/>
              <a:t>might not be a surprise to find that life </a:t>
            </a:r>
            <a:r>
              <a:rPr lang="en-US" sz="1600" u="sng" dirty="0" smtClean="0">
                <a:solidFill>
                  <a:srgbClr val="00B0F0"/>
                </a:solidFill>
              </a:rPr>
              <a:t>in affluent </a:t>
            </a:r>
            <a:r>
              <a:rPr lang="en-US" sz="1600" u="sng" dirty="0" smtClean="0"/>
              <a:t>cities is improving. But </a:t>
            </a:r>
            <a:r>
              <a:rPr lang="en-US" sz="1600" u="sng" dirty="0" smtClean="0"/>
              <a:t>what about </a:t>
            </a:r>
            <a:r>
              <a:rPr lang="en-US" sz="1600" u="sng" dirty="0" smtClean="0"/>
              <a:t>cities that </a:t>
            </a:r>
            <a:r>
              <a:rPr lang="en-US" sz="1600" i="1" u="sng" dirty="0" smtClean="0"/>
              <a:t>aren't </a:t>
            </a:r>
            <a:r>
              <a:rPr lang="en-US" sz="1600" u="sng" dirty="0" smtClean="0"/>
              <a:t>rich? The city of Curitiba, Brazil, proves that it's </a:t>
            </a:r>
            <a:r>
              <a:rPr lang="en-US" sz="1600" u="sng" dirty="0" smtClean="0"/>
              <a:t>possible for </a:t>
            </a:r>
            <a:r>
              <a:rPr lang="en-US" sz="1600" u="sng" dirty="0" smtClean="0"/>
              <a:t>even a city in a developing country to offer a good life to its residents. </a:t>
            </a:r>
            <a:r>
              <a:rPr lang="en-US" sz="1600" dirty="0" smtClean="0"/>
              <a:t>The mayor of Curitiba for twenty-five years, Jaime Lerner, was an architect and a very practical person. Under his leadership, the city planners established a list of </a:t>
            </a:r>
            <a:r>
              <a:rPr lang="en-US" sz="1600" dirty="0" smtClean="0">
                <a:solidFill>
                  <a:srgbClr val="00B0F0"/>
                </a:solidFill>
              </a:rPr>
              <a:t>priorities</a:t>
            </a:r>
            <a:r>
              <a:rPr lang="en-US" sz="1600" dirty="0" smtClean="0"/>
              <a:t>—in other words, a list of what was most important to work on. They decided to focus on the environment and on the quality of life. With an average income of only about $2000 per person per year, Curitiba has the same problems as many cities. However, it also has </a:t>
            </a:r>
            <a:r>
              <a:rPr lang="en-US" sz="1600" dirty="0" smtClean="0">
                <a:solidFill>
                  <a:srgbClr val="00B0F0"/>
                </a:solidFill>
              </a:rPr>
              <a:t>some creative </a:t>
            </a:r>
            <a:r>
              <a:rPr lang="en-US" sz="1600" dirty="0" smtClean="0"/>
              <a:t>solutions</a:t>
            </a:r>
            <a:r>
              <a:rPr lang="en-US" sz="1600" dirty="0" smtClean="0"/>
              <a:t>.</a:t>
            </a:r>
          </a:p>
          <a:p>
            <a:pPr algn="l"/>
            <a:endParaRPr lang="en-US" sz="1600" dirty="0" smtClean="0"/>
          </a:p>
          <a:p>
            <a:pPr algn="l"/>
            <a:endParaRPr lang="en-US" sz="1600" dirty="0" smtClean="0"/>
          </a:p>
          <a:p>
            <a:pPr algn="l"/>
            <a:endParaRPr lang="en-US" sz="1600" dirty="0" smtClean="0"/>
          </a:p>
          <a:p>
            <a:pPr algn="l"/>
            <a:r>
              <a:rPr lang="en-US" sz="1600" dirty="0" smtClean="0">
                <a:solidFill>
                  <a:srgbClr val="FF0000"/>
                </a:solidFill>
              </a:rPr>
              <a:t>Identify The Main Idea :______________________________________________________________________</a:t>
            </a:r>
          </a:p>
          <a:p>
            <a:pPr algn="l"/>
            <a:r>
              <a:rPr lang="en-US" sz="1600" dirty="0" smtClean="0">
                <a:solidFill>
                  <a:srgbClr val="FF0000"/>
                </a:solidFill>
              </a:rPr>
              <a:t>What </a:t>
            </a:r>
            <a:r>
              <a:rPr lang="en-US" sz="1600" dirty="0" smtClean="0">
                <a:solidFill>
                  <a:srgbClr val="FF0000"/>
                </a:solidFill>
              </a:rPr>
              <a:t>d</a:t>
            </a:r>
            <a:r>
              <a:rPr lang="en-US" sz="1600" dirty="0" smtClean="0">
                <a:solidFill>
                  <a:srgbClr val="FF0000"/>
                </a:solidFill>
              </a:rPr>
              <a:t>oes affluent mean?</a:t>
            </a:r>
          </a:p>
          <a:p>
            <a:pPr algn="l"/>
            <a:r>
              <a:rPr lang="en-US" sz="1600" dirty="0" smtClean="0">
                <a:solidFill>
                  <a:srgbClr val="FF0000"/>
                </a:solidFill>
              </a:rPr>
              <a:t>What does priorities mean?</a:t>
            </a:r>
          </a:p>
          <a:p>
            <a:pPr algn="l"/>
            <a:r>
              <a:rPr lang="en-US" sz="1600" dirty="0" smtClean="0"/>
              <a:t/>
            </a:r>
            <a:br>
              <a:rPr lang="en-US" sz="1600" dirty="0" smtClean="0"/>
            </a:br>
            <a:endParaRPr lang="en-US" sz="1600" dirty="0"/>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dirty="0" smtClean="0"/>
              <a:t>Paragraph C: Garbage </a:t>
            </a:r>
            <a:r>
              <a:rPr lang="en-US" b="1" i="1" dirty="0" smtClean="0"/>
              <a:t>Collection</a:t>
            </a:r>
            <a:endParaRPr lang="en-US" dirty="0"/>
          </a:p>
        </p:txBody>
      </p:sp>
      <p:sp>
        <p:nvSpPr>
          <p:cNvPr id="3" name="Content Placeholder 2"/>
          <p:cNvSpPr>
            <a:spLocks noGrp="1"/>
          </p:cNvSpPr>
          <p:nvPr>
            <p:ph idx="1"/>
          </p:nvPr>
        </p:nvSpPr>
        <p:spPr/>
        <p:txBody>
          <a:bodyPr/>
          <a:lstStyle/>
          <a:p>
            <a:pPr algn="l"/>
            <a:r>
              <a:rPr lang="en-US" sz="1600" dirty="0" smtClean="0"/>
              <a:t/>
            </a:r>
            <a:br>
              <a:rPr lang="en-US" sz="1600" dirty="0" smtClean="0"/>
            </a:br>
            <a:r>
              <a:rPr lang="en-US" sz="1600" dirty="0" smtClean="0"/>
              <a:t>	[</a:t>
            </a:r>
            <a:r>
              <a:rPr lang="en-US" sz="1600" dirty="0" smtClean="0"/>
              <a:t>C] One creative solution is the method of garbage collection. In neighborhoods that garbage trucks can't reach, poor people bring bags of trash to special centers. At these centers, they exchange the </a:t>
            </a:r>
            <a:r>
              <a:rPr lang="en-US" sz="1600" dirty="0" smtClean="0">
                <a:solidFill>
                  <a:srgbClr val="00B0F0"/>
                </a:solidFill>
              </a:rPr>
              <a:t>trash</a:t>
            </a:r>
            <a:r>
              <a:rPr lang="en-US" sz="1600" dirty="0" smtClean="0"/>
              <a:t> for fresh </a:t>
            </a:r>
            <a:r>
              <a:rPr lang="en-US" sz="1600" dirty="0" smtClean="0">
                <a:solidFill>
                  <a:srgbClr val="00B0F0"/>
                </a:solidFill>
              </a:rPr>
              <a:t>produce</a:t>
            </a:r>
            <a:r>
              <a:rPr lang="en-US" sz="1600" dirty="0" smtClean="0"/>
              <a:t>—such as potatoes and oranges—or for bus tickets. At a </a:t>
            </a:r>
            <a:r>
              <a:rPr lang="en-US" sz="1600" dirty="0" smtClean="0">
                <a:solidFill>
                  <a:srgbClr val="00B0F0"/>
                </a:solidFill>
              </a:rPr>
              <a:t>recycling plant, </a:t>
            </a:r>
            <a:r>
              <a:rPr lang="en-US" sz="1600" dirty="0" smtClean="0"/>
              <a:t>workers separate bottles, plastic, and cans from other trash. </a:t>
            </a:r>
            <a:r>
              <a:rPr lang="en-US" sz="1600" i="1" dirty="0" smtClean="0"/>
              <a:t>Two-thirds </a:t>
            </a:r>
            <a:r>
              <a:rPr lang="en-US" sz="1600" dirty="0" smtClean="0"/>
              <a:t>of Curitiba's garbage is recycled, which is good for the environment. And the plant gives jobs to the poorest people, which improves their lives</a:t>
            </a:r>
            <a:r>
              <a:rPr lang="en-US" sz="1600" dirty="0" smtClean="0"/>
              <a:t>.</a:t>
            </a:r>
          </a:p>
          <a:p>
            <a:pPr algn="l"/>
            <a:endParaRPr lang="en-US" sz="1600" dirty="0" smtClean="0"/>
          </a:p>
          <a:p>
            <a:pPr algn="l"/>
            <a:r>
              <a:rPr lang="en-US" sz="1600" dirty="0" err="1" smtClean="0">
                <a:solidFill>
                  <a:srgbClr val="FF0000"/>
                </a:solidFill>
              </a:rPr>
              <a:t>Tash</a:t>
            </a:r>
            <a:r>
              <a:rPr lang="en-US" sz="1600" dirty="0" smtClean="0">
                <a:solidFill>
                  <a:srgbClr val="FF0000"/>
                </a:solidFill>
              </a:rPr>
              <a:t> </a:t>
            </a:r>
            <a:r>
              <a:rPr lang="en-US" sz="1600" dirty="0" smtClean="0">
                <a:solidFill>
                  <a:srgbClr val="FF0000"/>
                </a:solidFill>
                <a:sym typeface="Wingdings" pitchFamily="2" charset="2"/>
              </a:rPr>
              <a:t></a:t>
            </a:r>
          </a:p>
          <a:p>
            <a:pPr algn="l"/>
            <a:r>
              <a:rPr lang="en-US" sz="1600" dirty="0" smtClean="0">
                <a:solidFill>
                  <a:srgbClr val="FF0000"/>
                </a:solidFill>
                <a:sym typeface="Wingdings" pitchFamily="2" charset="2"/>
              </a:rPr>
              <a:t>Produce </a:t>
            </a:r>
          </a:p>
          <a:p>
            <a:pPr algn="l"/>
            <a:endParaRPr lang="en-US" sz="1600" dirty="0" smtClean="0">
              <a:solidFill>
                <a:srgbClr val="FF0000"/>
              </a:solidFill>
              <a:sym typeface="Wingdings" pitchFamily="2" charset="2"/>
            </a:endParaRPr>
          </a:p>
          <a:p>
            <a:pPr algn="l"/>
            <a:r>
              <a:rPr lang="en-US" sz="1600" dirty="0" smtClean="0">
                <a:solidFill>
                  <a:srgbClr val="FF0000"/>
                </a:solidFill>
                <a:sym typeface="Wingdings" pitchFamily="2" charset="2"/>
              </a:rPr>
              <a:t>What does recycling plant mean?</a:t>
            </a:r>
            <a:endParaRPr lang="en-US" sz="1600" dirty="0">
              <a:solidFill>
                <a:srgbClr val="FF0000"/>
              </a:solidFill>
            </a:endParaRP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dirty="0" smtClean="0"/>
              <a:t>Paragraph D. Transportation</a:t>
            </a:r>
            <a:endParaRPr lang="en-US" dirty="0"/>
          </a:p>
        </p:txBody>
      </p:sp>
      <p:sp>
        <p:nvSpPr>
          <p:cNvPr id="3" name="Content Placeholder 2"/>
          <p:cNvSpPr>
            <a:spLocks noGrp="1"/>
          </p:cNvSpPr>
          <p:nvPr>
            <p:ph idx="1"/>
          </p:nvPr>
        </p:nvSpPr>
        <p:spPr/>
        <p:txBody>
          <a:bodyPr/>
          <a:lstStyle/>
          <a:p>
            <a:pPr algn="l"/>
            <a:r>
              <a:rPr lang="en-US" sz="1800" i="1" dirty="0" smtClean="0"/>
              <a:t/>
            </a:r>
            <a:br>
              <a:rPr lang="en-US" sz="1800" i="1" dirty="0" smtClean="0"/>
            </a:br>
            <a:r>
              <a:rPr lang="en-US" sz="1800" dirty="0" smtClean="0"/>
              <a:t/>
            </a:r>
            <a:br>
              <a:rPr lang="en-US" sz="1800" dirty="0" smtClean="0"/>
            </a:br>
            <a:r>
              <a:rPr lang="en-US" sz="1800" i="1" dirty="0" smtClean="0"/>
              <a:t>	D</a:t>
            </a:r>
            <a:r>
              <a:rPr lang="en-US" sz="1800" i="1" dirty="0" smtClean="0"/>
              <a:t>] </a:t>
            </a:r>
            <a:r>
              <a:rPr lang="en-US" sz="1800" dirty="0" smtClean="0"/>
              <a:t>Due to careful planning, Curitiba does not have the same traffic problems that most cities have. The statistics are surprising. The population has grown—now </a:t>
            </a:r>
            <a:r>
              <a:rPr lang="en-US" sz="1800" i="1" dirty="0" smtClean="0"/>
              <a:t>twice </a:t>
            </a:r>
            <a:r>
              <a:rPr lang="en-US" sz="1800" dirty="0" smtClean="0"/>
              <a:t>the size it was in 1974—but traffic has actually </a:t>
            </a:r>
            <a:r>
              <a:rPr lang="en-US" sz="1800" i="1" dirty="0" smtClean="0"/>
              <a:t>decreased </a:t>
            </a:r>
            <a:r>
              <a:rPr lang="en-US" sz="1800" dirty="0" smtClean="0"/>
              <a:t>30 percent. Curitiba needed </a:t>
            </a:r>
            <a:r>
              <a:rPr lang="en-US" sz="1800" dirty="0" smtClean="0">
                <a:solidFill>
                  <a:srgbClr val="00B0F0"/>
                </a:solidFill>
              </a:rPr>
              <a:t>a mass-transit </a:t>
            </a:r>
            <a:r>
              <a:rPr lang="en-US" sz="1800" dirty="0" smtClean="0"/>
              <a:t>system but couldn't afford an expensive subway. City planners began, instead, with an unusual system of buses in the center lanes of five wide major streets</a:t>
            </a:r>
            <a:r>
              <a:rPr lang="en-US" sz="1800" dirty="0" smtClean="0"/>
              <a:t>..</a:t>
            </a:r>
            <a:endParaRPr lang="en-US" sz="1700" dirty="0"/>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E: The Environment </a:t>
            </a:r>
            <a:endParaRPr lang="en-US" dirty="0"/>
          </a:p>
        </p:txBody>
      </p:sp>
      <p:sp>
        <p:nvSpPr>
          <p:cNvPr id="3" name="Content Placeholder 2"/>
          <p:cNvSpPr>
            <a:spLocks noGrp="1"/>
          </p:cNvSpPr>
          <p:nvPr>
            <p:ph idx="1"/>
          </p:nvPr>
        </p:nvSpPr>
        <p:spPr/>
        <p:txBody>
          <a:bodyPr/>
          <a:lstStyle/>
          <a:p>
            <a:pPr algn="l"/>
            <a:r>
              <a:rPr lang="en-US" sz="1800" dirty="0" smtClean="0"/>
              <a:t/>
            </a:r>
            <a:br>
              <a:rPr lang="en-US" sz="1800" dirty="0" smtClean="0"/>
            </a:br>
            <a:r>
              <a:rPr lang="en-US" sz="1800" i="1" dirty="0" smtClean="0"/>
              <a:t>	 </a:t>
            </a:r>
            <a:r>
              <a:rPr lang="en-US" sz="1800" dirty="0" smtClean="0"/>
              <a:t>To make the environment both cleaner and more beautiful, Curitiba has strict laws against polluters. But it also has low taxes for companies that have green areas, so several hundred major industries such as Pepsi and Volvo have offices in the city. Bringing natural beauty into the city is a priority. For this reason, Curitiba gave 1.5 million young trees to neighborhoods to plant and take care of. And the downtown shopping area is now </a:t>
            </a:r>
            <a:r>
              <a:rPr lang="en-US" sz="1800" dirty="0" smtClean="0">
                <a:solidFill>
                  <a:srgbClr val="00B0F0"/>
                </a:solidFill>
              </a:rPr>
              <a:t>a pedestrian zone—in </a:t>
            </a:r>
            <a:r>
              <a:rPr lang="en-US" sz="1800" dirty="0" smtClean="0"/>
              <a:t>other words, for walkers only, no cars—and is lined with gardens</a:t>
            </a:r>
            <a:r>
              <a:rPr lang="en-US" sz="1800" dirty="0" smtClean="0"/>
              <a:t>.</a:t>
            </a:r>
          </a:p>
          <a:p>
            <a:pPr algn="l"/>
            <a:endParaRPr lang="en-US" sz="1800" dirty="0" smtClean="0"/>
          </a:p>
          <a:p>
            <a:pPr algn="l"/>
            <a:r>
              <a:rPr lang="en-US" sz="1800" dirty="0" smtClean="0">
                <a:solidFill>
                  <a:srgbClr val="FF0000"/>
                </a:solidFill>
              </a:rPr>
              <a:t>What does  pedestrian zone  means? </a:t>
            </a:r>
            <a:r>
              <a:rPr lang="en-US" sz="1800" dirty="0" smtClean="0"/>
              <a:t/>
            </a:r>
            <a:br>
              <a:rPr lang="en-US" sz="1800" dirty="0" smtClean="0"/>
            </a:br>
            <a:endParaRPr lang="en-US" sz="1800" dirty="0"/>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i="1" dirty="0" smtClean="0"/>
              <a:t>Paragraph F: A </a:t>
            </a:r>
            <a:r>
              <a:rPr lang="en-US" i="1" dirty="0" smtClean="0"/>
              <a:t>Symbol of the Possible</a:t>
            </a:r>
            <a:endParaRPr lang="en-US" dirty="0"/>
          </a:p>
        </p:txBody>
      </p:sp>
      <p:sp>
        <p:nvSpPr>
          <p:cNvPr id="3" name="Content Placeholder 2"/>
          <p:cNvSpPr>
            <a:spLocks noGrp="1"/>
          </p:cNvSpPr>
          <p:nvPr>
            <p:ph idx="1"/>
          </p:nvPr>
        </p:nvSpPr>
        <p:spPr/>
        <p:txBody>
          <a:bodyPr/>
          <a:lstStyle/>
          <a:p>
            <a:pPr algn="l"/>
            <a:r>
              <a:rPr lang="en-US" sz="1800" dirty="0" smtClean="0"/>
              <a:t/>
            </a:r>
            <a:br>
              <a:rPr lang="en-US" sz="1800" dirty="0" smtClean="0"/>
            </a:br>
            <a:r>
              <a:rPr lang="en-US" sz="1800" dirty="0" smtClean="0"/>
              <a:t/>
            </a:r>
            <a:br>
              <a:rPr lang="en-US" sz="1800" dirty="0" smtClean="0"/>
            </a:br>
            <a:r>
              <a:rPr lang="en-US" sz="1800" dirty="0" smtClean="0"/>
              <a:t>	</a:t>
            </a:r>
            <a:r>
              <a:rPr lang="en-US" sz="1800" dirty="0" smtClean="0"/>
              <a:t>Clearly</a:t>
            </a:r>
            <a:r>
              <a:rPr lang="en-US" sz="1800" dirty="0" smtClean="0"/>
              <a:t>, overcrowding in big cities worldwide is the cause of serious problems. However, the example of Curitiba provides hope that careful planning and </a:t>
            </a:r>
            <a:r>
              <a:rPr lang="en-US" sz="1800" dirty="0" smtClean="0"/>
              <a:t>creative </a:t>
            </a:r>
            <a:r>
              <a:rPr lang="en-US" sz="1800" dirty="0" smtClean="0"/>
              <a:t>thinking can lead to solutions to many of them. Curitiba is truly, as Lewis Mumford once said of cities in general, a "symbol of the possible</a:t>
            </a:r>
            <a:r>
              <a:rPr lang="en-US" sz="1800" dirty="0" smtClean="0"/>
              <a:t>.</a:t>
            </a:r>
          </a:p>
          <a:p>
            <a:pPr algn="l"/>
            <a:endParaRPr lang="en-US" sz="1800" dirty="0" smtClean="0"/>
          </a:p>
          <a:p>
            <a:pPr algn="l"/>
            <a:r>
              <a:rPr lang="en-US" sz="1800" dirty="0" smtClean="0">
                <a:solidFill>
                  <a:srgbClr val="FF0000"/>
                </a:solidFill>
              </a:rPr>
              <a:t>Find a sentence in the conclusion which seems to mean about the same main idea of the whole passage.</a:t>
            </a:r>
            <a:endParaRPr lang="en-US" sz="1800" dirty="0">
              <a:solidFill>
                <a:srgbClr val="FF0000"/>
              </a:solidFill>
            </a:endParaRP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Section B</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A: Sick-Building </a:t>
            </a:r>
            <a:r>
              <a:rPr lang="en-US" dirty="0" smtClean="0"/>
              <a:t>Syndrome</a:t>
            </a:r>
            <a:endParaRPr lang="en-US" dirty="0"/>
          </a:p>
        </p:txBody>
      </p:sp>
      <p:sp>
        <p:nvSpPr>
          <p:cNvPr id="3" name="Content Placeholder 2"/>
          <p:cNvSpPr>
            <a:spLocks noGrp="1"/>
          </p:cNvSpPr>
          <p:nvPr>
            <p:ph idx="1"/>
          </p:nvPr>
        </p:nvSpPr>
        <p:spPr/>
        <p:txBody>
          <a:bodyPr/>
          <a:lstStyle/>
          <a:p>
            <a:pPr algn="l"/>
            <a:r>
              <a:rPr lang="en-US" sz="1600" dirty="0" smtClean="0"/>
              <a:t/>
            </a:r>
            <a:br>
              <a:rPr lang="en-US" sz="1600" dirty="0" smtClean="0"/>
            </a:br>
            <a:r>
              <a:rPr lang="en-US" sz="1600" dirty="0" smtClean="0"/>
              <a:t/>
            </a:r>
            <a:br>
              <a:rPr lang="en-US" sz="1600" dirty="0" smtClean="0"/>
            </a:br>
            <a:r>
              <a:rPr lang="en-US" sz="1600" dirty="0" smtClean="0"/>
              <a:t>Elizabeth Steinberg was </a:t>
            </a:r>
            <a:r>
              <a:rPr lang="en-US" sz="1600" dirty="0" smtClean="0"/>
              <a:t>a healthy sixteen-year-old student on the tennis team at St. Charles High School, west of Chicago, Illinois. But in the fall of 1977, he started to have strange health problems. The same thing happened to dozens of teachers and students at the school. They went to doctors for treatment of a number of symptoms such as sore throats, tiredness, headaches, and </a:t>
            </a:r>
            <a:r>
              <a:rPr lang="en-US" sz="1600" dirty="0" smtClean="0"/>
              <a:t>respiratory </a:t>
            </a:r>
            <a:r>
              <a:rPr lang="en-US" sz="1600" dirty="0" smtClean="0"/>
              <a:t>(breathing) difficulties. Doctors treated respiratory infections with antibiotics, but the condition didn't seem to improve, except—mysteriously—on weekends and over vacations, when the symptoms disappeared. Experts came to </a:t>
            </a:r>
            <a:r>
              <a:rPr lang="en-US" sz="1600" dirty="0" smtClean="0"/>
              <a:t>investigate </a:t>
            </a:r>
            <a:r>
              <a:rPr lang="en-US" sz="1600" dirty="0" smtClean="0"/>
              <a:t>and find the cause. They discovered that St. Charles High, like thousands of other schools and office buildings nationwide, is a "sick building"—in other words, a building that creates its own indoor air </a:t>
            </a:r>
            <a:r>
              <a:rPr lang="en-US" sz="1600" dirty="0" smtClean="0"/>
              <a:t>pollution.</a:t>
            </a:r>
          </a:p>
          <a:p>
            <a:pPr algn="l"/>
            <a:r>
              <a:rPr lang="en-US" sz="1600" dirty="0" smtClean="0">
                <a:solidFill>
                  <a:srgbClr val="FF0000"/>
                </a:solidFill>
              </a:rPr>
              <a:t>Topic</a:t>
            </a:r>
            <a:r>
              <a:rPr lang="en-US" sz="1600" dirty="0" smtClean="0">
                <a:solidFill>
                  <a:srgbClr val="FF0000"/>
                </a:solidFill>
              </a:rPr>
              <a:t>: </a:t>
            </a:r>
            <a:endParaRPr lang="en-US" sz="1600" dirty="0" smtClean="0">
              <a:solidFill>
                <a:srgbClr val="FF0000"/>
              </a:solidFill>
            </a:endParaRPr>
          </a:p>
          <a:p>
            <a:pPr algn="l"/>
            <a:r>
              <a:rPr lang="en-US" sz="1600" dirty="0" smtClean="0">
                <a:solidFill>
                  <a:srgbClr val="FF0000"/>
                </a:solidFill>
              </a:rPr>
              <a:t>Main Idea : </a:t>
            </a:r>
          </a:p>
          <a:p>
            <a:pPr algn="l"/>
            <a:r>
              <a:rPr lang="en-US" sz="1600" dirty="0" smtClean="0">
                <a:solidFill>
                  <a:srgbClr val="FF0000"/>
                </a:solidFill>
              </a:rPr>
              <a:t>Understanding Pronoun Reference: They (paragraph a, Line 4)</a:t>
            </a:r>
            <a:r>
              <a:rPr lang="en-US" sz="1600" dirty="0" smtClean="0"/>
              <a:t/>
            </a:r>
            <a:br>
              <a:rPr lang="en-US" sz="1600" dirty="0" smtClean="0"/>
            </a:br>
            <a:endParaRPr lang="en-US" sz="1600" dirty="0"/>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B: </a:t>
            </a:r>
            <a:endParaRPr lang="en-US" dirty="0"/>
          </a:p>
        </p:txBody>
      </p:sp>
      <p:sp>
        <p:nvSpPr>
          <p:cNvPr id="3" name="Content Placeholder 2"/>
          <p:cNvSpPr>
            <a:spLocks noGrp="1"/>
          </p:cNvSpPr>
          <p:nvPr>
            <p:ph idx="1"/>
          </p:nvPr>
        </p:nvSpPr>
        <p:spPr/>
        <p:txBody>
          <a:bodyPr/>
          <a:lstStyle/>
          <a:p>
            <a:pPr algn="l"/>
            <a:r>
              <a:rPr lang="en-US" sz="1800" dirty="0" smtClean="0"/>
              <a:t> People have worried about smog for many years, and the government has</a:t>
            </a:r>
            <a:br>
              <a:rPr lang="en-US" sz="1800" dirty="0" smtClean="0"/>
            </a:br>
            <a:r>
              <a:rPr lang="en-US" sz="1800" dirty="0" smtClean="0"/>
              <a:t>spent billions of dollars to try to clean up the air of big cities. But now we find that there is no escape from unhealthful air. Recent studies have shown that air inside many homes, office buildings, and schools is full of pollutants: chemicals, mold, bacteria, smoke, and gases. These pollutants are causing a group of unpleasant and dangerous symptoms that experts call "sick-building syndrome." First discovered in 1982, sick-building syndrome most often includes symptoms similar to the flu (watering eyes, headaches, and so on) and respiratory </a:t>
            </a:r>
            <a:r>
              <a:rPr lang="en-US" sz="1800" dirty="0" smtClean="0"/>
              <a:t>infections </a:t>
            </a:r>
            <a:r>
              <a:rPr lang="en-US" sz="1800" dirty="0" smtClean="0"/>
              <a:t>such as tonsillitis, bronchitis, and pneumonia.</a:t>
            </a:r>
            <a:br>
              <a:rPr lang="en-US" sz="1800" dirty="0" smtClean="0"/>
            </a:br>
            <a:r>
              <a:rPr lang="en-US" sz="1800" dirty="0" smtClean="0">
                <a:solidFill>
                  <a:srgbClr val="FF0000"/>
                </a:solidFill>
              </a:rPr>
              <a:t>Topic: </a:t>
            </a:r>
            <a:br>
              <a:rPr lang="en-US" sz="1800" dirty="0" smtClean="0">
                <a:solidFill>
                  <a:srgbClr val="FF0000"/>
                </a:solidFill>
              </a:rPr>
            </a:br>
            <a:r>
              <a:rPr lang="en-US" sz="1800" dirty="0" smtClean="0">
                <a:solidFill>
                  <a:srgbClr val="FF0000"/>
                </a:solidFill>
              </a:rPr>
              <a:t>Topic sentence: </a:t>
            </a:r>
            <a:endParaRPr lang="en-US" sz="1800" dirty="0" smtClean="0">
              <a:solidFill>
                <a:srgbClr val="FF0000"/>
              </a:solidFill>
            </a:endParaRPr>
          </a:p>
          <a:p>
            <a:pPr algn="l"/>
            <a:r>
              <a:rPr lang="en-US" sz="1800" dirty="0" smtClean="0">
                <a:solidFill>
                  <a:srgbClr val="FF0000"/>
                </a:solidFill>
              </a:rPr>
              <a:t>What is the closest meaning to the word “Several” ?</a:t>
            </a:r>
          </a:p>
          <a:p>
            <a:pPr algn="l"/>
            <a:r>
              <a:rPr lang="en-US" sz="1800" dirty="0" smtClean="0">
                <a:solidFill>
                  <a:srgbClr val="FF0000"/>
                </a:solidFill>
              </a:rPr>
              <a:t>Understanding pronoun reference: these (par b, line 5).</a:t>
            </a:r>
          </a:p>
          <a:p>
            <a:pPr algn="l"/>
            <a:r>
              <a:rPr lang="en-US" sz="1800" dirty="0" smtClean="0"/>
              <a:t/>
            </a:r>
            <a:br>
              <a:rPr lang="en-US" sz="1800" dirty="0" smtClean="0"/>
            </a:br>
            <a:endParaRPr lang="en-US" sz="1800" dirty="0"/>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C</a:t>
            </a:r>
            <a:endParaRPr lang="en-US" dirty="0"/>
          </a:p>
        </p:txBody>
      </p:sp>
      <p:sp>
        <p:nvSpPr>
          <p:cNvPr id="3" name="Content Placeholder 2"/>
          <p:cNvSpPr>
            <a:spLocks noGrp="1"/>
          </p:cNvSpPr>
          <p:nvPr>
            <p:ph idx="1"/>
          </p:nvPr>
        </p:nvSpPr>
        <p:spPr/>
        <p:txBody>
          <a:bodyPr/>
          <a:lstStyle/>
          <a:p>
            <a:pPr algn="l"/>
            <a:r>
              <a:rPr lang="en-US" sz="1600" dirty="0" smtClean="0"/>
              <a:t>		Although </a:t>
            </a:r>
            <a:r>
              <a:rPr lang="en-US" sz="1600" dirty="0" smtClean="0"/>
              <a:t>most common in office buildings and schools, the indoor pollution</a:t>
            </a:r>
            <a:br>
              <a:rPr lang="en-US" sz="1600" dirty="0" smtClean="0"/>
            </a:br>
            <a:r>
              <a:rPr lang="en-US" sz="1600" dirty="0" smtClean="0"/>
              <a:t>that causes sick-building syndrome can also occur in houses. Imagine a typical home. The people who live there burn oil, wood, or gas for cooking and heating. They might smoke cigarettes, pipes, or cigars. They use chemicals for cleaning. They use hundreds of products made of plastic or particleboard—that is, an inexpensive kind of board made of very small pieces of wood held together with a chemical. These products give off chemicals that we can't see but that we do breathe in. In some homes, carbon monoxide from cars in the garage can enter the house. And in many areas, the ground under the building might send a dangerous gas called radon into the home. The people in the house are </a:t>
            </a:r>
            <a:r>
              <a:rPr lang="en-US" sz="1600" dirty="0" smtClean="0"/>
              <a:t>breathing </a:t>
            </a:r>
            <a:r>
              <a:rPr lang="en-US" sz="1600" dirty="0" smtClean="0"/>
              <a:t>in a "chemical soup."</a:t>
            </a:r>
            <a:br>
              <a:rPr lang="en-US" sz="1600" dirty="0" smtClean="0"/>
            </a:br>
            <a:r>
              <a:rPr lang="en-US" sz="1600" dirty="0" smtClean="0">
                <a:solidFill>
                  <a:srgbClr val="FF0000"/>
                </a:solidFill>
              </a:rPr>
              <a:t>Topic: </a:t>
            </a:r>
            <a:br>
              <a:rPr lang="en-US" sz="1600" dirty="0" smtClean="0">
                <a:solidFill>
                  <a:srgbClr val="FF0000"/>
                </a:solidFill>
              </a:rPr>
            </a:br>
            <a:r>
              <a:rPr lang="en-US" sz="1600" dirty="0" smtClean="0">
                <a:solidFill>
                  <a:srgbClr val="FF0000"/>
                </a:solidFill>
              </a:rPr>
              <a:t>Topic Sentence or main idea:</a:t>
            </a:r>
          </a:p>
          <a:p>
            <a:pPr algn="l"/>
            <a:r>
              <a:rPr lang="en-US" sz="1600" dirty="0" smtClean="0">
                <a:solidFill>
                  <a:srgbClr val="FF0000"/>
                </a:solidFill>
              </a:rPr>
              <a:t>	</a:t>
            </a:r>
            <a:r>
              <a:rPr lang="en-US" sz="1600" dirty="0" smtClean="0">
                <a:solidFill>
                  <a:srgbClr val="FF0000"/>
                </a:solidFill>
              </a:rPr>
              <a:t>Understanding Pronoun Reference: </a:t>
            </a:r>
          </a:p>
          <a:p>
            <a:pPr algn="l"/>
            <a:r>
              <a:rPr lang="en-US" sz="1600" dirty="0" smtClean="0">
                <a:solidFill>
                  <a:srgbClr val="FF0000"/>
                </a:solidFill>
              </a:rPr>
              <a:t>		</a:t>
            </a:r>
            <a:r>
              <a:rPr lang="en-US" sz="1600" dirty="0" smtClean="0">
                <a:solidFill>
                  <a:srgbClr val="FF0000"/>
                </a:solidFill>
              </a:rPr>
              <a:t>1</a:t>
            </a:r>
            <a:r>
              <a:rPr lang="en-US" sz="1600" dirty="0" smtClean="0">
                <a:solidFill>
                  <a:srgbClr val="FF0000"/>
                </a:solidFill>
              </a:rPr>
              <a:t>. they (paragraph c, line 3</a:t>
            </a:r>
            <a:r>
              <a:rPr lang="en-US" sz="1600" dirty="0" smtClean="0">
                <a:solidFill>
                  <a:srgbClr val="FF0000"/>
                </a:solidFill>
              </a:rPr>
              <a:t>)</a:t>
            </a:r>
          </a:p>
          <a:p>
            <a:pPr algn="l"/>
            <a:r>
              <a:rPr lang="en-US" sz="1600" dirty="0" smtClean="0">
                <a:solidFill>
                  <a:srgbClr val="FF0000"/>
                </a:solidFill>
              </a:rPr>
              <a:t>	</a:t>
            </a:r>
            <a:r>
              <a:rPr lang="en-US" sz="1600" dirty="0" smtClean="0">
                <a:solidFill>
                  <a:srgbClr val="FF0000"/>
                </a:solidFill>
              </a:rPr>
              <a:t>	2. them (paragraph c, line </a:t>
            </a:r>
            <a:endParaRPr lang="en-US" sz="1600" dirty="0">
              <a:solidFill>
                <a:srgbClr val="FF0000"/>
              </a:solidFill>
            </a:endParaRPr>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D</a:t>
            </a:r>
            <a:endParaRPr lang="en-US" dirty="0"/>
          </a:p>
        </p:txBody>
      </p:sp>
      <p:sp>
        <p:nvSpPr>
          <p:cNvPr id="3" name="Content Placeholder 2"/>
          <p:cNvSpPr>
            <a:spLocks noGrp="1"/>
          </p:cNvSpPr>
          <p:nvPr>
            <p:ph idx="1"/>
          </p:nvPr>
        </p:nvSpPr>
        <p:spPr/>
        <p:txBody>
          <a:bodyPr/>
          <a:lstStyle/>
          <a:p>
            <a:pPr algn="l"/>
            <a:r>
              <a:rPr lang="en-US" sz="1800" dirty="0" smtClean="0"/>
              <a:t/>
            </a:r>
            <a:br>
              <a:rPr lang="en-US" sz="1800" dirty="0" smtClean="0"/>
            </a:br>
            <a:r>
              <a:rPr lang="en-US" sz="1800" dirty="0" smtClean="0"/>
              <a:t>There are several solutions to the problem of sick-building syndrome, among them cleansing the building. First, of course, experts must determine the </a:t>
            </a:r>
            <a:r>
              <a:rPr lang="en-US" sz="1800" dirty="0" smtClean="0"/>
              <a:t>specific </a:t>
            </a:r>
            <a:r>
              <a:rPr lang="en-US" sz="1800" dirty="0" smtClean="0"/>
              <a:t>cause in any one building. Then workers probably need to take out carpets, wallpaper, and ceiling tiles in order to remove mold and bacteria. Also, they need to clean out the air conditioning system and completely rebuild the system of ventilation. They should remove synthetic products and bring in natural </a:t>
            </a:r>
            <a:r>
              <a:rPr lang="en-US" sz="1800" dirty="0" smtClean="0"/>
              <a:t>products, </a:t>
            </a:r>
            <a:r>
              <a:rPr lang="en-US" sz="1800" dirty="0" smtClean="0"/>
              <a:t>instead, if they are available.</a:t>
            </a:r>
            <a:br>
              <a:rPr lang="en-US" sz="1800" dirty="0" smtClean="0"/>
            </a:br>
            <a:r>
              <a:rPr lang="en-US" sz="1800" dirty="0" smtClean="0">
                <a:solidFill>
                  <a:srgbClr val="FF0000"/>
                </a:solidFill>
              </a:rPr>
              <a:t>Topic</a:t>
            </a:r>
            <a:r>
              <a:rPr lang="en-US" sz="1800" dirty="0" smtClean="0">
                <a:solidFill>
                  <a:srgbClr val="FF0000"/>
                </a:solidFill>
              </a:rPr>
              <a:t>:</a:t>
            </a:r>
          </a:p>
          <a:p>
            <a:pPr algn="l"/>
            <a:r>
              <a:rPr lang="en-US" sz="1800" dirty="0" smtClean="0">
                <a:solidFill>
                  <a:srgbClr val="FF0000"/>
                </a:solidFill>
              </a:rPr>
              <a:t>Main idea: </a:t>
            </a:r>
          </a:p>
          <a:p>
            <a:pPr algn="l"/>
            <a:r>
              <a:rPr lang="en-US" sz="1800" dirty="0" smtClean="0">
                <a:solidFill>
                  <a:srgbClr val="FF0000"/>
                </a:solidFill>
              </a:rPr>
              <a:t>Understanding Pronoun Reference: them (line 1)</a:t>
            </a:r>
          </a:p>
          <a:p>
            <a:pPr algn="l"/>
            <a:r>
              <a:rPr lang="en-US" sz="1800" dirty="0" smtClean="0">
                <a:solidFill>
                  <a:srgbClr val="FF0000"/>
                </a:solidFill>
              </a:rPr>
              <a:t>Understanding pronoun reference : they ( line5)</a:t>
            </a:r>
            <a:r>
              <a:rPr lang="en-US" sz="1800" dirty="0" smtClean="0">
                <a:solidFill>
                  <a:srgbClr val="FF0000"/>
                </a:solidFill>
              </a:rPr>
              <a:t/>
            </a:r>
            <a:br>
              <a:rPr lang="en-US" sz="1800" dirty="0" smtClean="0">
                <a:solidFill>
                  <a:srgbClr val="FF0000"/>
                </a:solidFill>
              </a:rPr>
            </a:br>
            <a:endParaRPr lang="en-US" sz="1800" dirty="0">
              <a:solidFill>
                <a:srgbClr val="FF0000"/>
              </a:solidFill>
            </a:endParaRPr>
          </a:p>
        </p:txBody>
      </p:sp>
    </p:spTree>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Parts of Speech </a:t>
            </a:r>
            <a:endParaRPr lang="en-US" dirty="0"/>
          </a:p>
        </p:txBody>
      </p:sp>
      <p:graphicFrame>
        <p:nvGraphicFramePr>
          <p:cNvPr id="4" name="Content Placeholder 3"/>
          <p:cNvGraphicFramePr>
            <a:graphicFrameLocks noGrp="1"/>
          </p:cNvGraphicFramePr>
          <p:nvPr>
            <p:ph idx="1"/>
          </p:nvPr>
        </p:nvGraphicFramePr>
        <p:xfrm>
          <a:off x="495300" y="1600200"/>
          <a:ext cx="8915400" cy="4622800"/>
        </p:xfrm>
        <a:graphic>
          <a:graphicData uri="http://schemas.openxmlformats.org/drawingml/2006/table">
            <a:tbl>
              <a:tblPr firstRow="1" bandRow="1">
                <a:tableStyleId>{5C22544A-7EE6-4342-B048-85BDC9FD1C3A}</a:tableStyleId>
              </a:tblPr>
              <a:tblGrid>
                <a:gridCol w="2228850"/>
                <a:gridCol w="2228850"/>
                <a:gridCol w="2228850"/>
                <a:gridCol w="2228850"/>
              </a:tblGrid>
              <a:tr h="370840">
                <a:tc>
                  <a:txBody>
                    <a:bodyPr/>
                    <a:lstStyle/>
                    <a:p>
                      <a:r>
                        <a:rPr lang="en-US" dirty="0" smtClean="0"/>
                        <a:t>W</a:t>
                      </a:r>
                      <a:endParaRPr lang="en-US" dirty="0"/>
                    </a:p>
                  </a:txBody>
                  <a:tcPr/>
                </a:tc>
                <a:tc>
                  <a:txBody>
                    <a:bodyPr/>
                    <a:lstStyle/>
                    <a:p>
                      <a:r>
                        <a:rPr lang="en-US" dirty="0" smtClean="0"/>
                        <a:t>Verb</a:t>
                      </a:r>
                      <a:endParaRPr lang="en-US" dirty="0"/>
                    </a:p>
                  </a:txBody>
                  <a:tcPr/>
                </a:tc>
                <a:tc>
                  <a:txBody>
                    <a:bodyPr/>
                    <a:lstStyle/>
                    <a:p>
                      <a:r>
                        <a:rPr lang="en-US" dirty="0" smtClean="0"/>
                        <a:t>Adjective</a:t>
                      </a:r>
                      <a:endParaRPr lang="en-US" dirty="0"/>
                    </a:p>
                  </a:txBody>
                  <a:tcPr/>
                </a:tc>
                <a:tc>
                  <a:txBody>
                    <a:bodyPr/>
                    <a:lstStyle/>
                    <a:p>
                      <a:r>
                        <a:rPr lang="en-US" dirty="0" smtClean="0"/>
                        <a:t>Adverb</a:t>
                      </a:r>
                      <a:endParaRPr lang="en-US" dirty="0"/>
                    </a:p>
                  </a:txBody>
                  <a:tcPr/>
                </a:tc>
              </a:tr>
              <a:tr h="543560">
                <a:tc>
                  <a:txBody>
                    <a:bodyPr/>
                    <a:lstStyle/>
                    <a:p>
                      <a:r>
                        <a:rPr lang="en-US" dirty="0" smtClean="0"/>
                        <a:t>Beauty,</a:t>
                      </a:r>
                      <a:r>
                        <a:rPr lang="en-US" baseline="0" dirty="0" smtClean="0"/>
                        <a:t> beautification</a:t>
                      </a:r>
                      <a:endParaRPr lang="en-US" dirty="0"/>
                    </a:p>
                  </a:txBody>
                  <a:tcPr/>
                </a:tc>
                <a:tc>
                  <a:txBody>
                    <a:bodyPr/>
                    <a:lstStyle/>
                    <a:p>
                      <a:r>
                        <a:rPr lang="en-US" dirty="0" smtClean="0"/>
                        <a:t>Beautify </a:t>
                      </a:r>
                      <a:endParaRPr lang="en-US" dirty="0"/>
                    </a:p>
                  </a:txBody>
                  <a:tcPr/>
                </a:tc>
                <a:tc>
                  <a:txBody>
                    <a:bodyPr/>
                    <a:lstStyle/>
                    <a:p>
                      <a:r>
                        <a:rPr lang="en-US" dirty="0" smtClean="0"/>
                        <a:t>Beautiful </a:t>
                      </a:r>
                      <a:endParaRPr lang="en-US" dirty="0"/>
                    </a:p>
                  </a:txBody>
                  <a:tcPr/>
                </a:tc>
                <a:tc>
                  <a:txBody>
                    <a:bodyPr/>
                    <a:lstStyle/>
                    <a:p>
                      <a:r>
                        <a:rPr lang="en-US" dirty="0" smtClean="0"/>
                        <a:t>Beautifully </a:t>
                      </a:r>
                      <a:endParaRPr lang="en-US" dirty="0"/>
                    </a:p>
                  </a:txBody>
                  <a:tcPr/>
                </a:tc>
              </a:tr>
              <a:tr h="370840">
                <a:tc>
                  <a:txBody>
                    <a:bodyPr/>
                    <a:lstStyle/>
                    <a:p>
                      <a:r>
                        <a:rPr lang="en-US" dirty="0" smtClean="0"/>
                        <a:t>Creation </a:t>
                      </a:r>
                      <a:endParaRPr lang="en-US" dirty="0"/>
                    </a:p>
                  </a:txBody>
                  <a:tcPr/>
                </a:tc>
                <a:tc>
                  <a:txBody>
                    <a:bodyPr/>
                    <a:lstStyle/>
                    <a:p>
                      <a:endParaRPr lang="en-US" dirty="0"/>
                    </a:p>
                  </a:txBody>
                  <a:tcPr/>
                </a:tc>
                <a:tc>
                  <a:txBody>
                    <a:bodyPr/>
                    <a:lstStyle/>
                    <a:p>
                      <a:r>
                        <a:rPr lang="en-US" dirty="0" smtClean="0"/>
                        <a:t>Creative</a:t>
                      </a:r>
                      <a:endParaRPr lang="en-US" dirty="0"/>
                    </a:p>
                  </a:txBody>
                  <a:tcPr/>
                </a:tc>
                <a:tc>
                  <a:txBody>
                    <a:bodyPr/>
                    <a:lstStyle/>
                    <a:p>
                      <a:r>
                        <a:rPr lang="en-US" dirty="0" smtClean="0"/>
                        <a:t>Creatively </a:t>
                      </a:r>
                      <a:endParaRPr lang="en-US" dirty="0"/>
                    </a:p>
                  </a:txBody>
                  <a:tcPr/>
                </a:tc>
              </a:tr>
              <a:tr h="370840">
                <a:tc>
                  <a:txBody>
                    <a:bodyPr/>
                    <a:lstStyle/>
                    <a:p>
                      <a:r>
                        <a:rPr lang="en-US" dirty="0" smtClean="0"/>
                        <a:t>Crowd</a:t>
                      </a:r>
                      <a:endParaRPr lang="en-US" dirty="0"/>
                    </a:p>
                  </a:txBody>
                  <a:tcPr/>
                </a:tc>
                <a:tc>
                  <a:txBody>
                    <a:bodyPr/>
                    <a:lstStyle/>
                    <a:p>
                      <a:endParaRPr lang="en-US" dirty="0"/>
                    </a:p>
                  </a:txBody>
                  <a:tcPr/>
                </a:tc>
                <a:tc>
                  <a:txBody>
                    <a:bodyPr/>
                    <a:lstStyle/>
                    <a:p>
                      <a:r>
                        <a:rPr lang="en-US" dirty="0" smtClean="0"/>
                        <a:t>Crowded</a:t>
                      </a:r>
                      <a:endParaRPr lang="en-US" dirty="0"/>
                    </a:p>
                  </a:txBody>
                  <a:tcPr/>
                </a:tc>
                <a:tc>
                  <a:txBody>
                    <a:bodyPr/>
                    <a:lstStyle/>
                    <a:p>
                      <a:r>
                        <a:rPr lang="en-US" dirty="0" smtClean="0"/>
                        <a:t>X</a:t>
                      </a:r>
                      <a:endParaRPr lang="en-US" dirty="0"/>
                    </a:p>
                  </a:txBody>
                  <a:tcPr/>
                </a:tc>
              </a:tr>
              <a:tr h="370840">
                <a:tc>
                  <a:txBody>
                    <a:bodyPr/>
                    <a:lstStyle/>
                    <a:p>
                      <a:r>
                        <a:rPr lang="en-US" dirty="0" smtClean="0"/>
                        <a:t>Difference</a:t>
                      </a:r>
                      <a:endParaRPr lang="en-US" dirty="0"/>
                    </a:p>
                  </a:txBody>
                  <a:tcPr/>
                </a:tc>
                <a:tc>
                  <a:txBody>
                    <a:bodyPr/>
                    <a:lstStyle/>
                    <a:p>
                      <a:endParaRPr lang="en-US" dirty="0"/>
                    </a:p>
                  </a:txBody>
                  <a:tcPr/>
                </a:tc>
                <a:tc>
                  <a:txBody>
                    <a:bodyPr/>
                    <a:lstStyle/>
                    <a:p>
                      <a:r>
                        <a:rPr lang="en-US" dirty="0" smtClean="0"/>
                        <a:t>Different</a:t>
                      </a:r>
                      <a:r>
                        <a:rPr lang="en-US" baseline="0" dirty="0" smtClean="0"/>
                        <a:t> </a:t>
                      </a:r>
                      <a:endParaRPr lang="en-US" dirty="0"/>
                    </a:p>
                  </a:txBody>
                  <a:tcPr/>
                </a:tc>
                <a:tc>
                  <a:txBody>
                    <a:bodyPr/>
                    <a:lstStyle/>
                    <a:p>
                      <a:r>
                        <a:rPr lang="en-US" dirty="0" smtClean="0"/>
                        <a:t>Differently </a:t>
                      </a:r>
                      <a:endParaRPr lang="en-US" dirty="0"/>
                    </a:p>
                  </a:txBody>
                  <a:tcPr/>
                </a:tc>
              </a:tr>
              <a:tr h="370840">
                <a:tc>
                  <a:txBody>
                    <a:bodyPr/>
                    <a:lstStyle/>
                    <a:p>
                      <a:endParaRPr lang="en-US" dirty="0"/>
                    </a:p>
                  </a:txBody>
                  <a:tcPr/>
                </a:tc>
                <a:tc>
                  <a:txBody>
                    <a:bodyPr/>
                    <a:lstStyle/>
                    <a:p>
                      <a:r>
                        <a:rPr lang="en-US" dirty="0" smtClean="0"/>
                        <a:t>X</a:t>
                      </a:r>
                      <a:endParaRPr lang="en-US" dirty="0"/>
                    </a:p>
                  </a:txBody>
                  <a:tcPr/>
                </a:tc>
                <a:tc>
                  <a:txBody>
                    <a:bodyPr/>
                    <a:lstStyle/>
                    <a:p>
                      <a:r>
                        <a:rPr lang="en-US" dirty="0" smtClean="0"/>
                        <a:t>Difficult</a:t>
                      </a:r>
                      <a:r>
                        <a:rPr lang="en-US" baseline="0" dirty="0" smtClean="0"/>
                        <a:t> </a:t>
                      </a:r>
                      <a:endParaRPr lang="en-US" dirty="0"/>
                    </a:p>
                  </a:txBody>
                  <a:tcPr/>
                </a:tc>
                <a:tc>
                  <a:txBody>
                    <a:bodyPr/>
                    <a:lstStyle/>
                    <a:p>
                      <a:r>
                        <a:rPr lang="en-US" dirty="0" smtClean="0"/>
                        <a:t>X</a:t>
                      </a:r>
                      <a:r>
                        <a:rPr lang="en-US" baseline="0" dirty="0" smtClean="0"/>
                        <a:t> </a:t>
                      </a:r>
                      <a:endParaRPr lang="en-US" dirty="0"/>
                    </a:p>
                  </a:txBody>
                  <a:tcPr/>
                </a:tc>
              </a:tr>
              <a:tr h="370840">
                <a:tc>
                  <a:txBody>
                    <a:bodyPr/>
                    <a:lstStyle/>
                    <a:p>
                      <a:r>
                        <a:rPr lang="en-US" dirty="0" smtClean="0"/>
                        <a:t>Efficiency</a:t>
                      </a:r>
                      <a:r>
                        <a:rPr lang="en-US" baseline="0" dirty="0" smtClean="0"/>
                        <a:t> </a:t>
                      </a:r>
                      <a:endParaRPr lang="en-US" dirty="0"/>
                    </a:p>
                  </a:txBody>
                  <a:tcPr/>
                </a:tc>
                <a:tc>
                  <a:txBody>
                    <a:bodyPr/>
                    <a:lstStyle/>
                    <a:p>
                      <a:r>
                        <a:rPr lang="en-US" dirty="0" smtClean="0"/>
                        <a:t>X</a:t>
                      </a:r>
                      <a:endParaRPr lang="en-US" dirty="0"/>
                    </a:p>
                  </a:txBody>
                  <a:tcPr/>
                </a:tc>
                <a:tc>
                  <a:txBody>
                    <a:bodyPr/>
                    <a:lstStyle/>
                    <a:p>
                      <a:r>
                        <a:rPr lang="en-US" dirty="0" smtClean="0"/>
                        <a:t>Efficient </a:t>
                      </a:r>
                      <a:endParaRPr lang="en-US" dirty="0"/>
                    </a:p>
                  </a:txBody>
                  <a:tcPr/>
                </a:tc>
                <a:tc>
                  <a:txBody>
                    <a:bodyPr/>
                    <a:lstStyle/>
                    <a:p>
                      <a:endParaRPr lang="en-US" dirty="0"/>
                    </a:p>
                  </a:txBody>
                  <a:tcPr/>
                </a:tc>
              </a:tr>
              <a:tr h="370840">
                <a:tc>
                  <a:txBody>
                    <a:bodyPr/>
                    <a:lstStyle/>
                    <a:p>
                      <a:r>
                        <a:rPr lang="en-US" dirty="0" smtClean="0"/>
                        <a:t>Pollution, pollutant</a:t>
                      </a:r>
                      <a:endParaRPr lang="en-US" dirty="0"/>
                    </a:p>
                  </a:txBody>
                  <a:tcPr/>
                </a:tc>
                <a:tc>
                  <a:txBody>
                    <a:bodyPr/>
                    <a:lstStyle/>
                    <a:p>
                      <a:r>
                        <a:rPr lang="en-US" dirty="0" smtClean="0"/>
                        <a:t>Pollute</a:t>
                      </a:r>
                      <a:endParaRPr lang="en-US" dirty="0"/>
                    </a:p>
                  </a:txBody>
                  <a:tcPr/>
                </a:tc>
                <a:tc>
                  <a:txBody>
                    <a:bodyPr/>
                    <a:lstStyle/>
                    <a:p>
                      <a:endParaRPr lang="en-US" dirty="0"/>
                    </a:p>
                  </a:txBody>
                  <a:tcPr/>
                </a:tc>
                <a:tc>
                  <a:txBody>
                    <a:bodyPr/>
                    <a:lstStyle/>
                    <a:p>
                      <a:r>
                        <a:rPr lang="en-US" dirty="0" smtClean="0"/>
                        <a:t>X</a:t>
                      </a:r>
                      <a:endParaRPr lang="en-US" dirty="0"/>
                    </a:p>
                  </a:txBody>
                  <a:tcPr/>
                </a:tc>
              </a:tr>
              <a:tr h="370840">
                <a:tc>
                  <a:txBody>
                    <a:bodyPr/>
                    <a:lstStyle/>
                    <a:p>
                      <a:endParaRPr lang="en-US" dirty="0"/>
                    </a:p>
                  </a:txBody>
                  <a:tcPr/>
                </a:tc>
                <a:tc>
                  <a:txBody>
                    <a:bodyPr/>
                    <a:lstStyle/>
                    <a:p>
                      <a:r>
                        <a:rPr lang="en-US" dirty="0" smtClean="0"/>
                        <a:t>Predict</a:t>
                      </a:r>
                      <a:endParaRPr lang="en-US" dirty="0"/>
                    </a:p>
                  </a:txBody>
                  <a:tcPr/>
                </a:tc>
                <a:tc>
                  <a:txBody>
                    <a:bodyPr/>
                    <a:lstStyle/>
                    <a:p>
                      <a:r>
                        <a:rPr lang="en-US" dirty="0" smtClean="0"/>
                        <a:t>Predictable</a:t>
                      </a:r>
                      <a:r>
                        <a:rPr lang="en-US" baseline="0" dirty="0" smtClean="0"/>
                        <a:t> </a:t>
                      </a:r>
                      <a:endParaRPr lang="en-US" dirty="0"/>
                    </a:p>
                  </a:txBody>
                  <a:tcPr/>
                </a:tc>
                <a:tc>
                  <a:txBody>
                    <a:bodyPr/>
                    <a:lstStyle/>
                    <a:p>
                      <a:r>
                        <a:rPr lang="en-US" dirty="0" smtClean="0"/>
                        <a:t>Predictably </a:t>
                      </a:r>
                      <a:endParaRPr lang="en-US" dirty="0"/>
                    </a:p>
                  </a:txBody>
                  <a:tcPr/>
                </a:tc>
              </a:tr>
              <a:tr h="370840">
                <a:tc>
                  <a:txBody>
                    <a:bodyPr/>
                    <a:lstStyle/>
                    <a:p>
                      <a:r>
                        <a:rPr lang="en-US" dirty="0" smtClean="0"/>
                        <a:t>Safety</a:t>
                      </a:r>
                      <a:r>
                        <a:rPr lang="en-US" baseline="0" dirty="0" smtClean="0"/>
                        <a:t> </a:t>
                      </a:r>
                      <a:endParaRPr lang="en-US" dirty="0"/>
                    </a:p>
                  </a:txBody>
                  <a:tcPr/>
                </a:tc>
                <a:tc>
                  <a:txBody>
                    <a:bodyPr/>
                    <a:lstStyle/>
                    <a:p>
                      <a:r>
                        <a:rPr lang="en-US" dirty="0" smtClean="0"/>
                        <a:t>Save</a:t>
                      </a:r>
                      <a:endParaRPr lang="en-US" dirty="0"/>
                    </a:p>
                  </a:txBody>
                  <a:tcPr/>
                </a:tc>
                <a:tc>
                  <a:txBody>
                    <a:bodyPr/>
                    <a:lstStyle/>
                    <a:p>
                      <a:endParaRPr lang="en-US" dirty="0"/>
                    </a:p>
                  </a:txBody>
                  <a:tcPr/>
                </a:tc>
                <a:tc>
                  <a:txBody>
                    <a:bodyPr/>
                    <a:lstStyle/>
                    <a:p>
                      <a:r>
                        <a:rPr lang="en-US" dirty="0" smtClean="0"/>
                        <a:t>Safely </a:t>
                      </a:r>
                      <a:endParaRPr lang="en-US" dirty="0"/>
                    </a:p>
                  </a:txBody>
                  <a:tcPr/>
                </a:tc>
              </a:tr>
              <a:tr h="370840">
                <a:tc>
                  <a:txBody>
                    <a:bodyPr/>
                    <a:lstStyle/>
                    <a:p>
                      <a:endParaRPr lang="en-US" dirty="0"/>
                    </a:p>
                  </a:txBody>
                  <a:tcPr/>
                </a:tc>
                <a:tc>
                  <a:txBody>
                    <a:bodyPr/>
                    <a:lstStyle/>
                    <a:p>
                      <a:r>
                        <a:rPr lang="en-US" dirty="0" smtClean="0"/>
                        <a:t>Solve </a:t>
                      </a:r>
                      <a:endParaRPr lang="en-US" dirty="0"/>
                    </a:p>
                  </a:txBody>
                  <a:tcPr/>
                </a:tc>
                <a:tc>
                  <a:txBody>
                    <a:bodyPr/>
                    <a:lstStyle/>
                    <a:p>
                      <a:r>
                        <a:rPr lang="en-US" dirty="0" smtClean="0"/>
                        <a:t>Solvable</a:t>
                      </a:r>
                      <a:r>
                        <a:rPr lang="en-US" baseline="0" dirty="0" smtClean="0"/>
                        <a:t> </a:t>
                      </a:r>
                      <a:endParaRPr lang="en-US" dirty="0"/>
                    </a:p>
                  </a:txBody>
                  <a:tcPr/>
                </a:tc>
                <a:tc>
                  <a:txBody>
                    <a:bodyPr/>
                    <a:lstStyle/>
                    <a:p>
                      <a:r>
                        <a:rPr lang="en-US" dirty="0" smtClean="0"/>
                        <a:t>X</a:t>
                      </a:r>
                      <a:endParaRPr lang="en-US" dirty="0"/>
                    </a:p>
                  </a:txBody>
                  <a:tcPr/>
                </a:tc>
              </a:tr>
              <a:tr h="370840">
                <a:tc>
                  <a:txBody>
                    <a:bodyPr/>
                    <a:lstStyle/>
                    <a:p>
                      <a:r>
                        <a:rPr lang="en-US" dirty="0" smtClean="0"/>
                        <a:t>x</a:t>
                      </a:r>
                      <a:endParaRPr lang="en-US" dirty="0"/>
                    </a:p>
                  </a:txBody>
                  <a:tcPr/>
                </a:tc>
                <a:tc>
                  <a:txBody>
                    <a:bodyPr/>
                    <a:lstStyle/>
                    <a:p>
                      <a:r>
                        <a:rPr lang="en-US" dirty="0" smtClean="0"/>
                        <a:t>Worsen</a:t>
                      </a:r>
                      <a:endParaRPr lang="en-US" dirty="0"/>
                    </a:p>
                  </a:txBody>
                  <a:tcPr/>
                </a:tc>
                <a:tc>
                  <a:txBody>
                    <a:bodyPr/>
                    <a:lstStyle/>
                    <a:p>
                      <a:r>
                        <a:rPr lang="en-US" dirty="0" smtClean="0"/>
                        <a:t>worse</a:t>
                      </a:r>
                      <a:endParaRPr lang="en-US" dirty="0"/>
                    </a:p>
                  </a:txBody>
                  <a:tcPr/>
                </a:tc>
                <a:tc>
                  <a:txBody>
                    <a:bodyPr/>
                    <a:lstStyle/>
                    <a:p>
                      <a:endParaRPr lang="en-US" dirty="0"/>
                    </a:p>
                  </a:txBody>
                  <a:tcPr/>
                </a:tc>
              </a:tr>
            </a:tbl>
          </a:graphicData>
        </a:graphic>
      </p:graphicFrame>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smtClean="0"/>
              <a:t>Next complete each sentence below with words from the preceding chart. Use the correct form of the base word and write the part of speech in the parentheses after each blank – (n) for noun, (v) for verb, (</a:t>
            </a:r>
            <a:r>
              <a:rPr lang="en-US" dirty="0" err="1" smtClean="0"/>
              <a:t>adj</a:t>
            </a:r>
            <a:r>
              <a:rPr lang="en-US" dirty="0" smtClean="0"/>
              <a:t>) for adjective, and (adv) for adverb. </a:t>
            </a:r>
            <a:endParaRPr lang="en-US" dirty="0"/>
          </a:p>
        </p:txBody>
      </p:sp>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l">
              <a:buAutoNum type="arabicPeriod"/>
            </a:pPr>
            <a:r>
              <a:rPr lang="en-US" sz="1800" dirty="0" smtClean="0"/>
              <a:t>Solve</a:t>
            </a:r>
          </a:p>
          <a:p>
            <a:pPr algn="l"/>
            <a:r>
              <a:rPr lang="en-US" sz="1800" dirty="0" smtClean="0"/>
              <a:t>	</a:t>
            </a:r>
            <a:r>
              <a:rPr lang="en-US" sz="1800" dirty="0" smtClean="0"/>
              <a:t>They are trying to find a ____solution ____ (n.) to the problem of overcrowding, but this is a difficult problem to ______ solve____ (v.). </a:t>
            </a:r>
          </a:p>
          <a:p>
            <a:pPr algn="l"/>
            <a:endParaRPr lang="en-US" sz="1800" dirty="0" smtClean="0"/>
          </a:p>
          <a:p>
            <a:pPr algn="l"/>
            <a:r>
              <a:rPr lang="en-US" sz="1800" dirty="0" smtClean="0"/>
              <a:t>2. Pollute </a:t>
            </a:r>
          </a:p>
          <a:p>
            <a:pPr algn="l"/>
            <a:r>
              <a:rPr lang="en-US" sz="1800" dirty="0" smtClean="0"/>
              <a:t>Most people know about air _______ (   ) in big cities, but they’re just beginning to learn about the many _______ ( )  that we have inside buildings. </a:t>
            </a:r>
          </a:p>
          <a:p>
            <a:pPr algn="l"/>
            <a:endParaRPr lang="en-US" sz="1800" dirty="0" smtClean="0"/>
          </a:p>
          <a:p>
            <a:pPr algn="l"/>
            <a:r>
              <a:rPr lang="en-US" sz="1800" dirty="0" smtClean="0"/>
              <a:t>3. Crowd</a:t>
            </a:r>
          </a:p>
          <a:p>
            <a:pPr algn="l"/>
            <a:r>
              <a:rPr lang="en-US" sz="1800" dirty="0" smtClean="0"/>
              <a:t>There are _____ (  ) of people everywhere ; the mass-transit system is especially _____ (  ). </a:t>
            </a:r>
          </a:p>
          <a:p>
            <a:pPr algn="l"/>
            <a:endParaRPr lang="en-US" sz="1800" dirty="0" smtClean="0"/>
          </a:p>
          <a:p>
            <a:pPr algn="l"/>
            <a:endParaRPr lang="en-US" sz="1800" dirty="0" smtClean="0"/>
          </a:p>
          <a:p>
            <a:pPr algn="l"/>
            <a:endParaRPr lang="en-US" sz="1800" dirty="0" smtClean="0"/>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dirty="0" smtClean="0"/>
              <a:t>4. Save</a:t>
            </a:r>
          </a:p>
          <a:p>
            <a:pPr algn="l"/>
            <a:r>
              <a:rPr lang="en-US" sz="1800" dirty="0" smtClean="0"/>
              <a:t>The city is not _____ (   ) because of crime. People can’t leave their homes _____  ( ) at night, and the police can’t provide for their _____ (   ). </a:t>
            </a:r>
          </a:p>
          <a:p>
            <a:pPr algn="l"/>
            <a:endParaRPr lang="en-US" sz="1800" dirty="0" smtClean="0"/>
          </a:p>
          <a:p>
            <a:pPr algn="l"/>
            <a:r>
              <a:rPr lang="en-US" sz="1800" dirty="0" smtClean="0"/>
              <a:t>5. Beautify </a:t>
            </a:r>
          </a:p>
          <a:p>
            <a:pPr algn="l"/>
            <a:r>
              <a:rPr lang="en-US" sz="1800" dirty="0" smtClean="0"/>
              <a:t>Many people bring plants into their homes because the plants are _____ (   ). However, it's possible that these plants not only ______ (  )  the environment but also clean the air. </a:t>
            </a:r>
          </a:p>
          <a:p>
            <a:pPr algn="l"/>
            <a:endParaRPr lang="en-US" sz="1800" dirty="0" smtClean="0"/>
          </a:p>
          <a:p>
            <a:pPr algn="l"/>
            <a:r>
              <a:rPr lang="en-US" sz="1800" dirty="0" smtClean="0"/>
              <a:t>6. Differ</a:t>
            </a:r>
          </a:p>
          <a:p>
            <a:pPr algn="l"/>
            <a:r>
              <a:rPr lang="en-US" sz="1800" dirty="0" smtClean="0"/>
              <a:t>The causes of indoor air pollution ____ (   ) from area to area. One reason for the _____ ( )   is that people hear their homes _____   (   ). People in some areas burn wood for hear; in other areas, they use something  ______   (    ). </a:t>
            </a:r>
            <a:endParaRPr lang="en-US" sz="1800" dirty="0"/>
          </a:p>
        </p:txBody>
      </p:sp>
    </p:spTree>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2600</TotalTime>
  <Words>324</Words>
  <Application>Microsoft Office PowerPoint</Application>
  <PresentationFormat>A4 Paper (210x297 mm)</PresentationFormat>
  <Paragraphs>131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Fourth  Class</vt:lpstr>
      <vt:lpstr>Elements of the Lecture </vt:lpstr>
      <vt:lpstr>A City That’s Doing Something Right</vt:lpstr>
      <vt:lpstr>Paragraph B : A City and It Mayor</vt:lpstr>
      <vt:lpstr>Paragraph C: Garbage Collection</vt:lpstr>
      <vt:lpstr>Paragraph D. Transportation</vt:lpstr>
      <vt:lpstr>Paragraph E: The Environment </vt:lpstr>
      <vt:lpstr>Paragraph F: A Symbol of the Possible</vt:lpstr>
      <vt:lpstr>Section B</vt:lpstr>
      <vt:lpstr>Paragraph A: Sick-Building Syndrome</vt:lpstr>
      <vt:lpstr>Paragraph B: </vt:lpstr>
      <vt:lpstr>Paragraph C</vt:lpstr>
      <vt:lpstr>Paragraph D</vt:lpstr>
      <vt:lpstr>Understanding Parts of Speech </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203</cp:revision>
  <dcterms:created xsi:type="dcterms:W3CDTF">2009-10-14T19:14:34Z</dcterms:created>
  <dcterms:modified xsi:type="dcterms:W3CDTF">2011-10-03T12:11:37Z</dcterms:modified>
</cp:coreProperties>
</file>